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02"/>
  </p:notesMasterIdLst>
  <p:sldIdLst>
    <p:sldId id="389" r:id="rId5"/>
    <p:sldId id="256" r:id="rId6"/>
    <p:sldId id="390" r:id="rId7"/>
    <p:sldId id="257" r:id="rId8"/>
    <p:sldId id="258" r:id="rId9"/>
    <p:sldId id="259" r:id="rId10"/>
    <p:sldId id="260" r:id="rId11"/>
    <p:sldId id="261" r:id="rId12"/>
    <p:sldId id="262" r:id="rId13"/>
    <p:sldId id="263" r:id="rId14"/>
    <p:sldId id="264" r:id="rId15"/>
    <p:sldId id="265" r:id="rId16"/>
    <p:sldId id="266" r:id="rId17"/>
    <p:sldId id="272" r:id="rId18"/>
    <p:sldId id="273" r:id="rId19"/>
    <p:sldId id="461" r:id="rId20"/>
    <p:sldId id="462" r:id="rId21"/>
    <p:sldId id="463" r:id="rId22"/>
    <p:sldId id="464" r:id="rId23"/>
    <p:sldId id="570" r:id="rId24"/>
    <p:sldId id="571" r:id="rId25"/>
    <p:sldId id="572" r:id="rId26"/>
    <p:sldId id="573" r:id="rId27"/>
    <p:sldId id="574" r:id="rId28"/>
    <p:sldId id="575" r:id="rId29"/>
    <p:sldId id="576" r:id="rId30"/>
    <p:sldId id="583" r:id="rId31"/>
    <p:sldId id="577" r:id="rId32"/>
    <p:sldId id="582" r:id="rId33"/>
    <p:sldId id="588" r:id="rId34"/>
    <p:sldId id="587" r:id="rId35"/>
    <p:sldId id="586" r:id="rId36"/>
    <p:sldId id="585" r:id="rId37"/>
    <p:sldId id="584" r:id="rId38"/>
    <p:sldId id="581" r:id="rId39"/>
    <p:sldId id="580" r:id="rId40"/>
    <p:sldId id="579" r:id="rId41"/>
    <p:sldId id="589" r:id="rId42"/>
    <p:sldId id="578" r:id="rId43"/>
    <p:sldId id="590" r:id="rId44"/>
    <p:sldId id="503" r:id="rId45"/>
    <p:sldId id="596" r:id="rId46"/>
    <p:sldId id="597" r:id="rId47"/>
    <p:sldId id="598" r:id="rId48"/>
    <p:sldId id="595" r:id="rId49"/>
    <p:sldId id="602" r:id="rId50"/>
    <p:sldId id="603" r:id="rId51"/>
    <p:sldId id="601" r:id="rId52"/>
    <p:sldId id="600" r:id="rId53"/>
    <p:sldId id="268" r:id="rId54"/>
    <p:sldId id="269" r:id="rId55"/>
    <p:sldId id="270" r:id="rId56"/>
    <p:sldId id="606" r:id="rId57"/>
    <p:sldId id="605" r:id="rId58"/>
    <p:sldId id="652" r:id="rId59"/>
    <p:sldId id="611" r:id="rId60"/>
    <p:sldId id="607" r:id="rId61"/>
    <p:sldId id="614" r:id="rId62"/>
    <p:sldId id="617" r:id="rId63"/>
    <p:sldId id="616" r:id="rId64"/>
    <p:sldId id="655" r:id="rId65"/>
    <p:sldId id="615" r:id="rId66"/>
    <p:sldId id="613" r:id="rId67"/>
    <p:sldId id="612" r:id="rId68"/>
    <p:sldId id="654" r:id="rId69"/>
    <p:sldId id="618" r:id="rId70"/>
    <p:sldId id="621" r:id="rId71"/>
    <p:sldId id="620" r:id="rId72"/>
    <p:sldId id="274" r:id="rId73"/>
    <p:sldId id="514" r:id="rId74"/>
    <p:sldId id="515" r:id="rId75"/>
    <p:sldId id="516" r:id="rId76"/>
    <p:sldId id="517" r:id="rId77"/>
    <p:sldId id="518" r:id="rId78"/>
    <p:sldId id="519" r:id="rId79"/>
    <p:sldId id="520" r:id="rId80"/>
    <p:sldId id="521" r:id="rId81"/>
    <p:sldId id="513" r:id="rId82"/>
    <p:sldId id="472" r:id="rId83"/>
    <p:sldId id="473" r:id="rId84"/>
    <p:sldId id="474" r:id="rId85"/>
    <p:sldId id="475" r:id="rId86"/>
    <p:sldId id="476" r:id="rId87"/>
    <p:sldId id="477" r:id="rId88"/>
    <p:sldId id="478" r:id="rId89"/>
    <p:sldId id="479" r:id="rId90"/>
    <p:sldId id="480" r:id="rId91"/>
    <p:sldId id="481" r:id="rId92"/>
    <p:sldId id="482" r:id="rId93"/>
    <p:sldId id="483" r:id="rId94"/>
    <p:sldId id="484" r:id="rId95"/>
    <p:sldId id="485" r:id="rId96"/>
    <p:sldId id="486" r:id="rId97"/>
    <p:sldId id="275" r:id="rId98"/>
    <p:sldId id="276" r:id="rId99"/>
    <p:sldId id="622" r:id="rId100"/>
    <p:sldId id="623" r:id="rId101"/>
    <p:sldId id="624" r:id="rId102"/>
    <p:sldId id="625" r:id="rId103"/>
    <p:sldId id="626" r:id="rId104"/>
    <p:sldId id="627" r:id="rId105"/>
    <p:sldId id="628" r:id="rId106"/>
    <p:sldId id="629" r:id="rId107"/>
    <p:sldId id="630" r:id="rId108"/>
    <p:sldId id="631" r:id="rId109"/>
    <p:sldId id="632" r:id="rId110"/>
    <p:sldId id="633" r:id="rId111"/>
    <p:sldId id="634" r:id="rId112"/>
    <p:sldId id="635" r:id="rId113"/>
    <p:sldId id="277" r:id="rId114"/>
    <p:sldId id="278" r:id="rId115"/>
    <p:sldId id="526" r:id="rId116"/>
    <p:sldId id="527" r:id="rId117"/>
    <p:sldId id="524" r:id="rId118"/>
    <p:sldId id="525" r:id="rId119"/>
    <p:sldId id="528" r:id="rId120"/>
    <p:sldId id="530" r:id="rId121"/>
    <p:sldId id="531" r:id="rId122"/>
    <p:sldId id="532" r:id="rId123"/>
    <p:sldId id="533" r:id="rId124"/>
    <p:sldId id="534" r:id="rId125"/>
    <p:sldId id="279" r:id="rId126"/>
    <p:sldId id="489" r:id="rId127"/>
    <p:sldId id="290" r:id="rId128"/>
    <p:sldId id="636" r:id="rId129"/>
    <p:sldId id="653" r:id="rId130"/>
    <p:sldId id="541" r:id="rId131"/>
    <p:sldId id="542" r:id="rId132"/>
    <p:sldId id="543" r:id="rId133"/>
    <p:sldId id="544" r:id="rId134"/>
    <p:sldId id="545" r:id="rId135"/>
    <p:sldId id="639" r:id="rId136"/>
    <p:sldId id="637" r:id="rId137"/>
    <p:sldId id="546" r:id="rId138"/>
    <p:sldId id="640" r:id="rId139"/>
    <p:sldId id="641" r:id="rId140"/>
    <p:sldId id="642" r:id="rId141"/>
    <p:sldId id="643" r:id="rId142"/>
    <p:sldId id="547" r:id="rId143"/>
    <p:sldId id="548" r:id="rId144"/>
    <p:sldId id="549" r:id="rId145"/>
    <p:sldId id="550" r:id="rId146"/>
    <p:sldId id="551" r:id="rId147"/>
    <p:sldId id="552" r:id="rId148"/>
    <p:sldId id="553" r:id="rId149"/>
    <p:sldId id="644" r:id="rId150"/>
    <p:sldId id="645" r:id="rId151"/>
    <p:sldId id="280" r:id="rId152"/>
    <p:sldId id="281" r:id="rId153"/>
    <p:sldId id="535" r:id="rId154"/>
    <p:sldId id="536" r:id="rId155"/>
    <p:sldId id="537" r:id="rId156"/>
    <p:sldId id="282" r:id="rId157"/>
    <p:sldId id="540" r:id="rId158"/>
    <p:sldId id="283" r:id="rId159"/>
    <p:sldId id="538" r:id="rId160"/>
    <p:sldId id="539" r:id="rId161"/>
    <p:sldId id="284" r:id="rId162"/>
    <p:sldId id="407" r:id="rId163"/>
    <p:sldId id="408" r:id="rId164"/>
    <p:sldId id="409" r:id="rId165"/>
    <p:sldId id="410" r:id="rId166"/>
    <p:sldId id="411" r:id="rId167"/>
    <p:sldId id="412" r:id="rId168"/>
    <p:sldId id="295" r:id="rId169"/>
    <p:sldId id="431" r:id="rId170"/>
    <p:sldId id="413" r:id="rId171"/>
    <p:sldId id="414" r:id="rId172"/>
    <p:sldId id="415" r:id="rId173"/>
    <p:sldId id="416" r:id="rId174"/>
    <p:sldId id="417" r:id="rId175"/>
    <p:sldId id="296" r:id="rId176"/>
    <p:sldId id="418" r:id="rId177"/>
    <p:sldId id="300" r:id="rId178"/>
    <p:sldId id="299" r:id="rId179"/>
    <p:sldId id="294" r:id="rId180"/>
    <p:sldId id="419" r:id="rId181"/>
    <p:sldId id="420" r:id="rId182"/>
    <p:sldId id="421" r:id="rId183"/>
    <p:sldId id="422" r:id="rId184"/>
    <p:sldId id="302" r:id="rId185"/>
    <p:sldId id="423" r:id="rId186"/>
    <p:sldId id="424" r:id="rId187"/>
    <p:sldId id="425" r:id="rId188"/>
    <p:sldId id="426" r:id="rId189"/>
    <p:sldId id="427" r:id="rId190"/>
    <p:sldId id="309" r:id="rId191"/>
    <p:sldId id="428" r:id="rId192"/>
    <p:sldId id="429" r:id="rId193"/>
    <p:sldId id="430" r:id="rId194"/>
    <p:sldId id="646" r:id="rId195"/>
    <p:sldId id="647" r:id="rId196"/>
    <p:sldId id="648" r:id="rId197"/>
    <p:sldId id="649" r:id="rId198"/>
    <p:sldId id="650" r:id="rId199"/>
    <p:sldId id="651" r:id="rId200"/>
    <p:sldId id="293" r:id="rId201"/>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1F72D-A117-02B5-0EAC-1A7896008F6F}" v="2" dt="2024-11-24T23:52:03.546"/>
    <p1510:client id="{1A4A52A2-0089-4242-968F-BCF94673203C}" v="1" dt="2024-11-24T12:58:42.260"/>
    <p1510:client id="{372671E4-60E1-8771-A045-CD0C72A264FA}" v="3" dt="2024-11-24T23:52:09.803"/>
    <p1510:client id="{69C30926-A218-5670-13AF-2307893C3690}" v="3" dt="2024-11-24T15:06:23.421"/>
    <p1510:client id="{7E8099FB-B997-40E3-2299-B3284B983409}" v="1" dt="2024-11-23T06:34:56.921"/>
    <p1510:client id="{904298A4-ECB9-73B6-FCA9-6DE734D2FF4C}" v="1" dt="2024-11-24T11:44:02.191"/>
    <p1510:client id="{98F954C2-A56C-D2D2-F101-E7237A281E9B}" v="7" dt="2024-11-23T05:10:51.588"/>
    <p1510:client id="{B2C4D0D5-66FF-ED64-9CBF-4C87C25F2BEF}" v="1" dt="2024-11-24T09:01:02.812"/>
    <p1510:client id="{C6A86B7D-4610-7353-6D97-BB1568DF251E}" v="1" dt="2024-11-24T08:31:45.849"/>
    <p1510:client id="{E470F970-EF67-BFB7-4AA6-AF39B18435F9}" v="1" dt="2024-11-23T16:50:45.32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tableStyles" Target="tableStyle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microsoft.com/office/2016/11/relationships/changesInfo" Target="changesInfos/changesInfo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notesMaster" Target="notesMasters/notesMaster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win Amirthavanan S" userId="S::aswinamirthavanan.s2021@vitstudent.ac.in::2fc1dded-194a-40e6-a930-c8c87ed06f8e" providerId="AD" clId="Web-{C6A86B7D-4610-7353-6D97-BB1568DF251E}"/>
    <pc:docChg chg="modSld">
      <pc:chgData name="Aswin Amirthavanan S" userId="S::aswinamirthavanan.s2021@vitstudent.ac.in::2fc1dded-194a-40e6-a930-c8c87ed06f8e" providerId="AD" clId="Web-{C6A86B7D-4610-7353-6D97-BB1568DF251E}" dt="2024-11-24T08:31:45.849" v="0" actId="1076"/>
      <pc:docMkLst>
        <pc:docMk/>
      </pc:docMkLst>
      <pc:sldChg chg="modSp">
        <pc:chgData name="Aswin Amirthavanan S" userId="S::aswinamirthavanan.s2021@vitstudent.ac.in::2fc1dded-194a-40e6-a930-c8c87ed06f8e" providerId="AD" clId="Web-{C6A86B7D-4610-7353-6D97-BB1568DF251E}" dt="2024-11-24T08:31:45.849" v="0" actId="1076"/>
        <pc:sldMkLst>
          <pc:docMk/>
          <pc:sldMk cId="1415335594" sldId="582"/>
        </pc:sldMkLst>
        <pc:picChg chg="mod">
          <ac:chgData name="Aswin Amirthavanan S" userId="S::aswinamirthavanan.s2021@vitstudent.ac.in::2fc1dded-194a-40e6-a930-c8c87ed06f8e" providerId="AD" clId="Web-{C6A86B7D-4610-7353-6D97-BB1568DF251E}" dt="2024-11-24T08:31:45.849" v="0" actId="1076"/>
          <ac:picMkLst>
            <pc:docMk/>
            <pc:sldMk cId="1415335594" sldId="582"/>
            <ac:picMk id="6" creationId="{D4AFFAB5-F355-DE89-70EE-7ACCDD9AA7A1}"/>
          </ac:picMkLst>
        </pc:picChg>
      </pc:sldChg>
    </pc:docChg>
  </pc:docChgLst>
  <pc:docChgLst>
    <pc:chgData name="Utkarsh Tripathi" userId="S::utkarsh.tripathi2021@vitstudent.ac.in::4da3d1c1-5659-48e8-9a79-02e025f1945b" providerId="AD" clId="Web-{8DD67B90-7DBF-4B37-8E3E-D0AF1EEE07EC}"/>
    <pc:docChg chg="modSld">
      <pc:chgData name="Utkarsh Tripathi" userId="S::utkarsh.tripathi2021@vitstudent.ac.in::4da3d1c1-5659-48e8-9a79-02e025f1945b" providerId="AD" clId="Web-{8DD67B90-7DBF-4B37-8E3E-D0AF1EEE07EC}" dt="2024-08-23T16:34:06.490" v="19" actId="20577"/>
      <pc:docMkLst>
        <pc:docMk/>
      </pc:docMkLst>
      <pc:sldChg chg="modSp">
        <pc:chgData name="Utkarsh Tripathi" userId="S::utkarsh.tripathi2021@vitstudent.ac.in::4da3d1c1-5659-48e8-9a79-02e025f1945b" providerId="AD" clId="Web-{8DD67B90-7DBF-4B37-8E3E-D0AF1EEE07EC}" dt="2024-08-23T10:29:35.359" v="1" actId="1076"/>
        <pc:sldMkLst>
          <pc:docMk/>
          <pc:sldMk cId="1683064677" sldId="595"/>
        </pc:sldMkLst>
      </pc:sldChg>
      <pc:sldChg chg="modSp">
        <pc:chgData name="Utkarsh Tripathi" userId="S::utkarsh.tripathi2021@vitstudent.ac.in::4da3d1c1-5659-48e8-9a79-02e025f1945b" providerId="AD" clId="Web-{8DD67B90-7DBF-4B37-8E3E-D0AF1EEE07EC}" dt="2024-08-23T16:34:06.490" v="19" actId="20577"/>
        <pc:sldMkLst>
          <pc:docMk/>
          <pc:sldMk cId="2999154501" sldId="639"/>
        </pc:sldMkLst>
      </pc:sldChg>
    </pc:docChg>
  </pc:docChgLst>
  <pc:docChgLst>
    <pc:chgData name="Nitishwar Vasantha Kumar" userId="S::nitishwarvasantha.kumar2021@vitstudent.ac.in::0b7d351d-264a-47bf-852a-e3d6dd1d71df" providerId="AD" clId="Web-{95E06103-212A-9E65-4BBA-C35BA2473D6F}"/>
    <pc:docChg chg="modSld">
      <pc:chgData name="Nitishwar Vasantha Kumar" userId="S::nitishwarvasantha.kumar2021@vitstudent.ac.in::0b7d351d-264a-47bf-852a-e3d6dd1d71df" providerId="AD" clId="Web-{95E06103-212A-9E65-4BBA-C35BA2473D6F}" dt="2024-11-22T16:47:02.533" v="1" actId="1076"/>
      <pc:docMkLst>
        <pc:docMk/>
      </pc:docMkLst>
      <pc:sldChg chg="modSp">
        <pc:chgData name="Nitishwar Vasantha Kumar" userId="S::nitishwarvasantha.kumar2021@vitstudent.ac.in::0b7d351d-264a-47bf-852a-e3d6dd1d71df" providerId="AD" clId="Web-{95E06103-212A-9E65-4BBA-C35BA2473D6F}" dt="2024-11-22T16:47:02.533" v="1" actId="1076"/>
        <pc:sldMkLst>
          <pc:docMk/>
          <pc:sldMk cId="2529603482" sldId="570"/>
        </pc:sldMkLst>
        <pc:spChg chg="mod">
          <ac:chgData name="Nitishwar Vasantha Kumar" userId="S::nitishwarvasantha.kumar2021@vitstudent.ac.in::0b7d351d-264a-47bf-852a-e3d6dd1d71df" providerId="AD" clId="Web-{95E06103-212A-9E65-4BBA-C35BA2473D6F}" dt="2024-11-22T16:47:02.533" v="1" actId="1076"/>
          <ac:spMkLst>
            <pc:docMk/>
            <pc:sldMk cId="2529603482" sldId="570"/>
            <ac:spMk id="133" creationId="{134B1B8D-C5D9-C100-4D69-910CDC37FD44}"/>
          </ac:spMkLst>
        </pc:spChg>
      </pc:sldChg>
    </pc:docChg>
  </pc:docChgLst>
  <pc:docChgLst>
    <pc:chgData name="Nitishwar Vasantha Kumar" userId="S::nitishwarvasantha.kumar2021@vitstudent.ac.in::0b7d351d-264a-47bf-852a-e3d6dd1d71df" providerId="AD" clId="Web-{98F954C2-A56C-D2D2-F101-E7237A281E9B}"/>
    <pc:docChg chg="modSld">
      <pc:chgData name="Nitishwar Vasantha Kumar" userId="S::nitishwarvasantha.kumar2021@vitstudent.ac.in::0b7d351d-264a-47bf-852a-e3d6dd1d71df" providerId="AD" clId="Web-{98F954C2-A56C-D2D2-F101-E7237A281E9B}" dt="2024-11-23T05:10:51.588" v="4" actId="1076"/>
      <pc:docMkLst>
        <pc:docMk/>
      </pc:docMkLst>
      <pc:sldChg chg="modSp">
        <pc:chgData name="Nitishwar Vasantha Kumar" userId="S::nitishwarvasantha.kumar2021@vitstudent.ac.in::0b7d351d-264a-47bf-852a-e3d6dd1d71df" providerId="AD" clId="Web-{98F954C2-A56C-D2D2-F101-E7237A281E9B}" dt="2024-11-23T03:49:33.760" v="2" actId="20577"/>
        <pc:sldMkLst>
          <pc:docMk/>
          <pc:sldMk cId="1972488281" sldId="600"/>
        </pc:sldMkLst>
        <pc:spChg chg="mod">
          <ac:chgData name="Nitishwar Vasantha Kumar" userId="S::nitishwarvasantha.kumar2021@vitstudent.ac.in::0b7d351d-264a-47bf-852a-e3d6dd1d71df" providerId="AD" clId="Web-{98F954C2-A56C-D2D2-F101-E7237A281E9B}" dt="2024-11-23T03:49:33.760" v="2" actId="20577"/>
          <ac:spMkLst>
            <pc:docMk/>
            <pc:sldMk cId="1972488281" sldId="600"/>
            <ac:spMk id="4" creationId="{2DB23D0A-C90D-30D1-223B-7A93C2F30A86}"/>
          </ac:spMkLst>
        </pc:spChg>
      </pc:sldChg>
      <pc:sldChg chg="modSp">
        <pc:chgData name="Nitishwar Vasantha Kumar" userId="S::nitishwarvasantha.kumar2021@vitstudent.ac.in::0b7d351d-264a-47bf-852a-e3d6dd1d71df" providerId="AD" clId="Web-{98F954C2-A56C-D2D2-F101-E7237A281E9B}" dt="2024-11-23T05:10:51.588" v="4" actId="1076"/>
        <pc:sldMkLst>
          <pc:docMk/>
          <pc:sldMk cId="3346220863" sldId="630"/>
        </pc:sldMkLst>
        <pc:spChg chg="mod">
          <ac:chgData name="Nitishwar Vasantha Kumar" userId="S::nitishwarvasantha.kumar2021@vitstudent.ac.in::0b7d351d-264a-47bf-852a-e3d6dd1d71df" providerId="AD" clId="Web-{98F954C2-A56C-D2D2-F101-E7237A281E9B}" dt="2024-11-23T05:10:51.588" v="4" actId="1076"/>
          <ac:spMkLst>
            <pc:docMk/>
            <pc:sldMk cId="3346220863" sldId="630"/>
            <ac:spMk id="6" creationId="{9B50AB28-9B43-C86D-3DC0-4761CF3DDC30}"/>
          </ac:spMkLst>
        </pc:spChg>
      </pc:sldChg>
      <pc:sldChg chg="modSp">
        <pc:chgData name="Nitishwar Vasantha Kumar" userId="S::nitishwarvasantha.kumar2021@vitstudent.ac.in::0b7d351d-264a-47bf-852a-e3d6dd1d71df" providerId="AD" clId="Web-{98F954C2-A56C-D2D2-F101-E7237A281E9B}" dt="2024-11-23T04:11:37.944" v="3" actId="1076"/>
        <pc:sldMkLst>
          <pc:docMk/>
          <pc:sldMk cId="3307645746" sldId="652"/>
        </pc:sldMkLst>
        <pc:spChg chg="mod">
          <ac:chgData name="Nitishwar Vasantha Kumar" userId="S::nitishwarvasantha.kumar2021@vitstudent.ac.in::0b7d351d-264a-47bf-852a-e3d6dd1d71df" providerId="AD" clId="Web-{98F954C2-A56C-D2D2-F101-E7237A281E9B}" dt="2024-11-23T04:11:37.944" v="3" actId="1076"/>
          <ac:spMkLst>
            <pc:docMk/>
            <pc:sldMk cId="3307645746" sldId="652"/>
            <ac:spMk id="4" creationId="{83C5B1AD-932E-2EC9-B4E8-A18E05F3A3BE}"/>
          </ac:spMkLst>
        </pc:spChg>
      </pc:sldChg>
    </pc:docChg>
  </pc:docChgLst>
  <pc:docChgLst>
    <pc:chgData name="Rubesh Srivatsa K" userId="S::rubeshsrivatsa.k2021@vitstudent.ac.in::aad2f7a9-3a31-4ebb-9c43-11642f6aa47d" providerId="AD" clId="Web-{B2C4D0D5-66FF-ED64-9CBF-4C87C25F2BEF}"/>
    <pc:docChg chg="modSld">
      <pc:chgData name="Rubesh Srivatsa K" userId="S::rubeshsrivatsa.k2021@vitstudent.ac.in::aad2f7a9-3a31-4ebb-9c43-11642f6aa47d" providerId="AD" clId="Web-{B2C4D0D5-66FF-ED64-9CBF-4C87C25F2BEF}" dt="2024-11-24T09:01:02.812" v="0" actId="1076"/>
      <pc:docMkLst>
        <pc:docMk/>
      </pc:docMkLst>
      <pc:sldChg chg="modSp">
        <pc:chgData name="Rubesh Srivatsa K" userId="S::rubeshsrivatsa.k2021@vitstudent.ac.in::aad2f7a9-3a31-4ebb-9c43-11642f6aa47d" providerId="AD" clId="Web-{B2C4D0D5-66FF-ED64-9CBF-4C87C25F2BEF}" dt="2024-11-24T09:01:02.812" v="0" actId="1076"/>
        <pc:sldMkLst>
          <pc:docMk/>
          <pc:sldMk cId="1683064677" sldId="595"/>
        </pc:sldMkLst>
        <pc:picChg chg="mod">
          <ac:chgData name="Rubesh Srivatsa K" userId="S::rubeshsrivatsa.k2021@vitstudent.ac.in::aad2f7a9-3a31-4ebb-9c43-11642f6aa47d" providerId="AD" clId="Web-{B2C4D0D5-66FF-ED64-9CBF-4C87C25F2BEF}" dt="2024-11-24T09:01:02.812" v="0" actId="1076"/>
          <ac:picMkLst>
            <pc:docMk/>
            <pc:sldMk cId="1683064677" sldId="595"/>
            <ac:picMk id="4" creationId="{1C82DA38-02CC-9EFF-16A1-D113E7A6247D}"/>
          </ac:picMkLst>
        </pc:picChg>
      </pc:sldChg>
    </pc:docChg>
  </pc:docChgLst>
  <pc:docChgLst>
    <pc:chgData name="Bhuvaneswari J" userId="S::bhuvaneswari.j2021@vitstudent.ac.in::cdf01aaa-31cc-4537-9ecb-80bcff46f3a8" providerId="AD" clId="Web-{E470F970-EF67-BFB7-4AA6-AF39B18435F9}"/>
    <pc:docChg chg="modSld">
      <pc:chgData name="Bhuvaneswari J" userId="S::bhuvaneswari.j2021@vitstudent.ac.in::cdf01aaa-31cc-4537-9ecb-80bcff46f3a8" providerId="AD" clId="Web-{E470F970-EF67-BFB7-4AA6-AF39B18435F9}" dt="2024-11-23T16:50:45.321" v="0" actId="1076"/>
      <pc:docMkLst>
        <pc:docMk/>
      </pc:docMkLst>
      <pc:sldChg chg="modSp">
        <pc:chgData name="Bhuvaneswari J" userId="S::bhuvaneswari.j2021@vitstudent.ac.in::cdf01aaa-31cc-4537-9ecb-80bcff46f3a8" providerId="AD" clId="Web-{E470F970-EF67-BFB7-4AA6-AF39B18435F9}" dt="2024-11-23T16:50:45.321" v="0" actId="1076"/>
        <pc:sldMkLst>
          <pc:docMk/>
          <pc:sldMk cId="3044418119" sldId="616"/>
        </pc:sldMkLst>
        <pc:picChg chg="mod">
          <ac:chgData name="Bhuvaneswari J" userId="S::bhuvaneswari.j2021@vitstudent.ac.in::cdf01aaa-31cc-4537-9ecb-80bcff46f3a8" providerId="AD" clId="Web-{E470F970-EF67-BFB7-4AA6-AF39B18435F9}" dt="2024-11-23T16:50:45.321" v="0" actId="1076"/>
          <ac:picMkLst>
            <pc:docMk/>
            <pc:sldMk cId="3044418119" sldId="616"/>
            <ac:picMk id="4" creationId="{7187E37F-E525-47A1-7654-2067D10A9C18}"/>
          </ac:picMkLst>
        </pc:picChg>
      </pc:sldChg>
    </pc:docChg>
  </pc:docChgLst>
  <pc:docChgLst>
    <pc:chgData name="Ragavan" userId="S::ragavan.2021@vitstudent.ac.in::8662f66a-4942-42fb-8234-cee2236bdab1" providerId="AD" clId="Web-{2501BC2F-C694-14E8-4A5A-52D82C93C4AD}"/>
    <pc:docChg chg="modSld sldOrd">
      <pc:chgData name="Ragavan" userId="S::ragavan.2021@vitstudent.ac.in::8662f66a-4942-42fb-8234-cee2236bdab1" providerId="AD" clId="Web-{2501BC2F-C694-14E8-4A5A-52D82C93C4AD}" dt="2024-08-23T22:39:02.928" v="13" actId="20577"/>
      <pc:docMkLst>
        <pc:docMk/>
      </pc:docMkLst>
      <pc:sldChg chg="ord">
        <pc:chgData name="Ragavan" userId="S::ragavan.2021@vitstudent.ac.in::8662f66a-4942-42fb-8234-cee2236bdab1" providerId="AD" clId="Web-{2501BC2F-C694-14E8-4A5A-52D82C93C4AD}" dt="2024-08-23T21:31:02.798" v="1"/>
        <pc:sldMkLst>
          <pc:docMk/>
          <pc:sldMk cId="1387477853" sldId="480"/>
        </pc:sldMkLst>
      </pc:sldChg>
      <pc:sldChg chg="modSp">
        <pc:chgData name="Ragavan" userId="S::ragavan.2021@vitstudent.ac.in::8662f66a-4942-42fb-8234-cee2236bdab1" providerId="AD" clId="Web-{2501BC2F-C694-14E8-4A5A-52D82C93C4AD}" dt="2024-08-23T22:39:02.928" v="13" actId="20577"/>
        <pc:sldMkLst>
          <pc:docMk/>
          <pc:sldMk cId="1208670323" sldId="543"/>
        </pc:sldMkLst>
      </pc:sldChg>
      <pc:sldChg chg="modSp">
        <pc:chgData name="Ragavan" userId="S::ragavan.2021@vitstudent.ac.in::8662f66a-4942-42fb-8234-cee2236bdab1" providerId="AD" clId="Web-{2501BC2F-C694-14E8-4A5A-52D82C93C4AD}" dt="2024-08-23T21:51:10.482" v="7" actId="1076"/>
        <pc:sldMkLst>
          <pc:docMk/>
          <pc:sldMk cId="1495205353" sldId="613"/>
        </pc:sldMkLst>
      </pc:sldChg>
      <pc:sldChg chg="ord">
        <pc:chgData name="Ragavan" userId="S::ragavan.2021@vitstudent.ac.in::8662f66a-4942-42fb-8234-cee2236bdab1" providerId="AD" clId="Web-{2501BC2F-C694-14E8-4A5A-52D82C93C4AD}" dt="2024-08-23T21:31:30.877" v="3"/>
        <pc:sldMkLst>
          <pc:docMk/>
          <pc:sldMk cId="3346220863" sldId="630"/>
        </pc:sldMkLst>
      </pc:sldChg>
      <pc:sldChg chg="ord">
        <pc:chgData name="Ragavan" userId="S::ragavan.2021@vitstudent.ac.in::8662f66a-4942-42fb-8234-cee2236bdab1" providerId="AD" clId="Web-{2501BC2F-C694-14E8-4A5A-52D82C93C4AD}" dt="2024-08-23T21:31:40.737" v="5"/>
        <pc:sldMkLst>
          <pc:docMk/>
          <pc:sldMk cId="3410720573" sldId="634"/>
        </pc:sldMkLst>
      </pc:sldChg>
    </pc:docChg>
  </pc:docChgLst>
  <pc:docChgLst>
    <pc:chgData name="Harini S" userId="S::harini.s2021b@vitstudent.ac.in::71c46113-3e3d-4a28-94aa-bfc55eae1ba9" providerId="AD" clId="Web-{69C30926-A218-5670-13AF-2307893C3690}"/>
    <pc:docChg chg="modSld">
      <pc:chgData name="Harini S" userId="S::harini.s2021b@vitstudent.ac.in::71c46113-3e3d-4a28-94aa-bfc55eae1ba9" providerId="AD" clId="Web-{69C30926-A218-5670-13AF-2307893C3690}" dt="2024-11-24T15:04:27.726" v="0" actId="20577"/>
      <pc:docMkLst>
        <pc:docMk/>
      </pc:docMkLst>
      <pc:sldChg chg="modSp">
        <pc:chgData name="Harini S" userId="S::harini.s2021b@vitstudent.ac.in::71c46113-3e3d-4a28-94aa-bfc55eae1ba9" providerId="AD" clId="Web-{69C30926-A218-5670-13AF-2307893C3690}" dt="2024-11-24T15:04:27.726" v="0" actId="20577"/>
        <pc:sldMkLst>
          <pc:docMk/>
          <pc:sldMk cId="874211354" sldId="615"/>
        </pc:sldMkLst>
        <pc:spChg chg="mod">
          <ac:chgData name="Harini S" userId="S::harini.s2021b@vitstudent.ac.in::71c46113-3e3d-4a28-94aa-bfc55eae1ba9" providerId="AD" clId="Web-{69C30926-A218-5670-13AF-2307893C3690}" dt="2024-11-24T15:04:27.726" v="0" actId="20577"/>
          <ac:spMkLst>
            <pc:docMk/>
            <pc:sldMk cId="874211354" sldId="615"/>
            <ac:spMk id="4" creationId="{592796F5-48E4-66BA-B168-D7CE698DFDD6}"/>
          </ac:spMkLst>
        </pc:spChg>
      </pc:sldChg>
    </pc:docChg>
  </pc:docChgLst>
  <pc:docChgLst>
    <pc:chgData name="Rubesh Srivatsa K" userId="S::rubeshsrivatsa.k2021@vitstudent.ac.in::aad2f7a9-3a31-4ebb-9c43-11642f6aa47d" providerId="AD" clId="Web-{7E8099FB-B997-40E3-2299-B3284B983409}"/>
    <pc:docChg chg="addSld">
      <pc:chgData name="Rubesh Srivatsa K" userId="S::rubeshsrivatsa.k2021@vitstudent.ac.in::aad2f7a9-3a31-4ebb-9c43-11642f6aa47d" providerId="AD" clId="Web-{7E8099FB-B997-40E3-2299-B3284B983409}" dt="2024-11-23T06:34:56.921" v="0"/>
      <pc:docMkLst>
        <pc:docMk/>
      </pc:docMkLst>
      <pc:sldChg chg="new">
        <pc:chgData name="Rubesh Srivatsa K" userId="S::rubeshsrivatsa.k2021@vitstudent.ac.in::aad2f7a9-3a31-4ebb-9c43-11642f6aa47d" providerId="AD" clId="Web-{7E8099FB-B997-40E3-2299-B3284B983409}" dt="2024-11-23T06:34:56.921" v="0"/>
        <pc:sldMkLst>
          <pc:docMk/>
          <pc:sldMk cId="276993988" sldId="654"/>
        </pc:sldMkLst>
      </pc:sldChg>
    </pc:docChg>
  </pc:docChgLst>
  <pc:docChgLst>
    <pc:chgData name="Nevatha Sri R" userId="S::nevathasri.r2021@vitstudent.ac.in::ca0e01f5-7051-49ca-b60c-d7a445a35ee6" providerId="AD" clId="Web-{E476E653-3BFA-4650-B7AD-0FF5EA22287D}"/>
    <pc:docChg chg="modSld">
      <pc:chgData name="Nevatha Sri R" userId="S::nevathasri.r2021@vitstudent.ac.in::ca0e01f5-7051-49ca-b60c-d7a445a35ee6" providerId="AD" clId="Web-{E476E653-3BFA-4650-B7AD-0FF5EA22287D}" dt="2024-08-23T15:27:32.656" v="0" actId="1076"/>
      <pc:docMkLst>
        <pc:docMk/>
      </pc:docMkLst>
      <pc:sldChg chg="modSp">
        <pc:chgData name="Nevatha Sri R" userId="S::nevathasri.r2021@vitstudent.ac.in::ca0e01f5-7051-49ca-b60c-d7a445a35ee6" providerId="AD" clId="Web-{E476E653-3BFA-4650-B7AD-0FF5EA22287D}" dt="2024-08-23T15:27:32.656" v="0" actId="1076"/>
        <pc:sldMkLst>
          <pc:docMk/>
          <pc:sldMk cId="3044418119" sldId="616"/>
        </pc:sldMkLst>
      </pc:sldChg>
    </pc:docChg>
  </pc:docChgLst>
  <pc:docChgLst>
    <pc:chgData name="Sri Rahul Raghav" userId="S::srirahul.raghav2021@vitstudent.ac.in::06da0823-1a6c-4fc6-aaae-77f70b5a800b" providerId="AD" clId="Web-{F53823F4-7514-1522-2A84-97FA6557F2FD}"/>
    <pc:docChg chg="modSld">
      <pc:chgData name="Sri Rahul Raghav" userId="S::srirahul.raghav2021@vitstudent.ac.in::06da0823-1a6c-4fc6-aaae-77f70b5a800b" providerId="AD" clId="Web-{F53823F4-7514-1522-2A84-97FA6557F2FD}" dt="2024-08-23T13:11:46.833" v="17"/>
      <pc:docMkLst>
        <pc:docMk/>
      </pc:docMkLst>
      <pc:sldChg chg="modSp">
        <pc:chgData name="Sri Rahul Raghav" userId="S::srirahul.raghav2021@vitstudent.ac.in::06da0823-1a6c-4fc6-aaae-77f70b5a800b" providerId="AD" clId="Web-{F53823F4-7514-1522-2A84-97FA6557F2FD}" dt="2024-08-23T09:01:27.945" v="1" actId="1076"/>
        <pc:sldMkLst>
          <pc:docMk/>
          <pc:sldMk cId="1468184033" sldId="503"/>
        </pc:sldMkLst>
      </pc:sldChg>
      <pc:sldChg chg="modSp">
        <pc:chgData name="Sri Rahul Raghav" userId="S::srirahul.raghav2021@vitstudent.ac.in::06da0823-1a6c-4fc6-aaae-77f70b5a800b" providerId="AD" clId="Web-{F53823F4-7514-1522-2A84-97FA6557F2FD}" dt="2024-08-23T09:10:02.897" v="3" actId="1076"/>
        <pc:sldMkLst>
          <pc:docMk/>
          <pc:sldMk cId="1052990884" sldId="606"/>
        </pc:sldMkLst>
      </pc:sldChg>
      <pc:sldChg chg="addSp delSp modSp">
        <pc:chgData name="Sri Rahul Raghav" userId="S::srirahul.raghav2021@vitstudent.ac.in::06da0823-1a6c-4fc6-aaae-77f70b5a800b" providerId="AD" clId="Web-{F53823F4-7514-1522-2A84-97FA6557F2FD}" dt="2024-08-23T13:11:46.833" v="17"/>
        <pc:sldMkLst>
          <pc:docMk/>
          <pc:sldMk cId="3044418119" sldId="616"/>
        </pc:sldMkLst>
      </pc:sldChg>
      <pc:sldChg chg="modSp">
        <pc:chgData name="Sri Rahul Raghav" userId="S::srirahul.raghav2021@vitstudent.ac.in::06da0823-1a6c-4fc6-aaae-77f70b5a800b" providerId="AD" clId="Web-{F53823F4-7514-1522-2A84-97FA6557F2FD}" dt="2024-08-23T10:07:09.712" v="4" actId="1076"/>
        <pc:sldMkLst>
          <pc:docMk/>
          <pc:sldMk cId="3307645746" sldId="652"/>
        </pc:sldMkLst>
      </pc:sldChg>
    </pc:docChg>
  </pc:docChgLst>
  <pc:docChgLst>
    <pc:chgData name="Pappala Likith" userId="S::pappala.likith2021@vitstudent.ac.in::f62b40c0-67cd-422f-ba27-8c96cdc3a5de" providerId="AD" clId="Web-{37EB2BE9-D26E-0172-622D-85BA6251B754}"/>
    <pc:docChg chg="modSld">
      <pc:chgData name="Pappala Likith" userId="S::pappala.likith2021@vitstudent.ac.in::f62b40c0-67cd-422f-ba27-8c96cdc3a5de" providerId="AD" clId="Web-{37EB2BE9-D26E-0172-622D-85BA6251B754}" dt="2024-08-23T12:17:57.152" v="0" actId="1076"/>
      <pc:docMkLst>
        <pc:docMk/>
      </pc:docMkLst>
      <pc:sldChg chg="modSp">
        <pc:chgData name="Pappala Likith" userId="S::pappala.likith2021@vitstudent.ac.in::f62b40c0-67cd-422f-ba27-8c96cdc3a5de" providerId="AD" clId="Web-{37EB2BE9-D26E-0172-622D-85BA6251B754}" dt="2024-08-23T12:17:57.152" v="0" actId="1076"/>
        <pc:sldMkLst>
          <pc:docMk/>
          <pc:sldMk cId="0" sldId="259"/>
        </pc:sldMkLst>
      </pc:sldChg>
    </pc:docChg>
  </pc:docChgLst>
  <pc:docChgLst>
    <pc:chgData name="Ragavan" userId="S::ragavan.2021@vitstudent.ac.in::8662f66a-4942-42fb-8234-cee2236bdab1" providerId="AD" clId="Web-{3A96FE74-02E3-3A89-55FB-2942B908196E}"/>
    <pc:docChg chg="sldOrd">
      <pc:chgData name="Ragavan" userId="S::ragavan.2021@vitstudent.ac.in::8662f66a-4942-42fb-8234-cee2236bdab1" providerId="AD" clId="Web-{3A96FE74-02E3-3A89-55FB-2942B908196E}" dt="2024-08-23T13:41:57.386" v="1"/>
      <pc:docMkLst>
        <pc:docMk/>
      </pc:docMkLst>
      <pc:sldChg chg="ord">
        <pc:chgData name="Ragavan" userId="S::ragavan.2021@vitstudent.ac.in::8662f66a-4942-42fb-8234-cee2236bdab1" providerId="AD" clId="Web-{3A96FE74-02E3-3A89-55FB-2942B908196E}" dt="2024-08-23T13:41:57.386" v="1"/>
        <pc:sldMkLst>
          <pc:docMk/>
          <pc:sldMk cId="1935630609" sldId="575"/>
        </pc:sldMkLst>
      </pc:sldChg>
    </pc:docChg>
  </pc:docChgLst>
  <pc:docChgLst>
    <pc:chgData name="Sri Rahul Raghav" userId="S::srirahul.raghav2021@vitstudent.ac.in::06da0823-1a6c-4fc6-aaae-77f70b5a800b" providerId="AD" clId="Web-{124F15E9-4B0E-E337-C4B9-BA3BFBA9C585}"/>
    <pc:docChg chg="modSld">
      <pc:chgData name="Sri Rahul Raghav" userId="S::srirahul.raghav2021@vitstudent.ac.in::06da0823-1a6c-4fc6-aaae-77f70b5a800b" providerId="AD" clId="Web-{124F15E9-4B0E-E337-C4B9-BA3BFBA9C585}" dt="2024-08-23T16:23:07.620" v="98"/>
      <pc:docMkLst>
        <pc:docMk/>
      </pc:docMkLst>
      <pc:sldChg chg="addSp delSp modSp">
        <pc:chgData name="Sri Rahul Raghav" userId="S::srirahul.raghav2021@vitstudent.ac.in::06da0823-1a6c-4fc6-aaae-77f70b5a800b" providerId="AD" clId="Web-{124F15E9-4B0E-E337-C4B9-BA3BFBA9C585}" dt="2024-08-23T16:23:07.620" v="98"/>
        <pc:sldMkLst>
          <pc:docMk/>
          <pc:sldMk cId="0" sldId="257"/>
        </pc:sldMkLst>
      </pc:sldChg>
      <pc:sldChg chg="modSp">
        <pc:chgData name="Sri Rahul Raghav" userId="S::srirahul.raghav2021@vitstudent.ac.in::06da0823-1a6c-4fc6-aaae-77f70b5a800b" providerId="AD" clId="Web-{124F15E9-4B0E-E337-C4B9-BA3BFBA9C585}" dt="2024-08-23T16:05:57.966" v="48" actId="14100"/>
        <pc:sldMkLst>
          <pc:docMk/>
          <pc:sldMk cId="0" sldId="283"/>
        </pc:sldMkLst>
      </pc:sldChg>
      <pc:sldChg chg="addSp delSp modSp">
        <pc:chgData name="Sri Rahul Raghav" userId="S::srirahul.raghav2021@vitstudent.ac.in::06da0823-1a6c-4fc6-aaae-77f70b5a800b" providerId="AD" clId="Web-{124F15E9-4B0E-E337-C4B9-BA3BFBA9C585}" dt="2024-08-23T16:18:55.408" v="70" actId="688"/>
        <pc:sldMkLst>
          <pc:docMk/>
          <pc:sldMk cId="1100945633" sldId="302"/>
        </pc:sldMkLst>
      </pc:sldChg>
      <pc:sldChg chg="modSp">
        <pc:chgData name="Sri Rahul Raghav" userId="S::srirahul.raghav2021@vitstudent.ac.in::06da0823-1a6c-4fc6-aaae-77f70b5a800b" providerId="AD" clId="Web-{124F15E9-4B0E-E337-C4B9-BA3BFBA9C585}" dt="2024-08-23T16:19:49.738" v="72" actId="1076"/>
        <pc:sldMkLst>
          <pc:docMk/>
          <pc:sldMk cId="0" sldId="425"/>
        </pc:sldMkLst>
      </pc:sldChg>
      <pc:sldChg chg="modSp">
        <pc:chgData name="Sri Rahul Raghav" userId="S::srirahul.raghav2021@vitstudent.ac.in::06da0823-1a6c-4fc6-aaae-77f70b5a800b" providerId="AD" clId="Web-{124F15E9-4B0E-E337-C4B9-BA3BFBA9C585}" dt="2024-08-23T13:57:39.015" v="41" actId="14100"/>
        <pc:sldMkLst>
          <pc:docMk/>
          <pc:sldMk cId="1468184033" sldId="503"/>
        </pc:sldMkLst>
      </pc:sldChg>
      <pc:sldChg chg="addSp delSp modSp">
        <pc:chgData name="Sri Rahul Raghav" userId="S::srirahul.raghav2021@vitstudent.ac.in::06da0823-1a6c-4fc6-aaae-77f70b5a800b" providerId="AD" clId="Web-{124F15E9-4B0E-E337-C4B9-BA3BFBA9C585}" dt="2024-08-23T13:25:20.600" v="33" actId="1076"/>
        <pc:sldMkLst>
          <pc:docMk/>
          <pc:sldMk cId="3285023310" sldId="612"/>
        </pc:sldMkLst>
      </pc:sldChg>
      <pc:sldChg chg="modSp">
        <pc:chgData name="Sri Rahul Raghav" userId="S::srirahul.raghav2021@vitstudent.ac.in::06da0823-1a6c-4fc6-aaae-77f70b5a800b" providerId="AD" clId="Web-{124F15E9-4B0E-E337-C4B9-BA3BFBA9C585}" dt="2024-08-23T13:22:59.330" v="27" actId="1076"/>
        <pc:sldMkLst>
          <pc:docMk/>
          <pc:sldMk cId="1495205353" sldId="613"/>
        </pc:sldMkLst>
      </pc:sldChg>
      <pc:sldChg chg="modSp">
        <pc:chgData name="Sri Rahul Raghav" userId="S::srirahul.raghav2021@vitstudent.ac.in::06da0823-1a6c-4fc6-aaae-77f70b5a800b" providerId="AD" clId="Web-{124F15E9-4B0E-E337-C4B9-BA3BFBA9C585}" dt="2024-08-23T13:56:23.184" v="34" actId="14100"/>
        <pc:sldMkLst>
          <pc:docMk/>
          <pc:sldMk cId="3410720573" sldId="634"/>
        </pc:sldMkLst>
      </pc:sldChg>
      <pc:sldChg chg="modSp">
        <pc:chgData name="Sri Rahul Raghav" userId="S::srirahul.raghav2021@vitstudent.ac.in::06da0823-1a6c-4fc6-aaae-77f70b5a800b" providerId="AD" clId="Web-{124F15E9-4B0E-E337-C4B9-BA3BFBA9C585}" dt="2024-08-23T15:54:41.284" v="47" actId="1076"/>
        <pc:sldMkLst>
          <pc:docMk/>
          <pc:sldMk cId="3178188884" sldId="644"/>
        </pc:sldMkLst>
      </pc:sldChg>
      <pc:sldChg chg="modSp">
        <pc:chgData name="Sri Rahul Raghav" userId="S::srirahul.raghav2021@vitstudent.ac.in::06da0823-1a6c-4fc6-aaae-77f70b5a800b" providerId="AD" clId="Web-{124F15E9-4B0E-E337-C4B9-BA3BFBA9C585}" dt="2024-08-23T15:31:04.950" v="46" actId="1076"/>
        <pc:sldMkLst>
          <pc:docMk/>
          <pc:sldMk cId="3290195530" sldId="645"/>
        </pc:sldMkLst>
      </pc:sldChg>
      <pc:sldChg chg="modSp">
        <pc:chgData name="Sri Rahul Raghav" userId="S::srirahul.raghav2021@vitstudent.ac.in::06da0823-1a6c-4fc6-aaae-77f70b5a800b" providerId="AD" clId="Web-{124F15E9-4B0E-E337-C4B9-BA3BFBA9C585}" dt="2024-08-23T16:20:33.474" v="74" actId="14100"/>
        <pc:sldMkLst>
          <pc:docMk/>
          <pc:sldMk cId="2619366951" sldId="647"/>
        </pc:sldMkLst>
      </pc:sldChg>
    </pc:docChg>
  </pc:docChgLst>
  <pc:docChgLst>
    <pc:chgData name="Siddharth S J" userId="S::siddharth.sj2021@vitstudent.ac.in::fb82a1ed-b440-44d0-8c55-420c933f8cfb" providerId="AD" clId="Web-{D2C01AB2-6406-4B7A-C30F-B724372BCF3E}"/>
    <pc:docChg chg="modSld">
      <pc:chgData name="Siddharth S J" userId="S::siddharth.sj2021@vitstudent.ac.in::fb82a1ed-b440-44d0-8c55-420c933f8cfb" providerId="AD" clId="Web-{D2C01AB2-6406-4B7A-C30F-B724372BCF3E}" dt="2024-08-23T09:58:24.252" v="1" actId="1076"/>
      <pc:docMkLst>
        <pc:docMk/>
      </pc:docMkLst>
      <pc:sldChg chg="modSp">
        <pc:chgData name="Siddharth S J" userId="S::siddharth.sj2021@vitstudent.ac.in::fb82a1ed-b440-44d0-8c55-420c933f8cfb" providerId="AD" clId="Web-{D2C01AB2-6406-4B7A-C30F-B724372BCF3E}" dt="2024-08-23T09:58:24.252" v="1" actId="1076"/>
        <pc:sldMkLst>
          <pc:docMk/>
          <pc:sldMk cId="204949108" sldId="589"/>
        </pc:sldMkLst>
      </pc:sldChg>
    </pc:docChg>
  </pc:docChgLst>
  <pc:docChgLst>
    <pc:chgData name="Vignesh P" userId="S::vignesh.p2021b@vitstudent.ac.in::31e4ed60-57f4-4bcd-ab8e-39848b661af6" providerId="AD" clId="Web-{904298A4-ECB9-73B6-FCA9-6DE734D2FF4C}"/>
    <pc:docChg chg="modSld">
      <pc:chgData name="Vignesh P" userId="S::vignesh.p2021b@vitstudent.ac.in::31e4ed60-57f4-4bcd-ab8e-39848b661af6" providerId="AD" clId="Web-{904298A4-ECB9-73B6-FCA9-6DE734D2FF4C}" dt="2024-11-24T11:44:02.191" v="0" actId="1076"/>
      <pc:docMkLst>
        <pc:docMk/>
      </pc:docMkLst>
      <pc:sldChg chg="modSp">
        <pc:chgData name="Vignesh P" userId="S::vignesh.p2021b@vitstudent.ac.in::31e4ed60-57f4-4bcd-ab8e-39848b661af6" providerId="AD" clId="Web-{904298A4-ECB9-73B6-FCA9-6DE734D2FF4C}" dt="2024-11-24T11:44:02.191" v="0" actId="1076"/>
        <pc:sldMkLst>
          <pc:docMk/>
          <pc:sldMk cId="3850916058" sldId="621"/>
        </pc:sldMkLst>
        <pc:picChg chg="mod">
          <ac:chgData name="Vignesh P" userId="S::vignesh.p2021b@vitstudent.ac.in::31e4ed60-57f4-4bcd-ab8e-39848b661af6" providerId="AD" clId="Web-{904298A4-ECB9-73B6-FCA9-6DE734D2FF4C}" dt="2024-11-24T11:44:02.191" v="0" actId="1076"/>
          <ac:picMkLst>
            <pc:docMk/>
            <pc:sldMk cId="3850916058" sldId="621"/>
            <ac:picMk id="4" creationId="{C96903B2-8DF2-DA6E-D101-A12B0AAA84BF}"/>
          </ac:picMkLst>
        </pc:picChg>
      </pc:sldChg>
    </pc:docChg>
  </pc:docChgLst>
  <pc:docChgLst>
    <pc:chgData name="Challari Sri Balaji" userId="S::challarisri.balaji2021@vitstudent.ac.in::e7f8f25f-d356-4edb-8d3c-51ea97d56cdf" providerId="AD" clId="Web-{AEBFD091-EB18-8FF8-9C4E-FABDF1B4848D}"/>
    <pc:docChg chg="modSld">
      <pc:chgData name="Challari Sri Balaji" userId="S::challarisri.balaji2021@vitstudent.ac.in::e7f8f25f-d356-4edb-8d3c-51ea97d56cdf" providerId="AD" clId="Web-{AEBFD091-EB18-8FF8-9C4E-FABDF1B4848D}" dt="2024-08-23T15:01:21.878" v="2" actId="1076"/>
      <pc:docMkLst>
        <pc:docMk/>
      </pc:docMkLst>
      <pc:sldChg chg="modSp">
        <pc:chgData name="Challari Sri Balaji" userId="S::challarisri.balaji2021@vitstudent.ac.in::e7f8f25f-d356-4edb-8d3c-51ea97d56cdf" providerId="AD" clId="Web-{AEBFD091-EB18-8FF8-9C4E-FABDF1B4848D}" dt="2024-08-23T15:01:21.878" v="2" actId="1076"/>
        <pc:sldMkLst>
          <pc:docMk/>
          <pc:sldMk cId="1683064677" sldId="595"/>
        </pc:sldMkLst>
      </pc:sldChg>
      <pc:sldChg chg="modSp">
        <pc:chgData name="Challari Sri Balaji" userId="S::challarisri.balaji2021@vitstudent.ac.in::e7f8f25f-d356-4edb-8d3c-51ea97d56cdf" providerId="AD" clId="Web-{AEBFD091-EB18-8FF8-9C4E-FABDF1B4848D}" dt="2024-08-23T14:44:13.528" v="0" actId="1076"/>
        <pc:sldMkLst>
          <pc:docMk/>
          <pc:sldMk cId="2265754220" sldId="597"/>
        </pc:sldMkLst>
      </pc:sldChg>
    </pc:docChg>
  </pc:docChgLst>
  <pc:docChgLst>
    <pc:chgData name="Aswin Amirthavanan S" userId="S::aswinamirthavanan.s2021@vitstudent.ac.in::2fc1dded-194a-40e6-a930-c8c87ed06f8e" providerId="AD" clId="Web-{537E131B-68AD-58E1-202E-7BA9B0BA5558}"/>
    <pc:docChg chg="modSld">
      <pc:chgData name="Aswin Amirthavanan S" userId="S::aswinamirthavanan.s2021@vitstudent.ac.in::2fc1dded-194a-40e6-a930-c8c87ed06f8e" providerId="AD" clId="Web-{537E131B-68AD-58E1-202E-7BA9B0BA5558}" dt="2024-08-23T13:38:18.184" v="41" actId="14100"/>
      <pc:docMkLst>
        <pc:docMk/>
      </pc:docMkLst>
      <pc:sldChg chg="modSp">
        <pc:chgData name="Aswin Amirthavanan S" userId="S::aswinamirthavanan.s2021@vitstudent.ac.in::2fc1dded-194a-40e6-a930-c8c87ed06f8e" providerId="AD" clId="Web-{537E131B-68AD-58E1-202E-7BA9B0BA5558}" dt="2024-08-23T13:38:18.184" v="41" actId="14100"/>
        <pc:sldMkLst>
          <pc:docMk/>
          <pc:sldMk cId="1379840860" sldId="540"/>
        </pc:sldMkLst>
      </pc:sldChg>
      <pc:sldChg chg="modSp">
        <pc:chgData name="Aswin Amirthavanan S" userId="S::aswinamirthavanan.s2021@vitstudent.ac.in::2fc1dded-194a-40e6-a930-c8c87ed06f8e" providerId="AD" clId="Web-{537E131B-68AD-58E1-202E-7BA9B0BA5558}" dt="2024-08-23T13:09:33.334" v="2" actId="14100"/>
        <pc:sldMkLst>
          <pc:docMk/>
          <pc:sldMk cId="1683064677" sldId="595"/>
        </pc:sldMkLst>
      </pc:sldChg>
      <pc:sldChg chg="modSp">
        <pc:chgData name="Aswin Amirthavanan S" userId="S::aswinamirthavanan.s2021@vitstudent.ac.in::2fc1dded-194a-40e6-a930-c8c87ed06f8e" providerId="AD" clId="Web-{537E131B-68AD-58E1-202E-7BA9B0BA5558}" dt="2024-08-23T13:21:36.115" v="31" actId="14100"/>
        <pc:sldMkLst>
          <pc:docMk/>
          <pc:sldMk cId="3285023310" sldId="612"/>
        </pc:sldMkLst>
      </pc:sldChg>
      <pc:sldChg chg="modSp">
        <pc:chgData name="Aswin Amirthavanan S" userId="S::aswinamirthavanan.s2021@vitstudent.ac.in::2fc1dded-194a-40e6-a930-c8c87ed06f8e" providerId="AD" clId="Web-{537E131B-68AD-58E1-202E-7BA9B0BA5558}" dt="2024-08-23T13:14:39.122" v="13" actId="14100"/>
        <pc:sldMkLst>
          <pc:docMk/>
          <pc:sldMk cId="1495205353" sldId="613"/>
        </pc:sldMkLst>
      </pc:sldChg>
      <pc:sldChg chg="modSp">
        <pc:chgData name="Aswin Amirthavanan S" userId="S::aswinamirthavanan.s2021@vitstudent.ac.in::2fc1dded-194a-40e6-a930-c8c87ed06f8e" providerId="AD" clId="Web-{537E131B-68AD-58E1-202E-7BA9B0BA5558}" dt="2024-08-23T13:11:08.867" v="8" actId="1076"/>
        <pc:sldMkLst>
          <pc:docMk/>
          <pc:sldMk cId="3044418119" sldId="616"/>
        </pc:sldMkLst>
      </pc:sldChg>
      <pc:sldChg chg="modSp">
        <pc:chgData name="Aswin Amirthavanan S" userId="S::aswinamirthavanan.s2021@vitstudent.ac.in::2fc1dded-194a-40e6-a930-c8c87ed06f8e" providerId="AD" clId="Web-{537E131B-68AD-58E1-202E-7BA9B0BA5558}" dt="2024-08-23T13:28:25.921" v="35" actId="1076"/>
        <pc:sldMkLst>
          <pc:docMk/>
          <pc:sldMk cId="3178188884" sldId="644"/>
        </pc:sldMkLst>
      </pc:sldChg>
      <pc:sldChg chg="modSp">
        <pc:chgData name="Aswin Amirthavanan S" userId="S::aswinamirthavanan.s2021@vitstudent.ac.in::2fc1dded-194a-40e6-a930-c8c87ed06f8e" providerId="AD" clId="Web-{537E131B-68AD-58E1-202E-7BA9B0BA5558}" dt="2024-08-23T13:30:34.940" v="37" actId="14100"/>
        <pc:sldMkLst>
          <pc:docMk/>
          <pc:sldMk cId="3290195530" sldId="645"/>
        </pc:sldMkLst>
      </pc:sldChg>
    </pc:docChg>
  </pc:docChgLst>
  <pc:docChgLst>
    <pc:chgData name="Challari Sri Balaji" userId="S::challarisri.balaji2021@vitstudent.ac.in::e7f8f25f-d356-4edb-8d3c-51ea97d56cdf" providerId="AD" clId="Web-{0BB12F87-DEAA-2D72-3FF6-04BA715D36B3}"/>
    <pc:docChg chg="modSld">
      <pc:chgData name="Challari Sri Balaji" userId="S::challarisri.balaji2021@vitstudent.ac.in::e7f8f25f-d356-4edb-8d3c-51ea97d56cdf" providerId="AD" clId="Web-{0BB12F87-DEAA-2D72-3FF6-04BA715D36B3}" dt="2024-08-23T16:09:06.421" v="5" actId="1076"/>
      <pc:docMkLst>
        <pc:docMk/>
      </pc:docMkLst>
      <pc:sldChg chg="modSp">
        <pc:chgData name="Challari Sri Balaji" userId="S::challarisri.balaji2021@vitstudent.ac.in::e7f8f25f-d356-4edb-8d3c-51ea97d56cdf" providerId="AD" clId="Web-{0BB12F87-DEAA-2D72-3FF6-04BA715D36B3}" dt="2024-08-23T16:09:06.421" v="5" actId="1076"/>
        <pc:sldMkLst>
          <pc:docMk/>
          <pc:sldMk cId="3044418119" sldId="616"/>
        </pc:sldMkLst>
      </pc:sldChg>
    </pc:docChg>
  </pc:docChgLst>
  <pc:docChgLst>
    <pc:chgData name="Rahul Hari Krishnan J" userId="S::rahulhari.krishnanj2021@vitstudent.ac.in::50cb6c00-7e19-4b0c-b922-b21115672d49" providerId="AD" clId="Web-{372671E4-60E1-8771-A045-CD0C72A264FA}"/>
    <pc:docChg chg="modSld">
      <pc:chgData name="Rahul Hari Krishnan J" userId="S::rahulhari.krishnanj2021@vitstudent.ac.in::50cb6c00-7e19-4b0c-b922-b21115672d49" providerId="AD" clId="Web-{372671E4-60E1-8771-A045-CD0C72A264FA}" dt="2024-11-24T23:52:09.803" v="2" actId="1076"/>
      <pc:docMkLst>
        <pc:docMk/>
      </pc:docMkLst>
      <pc:sldChg chg="modSp">
        <pc:chgData name="Rahul Hari Krishnan J" userId="S::rahulhari.krishnanj2021@vitstudent.ac.in::50cb6c00-7e19-4b0c-b922-b21115672d49" providerId="AD" clId="Web-{372671E4-60E1-8771-A045-CD0C72A264FA}" dt="2024-11-24T23:52:09.803" v="2" actId="1076"/>
        <pc:sldMkLst>
          <pc:docMk/>
          <pc:sldMk cId="1415335594" sldId="582"/>
        </pc:sldMkLst>
        <pc:picChg chg="mod">
          <ac:chgData name="Rahul Hari Krishnan J" userId="S::rahulhari.krishnanj2021@vitstudent.ac.in::50cb6c00-7e19-4b0c-b922-b21115672d49" providerId="AD" clId="Web-{372671E4-60E1-8771-A045-CD0C72A264FA}" dt="2024-11-24T23:52:09.803" v="2" actId="1076"/>
          <ac:picMkLst>
            <pc:docMk/>
            <pc:sldMk cId="1415335594" sldId="582"/>
            <ac:picMk id="6" creationId="{D4AFFAB5-F355-DE89-70EE-7ACCDD9AA7A1}"/>
          </ac:picMkLst>
        </pc:picChg>
      </pc:sldChg>
    </pc:docChg>
  </pc:docChgLst>
  <pc:docChgLst>
    <pc:chgData name="Vaishak Gl" userId="S::vaishak.gl2021@vitstudent.ac.in::f8beef28-43b9-478d-b185-22406f22e58b" providerId="AD" clId="Web-{1A4A52A2-0089-4242-968F-BCF94673203C}"/>
    <pc:docChg chg="addSld">
      <pc:chgData name="Vaishak Gl" userId="S::vaishak.gl2021@vitstudent.ac.in::f8beef28-43b9-478d-b185-22406f22e58b" providerId="AD" clId="Web-{1A4A52A2-0089-4242-968F-BCF94673203C}" dt="2024-11-24T12:58:42.260" v="0"/>
      <pc:docMkLst>
        <pc:docMk/>
      </pc:docMkLst>
      <pc:sldChg chg="new">
        <pc:chgData name="Vaishak Gl" userId="S::vaishak.gl2021@vitstudent.ac.in::f8beef28-43b9-478d-b185-22406f22e58b" providerId="AD" clId="Web-{1A4A52A2-0089-4242-968F-BCF94673203C}" dt="2024-11-24T12:58:42.260" v="0"/>
        <pc:sldMkLst>
          <pc:docMk/>
          <pc:sldMk cId="588194389" sldId="655"/>
        </pc:sldMkLst>
      </pc:sldChg>
    </pc:docChg>
  </pc:docChgLst>
  <pc:docChgLst>
    <pc:chgData name="Yogender Raju R" userId="S::yogenderraju.r2021@vitstudent.ac.in::f4fef3fa-f186-47eb-91e9-67c5062d62d0" providerId="AD" clId="Web-{26BEDCF1-BBBE-3FBF-8373-D03434F4BD4B}"/>
    <pc:docChg chg="modSld">
      <pc:chgData name="Yogender Raju R" userId="S::yogenderraju.r2021@vitstudent.ac.in::f4fef3fa-f186-47eb-91e9-67c5062d62d0" providerId="AD" clId="Web-{26BEDCF1-BBBE-3FBF-8373-D03434F4BD4B}" dt="2024-08-23T13:52:36.188" v="4" actId="14100"/>
      <pc:docMkLst>
        <pc:docMk/>
      </pc:docMkLst>
      <pc:sldChg chg="modSp">
        <pc:chgData name="Yogender Raju R" userId="S::yogenderraju.r2021@vitstudent.ac.in::f4fef3fa-f186-47eb-91e9-67c5062d62d0" providerId="AD" clId="Web-{26BEDCF1-BBBE-3FBF-8373-D03434F4BD4B}" dt="2024-08-23T06:46:53.874" v="1" actId="1076"/>
        <pc:sldMkLst>
          <pc:docMk/>
          <pc:sldMk cId="1468184033" sldId="503"/>
        </pc:sldMkLst>
      </pc:sldChg>
      <pc:sldChg chg="modSp">
        <pc:chgData name="Yogender Raju R" userId="S::yogenderraju.r2021@vitstudent.ac.in::f4fef3fa-f186-47eb-91e9-67c5062d62d0" providerId="AD" clId="Web-{26BEDCF1-BBBE-3FBF-8373-D03434F4BD4B}" dt="2024-08-23T13:52:36.188" v="4" actId="14100"/>
        <pc:sldMkLst>
          <pc:docMk/>
          <pc:sldMk cId="3285023310" sldId="612"/>
        </pc:sldMkLst>
      </pc:sldChg>
    </pc:docChg>
  </pc:docChgLst>
  <pc:docChgLst>
    <pc:chgData name="Ragavan" userId="S::ragavan.2021@vitstudent.ac.in::8662f66a-4942-42fb-8234-cee2236bdab1" providerId="AD" clId="Web-{0A21F72D-A117-02B5-0EAC-1A7896008F6F}"/>
    <pc:docChg chg="sldOrd">
      <pc:chgData name="Ragavan" userId="S::ragavan.2021@vitstudent.ac.in::8662f66a-4942-42fb-8234-cee2236bdab1" providerId="AD" clId="Web-{0A21F72D-A117-02B5-0EAC-1A7896008F6F}" dt="2024-11-24T23:52:03.546" v="1"/>
      <pc:docMkLst>
        <pc:docMk/>
      </pc:docMkLst>
      <pc:sldChg chg="ord">
        <pc:chgData name="Ragavan" userId="S::ragavan.2021@vitstudent.ac.in::8662f66a-4942-42fb-8234-cee2236bdab1" providerId="AD" clId="Web-{0A21F72D-A117-02B5-0EAC-1A7896008F6F}" dt="2024-11-24T23:52:03.546" v="1"/>
        <pc:sldMkLst>
          <pc:docMk/>
          <pc:sldMk cId="3288493599" sldId="611"/>
        </pc:sldMkLst>
      </pc:sldChg>
    </pc:docChg>
  </pc:docChgLst>
  <pc:docChgLst>
    <pc:chgData name="Sri Rahul Raghav" userId="S::srirahul.raghav2021@vitstudent.ac.in::06da0823-1a6c-4fc6-aaae-77f70b5a800b" providerId="AD" clId="Web-{DDBFFEC9-D283-1164-9440-B24231246AE9}"/>
    <pc:docChg chg="modSld">
      <pc:chgData name="Sri Rahul Raghav" userId="S::srirahul.raghav2021@vitstudent.ac.in::06da0823-1a6c-4fc6-aaae-77f70b5a800b" providerId="AD" clId="Web-{DDBFFEC9-D283-1164-9440-B24231246AE9}" dt="2024-08-23T23:12:00.956" v="13" actId="1076"/>
      <pc:docMkLst>
        <pc:docMk/>
      </pc:docMkLst>
      <pc:sldChg chg="modSp">
        <pc:chgData name="Sri Rahul Raghav" userId="S::srirahul.raghav2021@vitstudent.ac.in::06da0823-1a6c-4fc6-aaae-77f70b5a800b" providerId="AD" clId="Web-{DDBFFEC9-D283-1164-9440-B24231246AE9}" dt="2024-08-23T23:12:00.956" v="13" actId="1076"/>
        <pc:sldMkLst>
          <pc:docMk/>
          <pc:sldMk cId="1683064677" sldId="595"/>
        </pc:sldMkLst>
      </pc:sldChg>
      <pc:sldChg chg="modSp">
        <pc:chgData name="Sri Rahul Raghav" userId="S::srirahul.raghav2021@vitstudent.ac.in::06da0823-1a6c-4fc6-aaae-77f70b5a800b" providerId="AD" clId="Web-{DDBFFEC9-D283-1164-9440-B24231246AE9}" dt="2024-08-23T23:06:02.673" v="3" actId="1076"/>
        <pc:sldMkLst>
          <pc:docMk/>
          <pc:sldMk cId="2265754220" sldId="597"/>
        </pc:sldMkLst>
      </pc:sldChg>
    </pc:docChg>
  </pc:docChgLst>
  <pc:docChgLst>
    <pc:chgData name="Sri Santhosh S" userId="S::srisanthosh.s2021@vitstudent.ac.in::a006909e-509c-45ab-8119-400e165478ef" providerId="AD" clId="Web-{4CA94B84-5F73-43C6-A0E8-95E13681178A}"/>
    <pc:docChg chg="modSld">
      <pc:chgData name="Sri Santhosh S" userId="S::srisanthosh.s2021@vitstudent.ac.in::a006909e-509c-45ab-8119-400e165478ef" providerId="AD" clId="Web-{4CA94B84-5F73-43C6-A0E8-95E13681178A}" dt="2024-08-23T20:53:57.049" v="3" actId="1076"/>
      <pc:docMkLst>
        <pc:docMk/>
      </pc:docMkLst>
      <pc:sldChg chg="modSp">
        <pc:chgData name="Sri Santhosh S" userId="S::srisanthosh.s2021@vitstudent.ac.in::a006909e-509c-45ab-8119-400e165478ef" providerId="AD" clId="Web-{4CA94B84-5F73-43C6-A0E8-95E13681178A}" dt="2024-08-23T20:29:33.156" v="0" actId="1076"/>
        <pc:sldMkLst>
          <pc:docMk/>
          <pc:sldMk cId="1468184033" sldId="503"/>
        </pc:sldMkLst>
      </pc:sldChg>
      <pc:sldChg chg="modSp">
        <pc:chgData name="Sri Santhosh S" userId="S::srisanthosh.s2021@vitstudent.ac.in::a006909e-509c-45ab-8119-400e165478ef" providerId="AD" clId="Web-{4CA94B84-5F73-43C6-A0E8-95E13681178A}" dt="2024-08-23T20:53:57.049" v="3" actId="1076"/>
        <pc:sldMkLst>
          <pc:docMk/>
          <pc:sldMk cId="1379840860" sldId="540"/>
        </pc:sldMkLst>
      </pc:sldChg>
      <pc:sldChg chg="modSp">
        <pc:chgData name="Sri Santhosh S" userId="S::srisanthosh.s2021@vitstudent.ac.in::a006909e-509c-45ab-8119-400e165478ef" providerId="AD" clId="Web-{4CA94B84-5F73-43C6-A0E8-95E13681178A}" dt="2024-08-23T20:36:42.930" v="2" actId="1076"/>
        <pc:sldMkLst>
          <pc:docMk/>
          <pc:sldMk cId="3285023310" sldId="6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37CE75FE-24F7-4137-A83F-5D7714EFD8EF}" type="datetimeFigureOut">
              <a:rPr lang="en-IN" smtClean="0"/>
              <a:t>24-11-2024</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E39490F-F046-4CE8-B5CD-AF5A6DD16A7C}" type="slidenum">
              <a:rPr lang="en-IN" smtClean="0"/>
              <a:t>‹#›</a:t>
            </a:fld>
            <a:endParaRPr lang="en-IN"/>
          </a:p>
        </p:txBody>
      </p:sp>
    </p:spTree>
    <p:extLst>
      <p:ext uri="{BB962C8B-B14F-4D97-AF65-F5344CB8AC3E}">
        <p14:creationId xmlns:p14="http://schemas.microsoft.com/office/powerpoint/2010/main" val="411459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E0B5698-F281-4350-8CCB-2AAA839A6ABE}" type="slidenum">
              <a:rPr lang="en-US" smtClean="0"/>
              <a:pPr fontAlgn="base">
                <a:spcBef>
                  <a:spcPct val="0"/>
                </a:spcBef>
                <a:spcAft>
                  <a:spcPct val="0"/>
                </a:spcAft>
                <a:defRPr/>
              </a:pPr>
              <a:t>159</a:t>
            </a:fld>
            <a:endParaRPr lang="en-US"/>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7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92451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1E0DD4-0673-4692-96DA-B007F431B0D6}" type="slidenum">
              <a:rPr lang="en-US" smtClean="0"/>
              <a:pPr fontAlgn="base">
                <a:spcBef>
                  <a:spcPct val="0"/>
                </a:spcBef>
                <a:spcAft>
                  <a:spcPct val="0"/>
                </a:spcAft>
                <a:defRPr/>
              </a:pPr>
              <a:t>179</a:t>
            </a:fld>
            <a:endParaRPr lang="en-US"/>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454289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7678523D-ECB9-4B18-BBB1-21ED4830E055}" type="slidenum">
              <a:rPr lang="en-US"/>
              <a:pPr/>
              <a:t>180</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6747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1C809323-2079-4024-B7E7-B3A81FC250AC}" type="slidenum">
              <a:rPr lang="en-GB" smtClean="0"/>
              <a:pPr>
                <a:defRPr/>
              </a:pPr>
              <a:t>182</a:t>
            </a:fld>
            <a:endParaRPr lang="en-GB"/>
          </a:p>
        </p:txBody>
      </p:sp>
    </p:spTree>
    <p:extLst>
      <p:ext uri="{BB962C8B-B14F-4D97-AF65-F5344CB8AC3E}">
        <p14:creationId xmlns:p14="http://schemas.microsoft.com/office/powerpoint/2010/main" val="2445940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EFD16F6-E90B-405C-93A9-FD7D63EDC01C}" type="slidenum">
              <a:rPr lang="en-US" smtClean="0"/>
              <a:pPr fontAlgn="base">
                <a:spcBef>
                  <a:spcPct val="0"/>
                </a:spcBef>
                <a:spcAft>
                  <a:spcPct val="0"/>
                </a:spcAft>
                <a:defRPr/>
              </a:pPr>
              <a:t>184</a:t>
            </a:fld>
            <a:endParaRPr lang="en-US"/>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19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93632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238A54E1-AB1A-40A2-AE26-4FF07525A29C}" type="slidenum">
              <a:rPr lang="en-GB" smtClean="0"/>
              <a:pPr>
                <a:defRPr/>
              </a:pPr>
              <a:t>185</a:t>
            </a:fld>
            <a:endParaRPr lang="en-GB"/>
          </a:p>
        </p:txBody>
      </p:sp>
    </p:spTree>
    <p:extLst>
      <p:ext uri="{BB962C8B-B14F-4D97-AF65-F5344CB8AC3E}">
        <p14:creationId xmlns:p14="http://schemas.microsoft.com/office/powerpoint/2010/main" val="372164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7473BE-009F-4F7F-A5BA-F1C1F823C8ED}" type="slidenum">
              <a:rPr lang="en-US" smtClean="0"/>
              <a:pPr fontAlgn="base">
                <a:spcBef>
                  <a:spcPct val="0"/>
                </a:spcBef>
                <a:spcAft>
                  <a:spcPct val="0"/>
                </a:spcAft>
                <a:defRPr/>
              </a:pPr>
              <a:t>160</a:t>
            </a:fld>
            <a:endParaRPr lang="en-US"/>
          </a:p>
        </p:txBody>
      </p:sp>
      <p:sp>
        <p:nvSpPr>
          <p:cNvPr id="30723"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30724"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225481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31"/>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0E717CB-B090-4C7D-A392-498BBA91B017}" type="slidenum">
              <a:rPr lang="en-US" smtClean="0"/>
              <a:pPr fontAlgn="base">
                <a:spcBef>
                  <a:spcPct val="0"/>
                </a:spcBef>
                <a:spcAft>
                  <a:spcPct val="0"/>
                </a:spcAft>
                <a:defRPr/>
              </a:pPr>
              <a:t>161</a:t>
            </a:fld>
            <a:endParaRPr lang="en-US"/>
          </a:p>
        </p:txBody>
      </p:sp>
      <p:sp>
        <p:nvSpPr>
          <p:cNvPr id="317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17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134922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31"/>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027E6A4-E67D-480F-89CB-63D3C6F3CC79}" type="slidenum">
              <a:rPr lang="en-US" smtClean="0"/>
              <a:pPr fontAlgn="base">
                <a:spcBef>
                  <a:spcPct val="0"/>
                </a:spcBef>
                <a:spcAft>
                  <a:spcPct val="0"/>
                </a:spcAft>
                <a:defRPr/>
              </a:pPr>
              <a:t>162</a:t>
            </a:fld>
            <a:endParaRPr lang="en-US"/>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2225341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31"/>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E5936C-5420-472E-ACF9-46374753E5C9}" type="slidenum">
              <a:rPr lang="en-US" smtClean="0"/>
              <a:pPr fontAlgn="base">
                <a:spcBef>
                  <a:spcPct val="0"/>
                </a:spcBef>
                <a:spcAft>
                  <a:spcPct val="0"/>
                </a:spcAft>
                <a:defRPr/>
              </a:pPr>
              <a:t>163</a:t>
            </a:fld>
            <a:endParaRPr lang="en-US"/>
          </a:p>
        </p:txBody>
      </p:sp>
      <p:sp>
        <p:nvSpPr>
          <p:cNvPr id="337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37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81975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31"/>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D1A001-34C8-4D56-9C4B-C0A184A42A4E}" type="slidenum">
              <a:rPr lang="en-US" smtClean="0"/>
              <a:pPr fontAlgn="base">
                <a:spcBef>
                  <a:spcPct val="0"/>
                </a:spcBef>
                <a:spcAft>
                  <a:spcPct val="0"/>
                </a:spcAft>
                <a:defRPr/>
              </a:pPr>
              <a:t>166</a:t>
            </a:fld>
            <a:endParaRPr lang="en-US"/>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529228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90DB6EC-2F92-4411-BE07-4349EB52969F}" type="slidenum">
              <a:rPr lang="en-GB" smtClean="0"/>
              <a:pPr>
                <a:defRPr/>
              </a:pPr>
              <a:t>169</a:t>
            </a:fld>
            <a:endParaRPr lang="en-GB"/>
          </a:p>
        </p:txBody>
      </p:sp>
    </p:spTree>
    <p:extLst>
      <p:ext uri="{BB962C8B-B14F-4D97-AF65-F5344CB8AC3E}">
        <p14:creationId xmlns:p14="http://schemas.microsoft.com/office/powerpoint/2010/main" val="699128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F68451-DCDB-4B62-854F-7B0AB7CA1907}" type="slidenum">
              <a:rPr lang="en-US" smtClean="0"/>
              <a:pPr fontAlgn="base">
                <a:spcBef>
                  <a:spcPct val="0"/>
                </a:spcBef>
                <a:spcAft>
                  <a:spcPct val="0"/>
                </a:spcAft>
                <a:defRPr/>
              </a:pPr>
              <a:t>173</a:t>
            </a:fld>
            <a:endParaRPr lang="en-US"/>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58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9992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31"/>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806978-F705-4AF7-BCA7-E4DBDC4208E7}" type="slidenum">
              <a:rPr lang="en-US" smtClean="0"/>
              <a:pPr fontAlgn="base">
                <a:spcBef>
                  <a:spcPct val="0"/>
                </a:spcBef>
                <a:spcAft>
                  <a:spcPct val="0"/>
                </a:spcAft>
                <a:defRPr/>
              </a:pPr>
              <a:t>178</a:t>
            </a:fld>
            <a:endParaRPr lang="en-US"/>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715838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94941" y="511886"/>
            <a:ext cx="4752975" cy="635000"/>
          </a:xfrm>
          <a:prstGeom prst="rect">
            <a:avLst/>
          </a:prstGeom>
        </p:spPr>
        <p:txBody>
          <a:bodyPr wrap="square" lIns="0" tIns="0" rIns="0" bIns="0">
            <a:spAutoFit/>
          </a:bodyPr>
          <a:lstStyle>
            <a:lvl1pPr>
              <a:defRPr sz="4400" b="0" i="0">
                <a:solidFill>
                  <a:srgbClr val="244060"/>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11/24/2024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4406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11/24/2024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44060"/>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11/24/2024</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4406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11/24/2024</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11/24/2024</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pPr>
              <a:defRPr/>
            </a:pPr>
            <a:fld id="{4230481D-B281-4D68-A367-0BE1D9F9ED43}" type="datetime1">
              <a:rPr lang="en-US" smtClean="0"/>
              <a:pPr>
                <a:defRPr/>
              </a:pPr>
              <a:t>11/24/2024</a:t>
            </a:fld>
            <a:endParaRPr lang="en-GB"/>
          </a:p>
        </p:txBody>
      </p:sp>
      <p:sp>
        <p:nvSpPr>
          <p:cNvPr id="20" name="Footer Placeholder 19"/>
          <p:cNvSpPr>
            <a:spLocks noGrp="1"/>
          </p:cNvSpPr>
          <p:nvPr>
            <p:ph type="ftr" sz="quarter" idx="11"/>
          </p:nvPr>
        </p:nvSpPr>
        <p:spPr/>
        <p:txBody>
          <a:bodyPr/>
          <a:lstStyle/>
          <a:p>
            <a:pPr>
              <a:defRPr/>
            </a:pPr>
            <a:r>
              <a:rPr lang="en-GB"/>
              <a:t>Prof. Govardhan</a:t>
            </a:r>
          </a:p>
        </p:txBody>
      </p:sp>
      <p:sp>
        <p:nvSpPr>
          <p:cNvPr id="10" name="Slide Number Placeholder 9"/>
          <p:cNvSpPr>
            <a:spLocks noGrp="1"/>
          </p:cNvSpPr>
          <p:nvPr>
            <p:ph type="sldNum" sz="quarter" idx="12"/>
          </p:nvPr>
        </p:nvSpPr>
        <p:spPr/>
        <p:txBody>
          <a:bodyPr/>
          <a:lstStyle/>
          <a:p>
            <a:pPr>
              <a:defRPr/>
            </a:pPr>
            <a:fld id="{C2403C0E-3481-4C44-8F81-8624CF379E7A}" type="slidenum">
              <a:rPr lang="en-GB" smtClean="0"/>
              <a:pPr>
                <a:defRPr/>
              </a:pPr>
              <a:t>‹#›</a:t>
            </a:fld>
            <a:endParaRPr lang="en-GB"/>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28309610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8463" y="72644"/>
            <a:ext cx="7783322" cy="1102944"/>
          </a:xfrm>
          <a:prstGeom prst="rect">
            <a:avLst/>
          </a:prstGeom>
        </p:spPr>
        <p:txBody>
          <a:bodyPr wrap="square" lIns="0" tIns="0" rIns="0" bIns="0">
            <a:spAutoFit/>
          </a:bodyPr>
          <a:lstStyle>
            <a:lvl1pPr>
              <a:defRPr sz="4400" b="0" i="0">
                <a:solidFill>
                  <a:srgbClr val="244060"/>
                </a:solidFill>
                <a:latin typeface="Times New Roman"/>
                <a:cs typeface="Times New Roman"/>
              </a:defRPr>
            </a:lvl1pPr>
          </a:lstStyle>
          <a:p>
            <a:endParaRPr/>
          </a:p>
        </p:txBody>
      </p:sp>
      <p:sp>
        <p:nvSpPr>
          <p:cNvPr id="3" name="Holder 3"/>
          <p:cNvSpPr>
            <a:spLocks noGrp="1"/>
          </p:cNvSpPr>
          <p:nvPr>
            <p:ph type="body" idx="1"/>
          </p:nvPr>
        </p:nvSpPr>
        <p:spPr>
          <a:xfrm>
            <a:off x="535940" y="1522827"/>
            <a:ext cx="3892550" cy="3537585"/>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11/24/2024</a:t>
            </a:fld>
            <a:endParaRPr lang="en-US"/>
          </a:p>
        </p:txBody>
      </p:sp>
      <p:sp>
        <p:nvSpPr>
          <p:cNvPr id="6" name="Holder 6"/>
          <p:cNvSpPr>
            <a:spLocks noGrp="1"/>
          </p:cNvSpPr>
          <p:nvPr>
            <p:ph type="sldNum" sz="quarter" idx="7"/>
          </p:nvPr>
        </p:nvSpPr>
        <p:spPr>
          <a:xfrm>
            <a:off x="8401557" y="6398463"/>
            <a:ext cx="244475" cy="244475"/>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15570">
              <a:lnSpc>
                <a:spcPts val="1240"/>
              </a:lnSpc>
            </a:pP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hyperlink" Target="https://en.wikipedia.org/wiki/Semiconductor" TargetMode="External"/><Relationship Id="rId2" Type="http://schemas.openxmlformats.org/officeDocument/2006/relationships/hyperlink" Target="https://en.wikipedia.org/wiki/Electrical_resistance" TargetMode="External"/><Relationship Id="rId1" Type="http://schemas.openxmlformats.org/officeDocument/2006/relationships/slideLayout" Target="../slideLayouts/slideLayout2.xml"/><Relationship Id="rId6" Type="http://schemas.openxmlformats.org/officeDocument/2006/relationships/image" Target="../media/image102.jpg"/><Relationship Id="rId5" Type="http://schemas.openxmlformats.org/officeDocument/2006/relationships/hyperlink" Target="https://en.wikipedia.org/wiki/Thermistor" TargetMode="External"/><Relationship Id="rId4" Type="http://schemas.openxmlformats.org/officeDocument/2006/relationships/hyperlink" Target="https://en.wikipedia.org/wiki/Temperature"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122.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byjus.com/physics/electromotive-forc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byjus.com/physics/magnetic-flux/"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https://byjus.com/physics/lenzs-law/"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hyperlink" Target="http://www.regenerating-universe.org/images/12Star-Fin.gif"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hyperlink" Target="lvdt-anim.swf" TargetMode="Externa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1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lvdtdc-anim.swf" TargetMode="External"/><Relationship Id="rId1" Type="http://schemas.openxmlformats.org/officeDocument/2006/relationships/slideLayout" Target="../slideLayouts/slideLayout4.xml"/><Relationship Id="rId4" Type="http://schemas.openxmlformats.org/officeDocument/2006/relationships/image" Target="../media/image158.jpeg"/></Relationships>
</file>

<file path=ppt/slides/_rels/slide176.xml.rels><?xml version="1.0" encoding="UTF-8" standalone="yes"?>
<Relationships xmlns="http://schemas.openxmlformats.org/package/2006/relationships"><Relationship Id="rId2" Type="http://schemas.openxmlformats.org/officeDocument/2006/relationships/image" Target="../media/image159.gif"/><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oleObject" Target="../embeddings/oleObject2.bin"/></Relationships>
</file>

<file path=ppt/slides/_rels/slide74.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oleObject" Target="../embeddings/oleObject3.bin"/><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1.wmf"/><Relationship Id="rId7" Type="http://schemas.openxmlformats.org/officeDocument/2006/relationships/image" Target="../media/image78.png"/><Relationship Id="rId2" Type="http://schemas.openxmlformats.org/officeDocument/2006/relationships/oleObject" Target="../embeddings/oleObject4.bin"/><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A458DA2-0411-6652-3F5E-39DD11B77D8A}"/>
              </a:ext>
            </a:extLst>
          </p:cNvPr>
          <p:cNvSpPr txBox="1"/>
          <p:nvPr/>
        </p:nvSpPr>
        <p:spPr>
          <a:xfrm>
            <a:off x="3630611" y="3407229"/>
            <a:ext cx="1882775" cy="574040"/>
          </a:xfrm>
          <a:prstGeom prst="rect">
            <a:avLst/>
          </a:prstGeom>
        </p:spPr>
        <p:txBody>
          <a:bodyPr vert="horz" wrap="square" lIns="0" tIns="12700" rIns="0" bIns="0" rtlCol="0">
            <a:spAutoFit/>
          </a:bodyPr>
          <a:lstStyle/>
          <a:p>
            <a:pPr marL="12700" algn="ctr">
              <a:lnSpc>
                <a:spcPct val="100000"/>
              </a:lnSpc>
              <a:spcBef>
                <a:spcPts val="100"/>
              </a:spcBef>
            </a:pPr>
            <a:r>
              <a:rPr sz="3600" b="1" spc="-10">
                <a:solidFill>
                  <a:srgbClr val="00B050"/>
                </a:solidFill>
                <a:latin typeface="Calibri"/>
                <a:cs typeface="Calibri"/>
              </a:rPr>
              <a:t>BECE409E</a:t>
            </a:r>
            <a:endParaRPr sz="3600">
              <a:solidFill>
                <a:srgbClr val="00B050"/>
              </a:solidFill>
              <a:latin typeface="Calibri"/>
              <a:cs typeface="Calibri"/>
            </a:endParaRPr>
          </a:p>
        </p:txBody>
      </p:sp>
      <p:sp>
        <p:nvSpPr>
          <p:cNvPr id="3" name="object 3">
            <a:extLst>
              <a:ext uri="{FF2B5EF4-FFF2-40B4-BE49-F238E27FC236}">
                <a16:creationId xmlns:a16="http://schemas.microsoft.com/office/drawing/2014/main" id="{24F21A01-6931-2F6A-4829-531F36F37B62}"/>
              </a:ext>
            </a:extLst>
          </p:cNvPr>
          <p:cNvSpPr txBox="1">
            <a:spLocks noGrp="1"/>
          </p:cNvSpPr>
          <p:nvPr>
            <p:ph type="title"/>
          </p:nvPr>
        </p:nvSpPr>
        <p:spPr>
          <a:xfrm>
            <a:off x="2026285" y="2362200"/>
            <a:ext cx="5091429" cy="751488"/>
          </a:xfrm>
          <a:prstGeom prst="rect">
            <a:avLst/>
          </a:prstGeom>
        </p:spPr>
        <p:txBody>
          <a:bodyPr vert="horz" wrap="square" lIns="0" tIns="12700" rIns="0" bIns="0" rtlCol="0">
            <a:spAutoFit/>
          </a:bodyPr>
          <a:lstStyle/>
          <a:p>
            <a:pPr marL="12700" algn="ctr">
              <a:lnSpc>
                <a:spcPct val="100000"/>
              </a:lnSpc>
              <a:spcBef>
                <a:spcPts val="100"/>
              </a:spcBef>
            </a:pPr>
            <a:r>
              <a:rPr sz="4800" b="1">
                <a:solidFill>
                  <a:srgbClr val="FF0000"/>
                </a:solidFill>
                <a:latin typeface="Calibri"/>
                <a:cs typeface="Calibri"/>
              </a:rPr>
              <a:t>Sensors</a:t>
            </a:r>
            <a:r>
              <a:rPr sz="4800" b="1" spc="-40">
                <a:solidFill>
                  <a:srgbClr val="FF0000"/>
                </a:solidFill>
                <a:latin typeface="Calibri"/>
                <a:cs typeface="Calibri"/>
              </a:rPr>
              <a:t> </a:t>
            </a:r>
            <a:r>
              <a:rPr sz="4800" b="1" spc="-30">
                <a:solidFill>
                  <a:srgbClr val="FF0000"/>
                </a:solidFill>
                <a:latin typeface="Calibri"/>
                <a:cs typeface="Calibri"/>
              </a:rPr>
              <a:t>Technology</a:t>
            </a:r>
            <a:endParaRPr sz="4800">
              <a:solidFill>
                <a:srgbClr val="FF0000"/>
              </a:solidFill>
              <a:latin typeface="Calibri"/>
              <a:cs typeface="Calibri"/>
            </a:endParaRPr>
          </a:p>
        </p:txBody>
      </p:sp>
    </p:spTree>
    <p:extLst>
      <p:ext uri="{BB962C8B-B14F-4D97-AF65-F5344CB8AC3E}">
        <p14:creationId xmlns:p14="http://schemas.microsoft.com/office/powerpoint/2010/main" val="1635377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7299" rIns="0" bIns="0" rtlCol="0">
            <a:spAutoFit/>
          </a:bodyPr>
          <a:lstStyle/>
          <a:p>
            <a:pPr marL="1910080">
              <a:lnSpc>
                <a:spcPct val="100000"/>
              </a:lnSpc>
              <a:spcBef>
                <a:spcPts val="105"/>
              </a:spcBef>
            </a:pPr>
            <a:r>
              <a:rPr b="1" spc="-25">
                <a:latin typeface="Calibri"/>
                <a:cs typeface="Calibri"/>
              </a:rPr>
              <a:t>Potentiometers</a:t>
            </a:r>
          </a:p>
        </p:txBody>
      </p:sp>
      <p:pic>
        <p:nvPicPr>
          <p:cNvPr id="3" name="object 3"/>
          <p:cNvPicPr/>
          <p:nvPr/>
        </p:nvPicPr>
        <p:blipFill>
          <a:blip r:embed="rId2" cstate="print"/>
          <a:stretch>
            <a:fillRect/>
          </a:stretch>
        </p:blipFill>
        <p:spPr>
          <a:xfrm>
            <a:off x="0" y="2276830"/>
            <a:ext cx="5381625" cy="3419348"/>
          </a:xfrm>
          <a:prstGeom prst="rect">
            <a:avLst/>
          </a:prstGeom>
        </p:spPr>
      </p:pic>
      <p:sp>
        <p:nvSpPr>
          <p:cNvPr id="4" name="object 4"/>
          <p:cNvSpPr txBox="1"/>
          <p:nvPr/>
        </p:nvSpPr>
        <p:spPr>
          <a:xfrm>
            <a:off x="7028045" y="3169033"/>
            <a:ext cx="295275" cy="666750"/>
          </a:xfrm>
          <a:prstGeom prst="rect">
            <a:avLst/>
          </a:prstGeom>
        </p:spPr>
        <p:txBody>
          <a:bodyPr vert="horz" wrap="square" lIns="0" tIns="13335" rIns="0" bIns="0" rtlCol="0">
            <a:spAutoFit/>
          </a:bodyPr>
          <a:lstStyle/>
          <a:p>
            <a:pPr marL="12700">
              <a:lnSpc>
                <a:spcPct val="100000"/>
              </a:lnSpc>
              <a:spcBef>
                <a:spcPts val="105"/>
              </a:spcBef>
            </a:pPr>
            <a:r>
              <a:rPr sz="4200" i="1" spc="-445">
                <a:latin typeface="Times New Roman"/>
                <a:cs typeface="Times New Roman"/>
              </a:rPr>
              <a:t>R</a:t>
            </a:r>
            <a:endParaRPr sz="4200">
              <a:latin typeface="Times New Roman"/>
              <a:cs typeface="Times New Roman"/>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10</a:t>
            </a:fld>
            <a:endParaRPr spc="-25"/>
          </a:p>
        </p:txBody>
      </p:sp>
      <p:sp>
        <p:nvSpPr>
          <p:cNvPr id="5" name="object 5"/>
          <p:cNvSpPr txBox="1"/>
          <p:nvPr/>
        </p:nvSpPr>
        <p:spPr>
          <a:xfrm>
            <a:off x="6607185" y="3923630"/>
            <a:ext cx="1254760" cy="666750"/>
          </a:xfrm>
          <a:prstGeom prst="rect">
            <a:avLst/>
          </a:prstGeom>
        </p:spPr>
        <p:txBody>
          <a:bodyPr vert="horz" wrap="square" lIns="0" tIns="13335" rIns="0" bIns="0" rtlCol="0">
            <a:spAutoFit/>
          </a:bodyPr>
          <a:lstStyle/>
          <a:p>
            <a:pPr marL="38100">
              <a:lnSpc>
                <a:spcPct val="100000"/>
              </a:lnSpc>
              <a:spcBef>
                <a:spcPts val="105"/>
              </a:spcBef>
            </a:pPr>
            <a:r>
              <a:rPr sz="4200" i="1" spc="-495">
                <a:latin typeface="Times New Roman"/>
                <a:cs typeface="Times New Roman"/>
              </a:rPr>
              <a:t>R</a:t>
            </a:r>
            <a:r>
              <a:rPr sz="3675" spc="-742" baseline="-23809">
                <a:latin typeface="Times New Roman"/>
                <a:cs typeface="Times New Roman"/>
              </a:rPr>
              <a:t>1</a:t>
            </a:r>
            <a:r>
              <a:rPr sz="3675" spc="209" baseline="-23809">
                <a:latin typeface="Times New Roman"/>
                <a:cs typeface="Times New Roman"/>
              </a:rPr>
              <a:t> </a:t>
            </a:r>
            <a:r>
              <a:rPr sz="4200" spc="-415">
                <a:latin typeface="Symbol"/>
                <a:cs typeface="Symbol"/>
              </a:rPr>
              <a:t></a:t>
            </a:r>
            <a:r>
              <a:rPr sz="4200" spc="-330">
                <a:latin typeface="Times New Roman"/>
                <a:cs typeface="Times New Roman"/>
              </a:rPr>
              <a:t> </a:t>
            </a:r>
            <a:r>
              <a:rPr sz="4200" i="1" spc="-420">
                <a:latin typeface="Times New Roman"/>
                <a:cs typeface="Times New Roman"/>
              </a:rPr>
              <a:t>R</a:t>
            </a:r>
            <a:r>
              <a:rPr sz="3675" spc="-630" baseline="-23809">
                <a:latin typeface="Times New Roman"/>
                <a:cs typeface="Times New Roman"/>
              </a:rPr>
              <a:t>2</a:t>
            </a:r>
            <a:endParaRPr sz="3675" baseline="-23809">
              <a:latin typeface="Times New Roman"/>
              <a:cs typeface="Times New Roman"/>
            </a:endParaRPr>
          </a:p>
        </p:txBody>
      </p:sp>
      <p:sp>
        <p:nvSpPr>
          <p:cNvPr id="6" name="object 6"/>
          <p:cNvSpPr txBox="1"/>
          <p:nvPr/>
        </p:nvSpPr>
        <p:spPr>
          <a:xfrm>
            <a:off x="5684764" y="3505982"/>
            <a:ext cx="2661285" cy="666750"/>
          </a:xfrm>
          <a:prstGeom prst="rect">
            <a:avLst/>
          </a:prstGeom>
        </p:spPr>
        <p:txBody>
          <a:bodyPr vert="horz" wrap="square" lIns="0" tIns="13335" rIns="0" bIns="0" rtlCol="0">
            <a:spAutoFit/>
          </a:bodyPr>
          <a:lstStyle/>
          <a:p>
            <a:pPr marL="38100">
              <a:lnSpc>
                <a:spcPct val="100000"/>
              </a:lnSpc>
              <a:spcBef>
                <a:spcPts val="105"/>
              </a:spcBef>
              <a:tabLst>
                <a:tab pos="568960" algn="l"/>
                <a:tab pos="1614805" algn="l"/>
                <a:tab pos="2201545" algn="l"/>
              </a:tabLst>
            </a:pPr>
            <a:r>
              <a:rPr sz="4200" i="1" spc="-430">
                <a:latin typeface="Times New Roman"/>
                <a:cs typeface="Times New Roman"/>
              </a:rPr>
              <a:t>V</a:t>
            </a:r>
            <a:r>
              <a:rPr sz="3675" i="1" spc="-644" baseline="-23809">
                <a:latin typeface="Times New Roman"/>
                <a:cs typeface="Times New Roman"/>
              </a:rPr>
              <a:t>o</a:t>
            </a:r>
            <a:r>
              <a:rPr sz="3675" i="1" baseline="-23809">
                <a:latin typeface="Times New Roman"/>
                <a:cs typeface="Times New Roman"/>
              </a:rPr>
              <a:t>	</a:t>
            </a:r>
            <a:r>
              <a:rPr sz="4200" spc="-415">
                <a:latin typeface="Symbol"/>
                <a:cs typeface="Symbol"/>
              </a:rPr>
              <a:t></a:t>
            </a:r>
            <a:r>
              <a:rPr sz="4200" spc="395">
                <a:latin typeface="Times New Roman"/>
                <a:cs typeface="Times New Roman"/>
              </a:rPr>
              <a:t> </a:t>
            </a:r>
            <a:r>
              <a:rPr sz="3675" u="heavy" baseline="36281">
                <a:uFill>
                  <a:solidFill>
                    <a:srgbClr val="000000"/>
                  </a:solidFill>
                </a:uFill>
                <a:latin typeface="Times New Roman"/>
                <a:cs typeface="Times New Roman"/>
              </a:rPr>
              <a:t>	</a:t>
            </a:r>
            <a:r>
              <a:rPr sz="3675" u="heavy" spc="-75" baseline="36281">
                <a:uFill>
                  <a:solidFill>
                    <a:srgbClr val="000000"/>
                  </a:solidFill>
                </a:uFill>
                <a:latin typeface="Times New Roman"/>
                <a:cs typeface="Times New Roman"/>
              </a:rPr>
              <a:t>2</a:t>
            </a:r>
            <a:r>
              <a:rPr sz="3675" u="heavy" baseline="36281">
                <a:uFill>
                  <a:solidFill>
                    <a:srgbClr val="000000"/>
                  </a:solidFill>
                </a:uFill>
                <a:latin typeface="Times New Roman"/>
                <a:cs typeface="Times New Roman"/>
              </a:rPr>
              <a:t>	</a:t>
            </a:r>
            <a:r>
              <a:rPr sz="3675" spc="-405" baseline="36281">
                <a:latin typeface="Times New Roman"/>
                <a:cs typeface="Times New Roman"/>
              </a:rPr>
              <a:t> </a:t>
            </a:r>
            <a:r>
              <a:rPr sz="4200" i="1" spc="-465">
                <a:latin typeface="Times New Roman"/>
                <a:cs typeface="Times New Roman"/>
              </a:rPr>
              <a:t>V</a:t>
            </a:r>
            <a:r>
              <a:rPr sz="3675" i="1" spc="-697" baseline="-23809">
                <a:latin typeface="Times New Roman"/>
                <a:cs typeface="Times New Roman"/>
              </a:rPr>
              <a:t>T</a:t>
            </a:r>
            <a:endParaRPr sz="3675" baseline="-23809">
              <a:latin typeface="Times New Roman"/>
              <a:cs typeface="Times New Roman"/>
            </a:endParaRPr>
          </a:p>
        </p:txBody>
      </p:sp>
      <p:sp>
        <p:nvSpPr>
          <p:cNvPr id="7" name="object 7"/>
          <p:cNvSpPr txBox="1"/>
          <p:nvPr/>
        </p:nvSpPr>
        <p:spPr>
          <a:xfrm>
            <a:off x="3882499" y="4137218"/>
            <a:ext cx="407670" cy="474345"/>
          </a:xfrm>
          <a:prstGeom prst="rect">
            <a:avLst/>
          </a:prstGeom>
        </p:spPr>
        <p:txBody>
          <a:bodyPr vert="horz" wrap="square" lIns="0" tIns="11430" rIns="0" bIns="0" rtlCol="0">
            <a:spAutoFit/>
          </a:bodyPr>
          <a:lstStyle/>
          <a:p>
            <a:pPr marL="38100">
              <a:lnSpc>
                <a:spcPct val="100000"/>
              </a:lnSpc>
              <a:spcBef>
                <a:spcPts val="90"/>
              </a:spcBef>
            </a:pPr>
            <a:r>
              <a:rPr sz="2950" i="1" spc="-25">
                <a:latin typeface="Times New Roman"/>
                <a:cs typeface="Times New Roman"/>
              </a:rPr>
              <a:t>R</a:t>
            </a:r>
            <a:r>
              <a:rPr sz="2550" spc="-37" baseline="-24509">
                <a:latin typeface="Times New Roman"/>
                <a:cs typeface="Times New Roman"/>
              </a:rPr>
              <a:t>2</a:t>
            </a:r>
            <a:endParaRPr sz="2550" baseline="-24509">
              <a:latin typeface="Times New Roman"/>
              <a:cs typeface="Times New Roman"/>
            </a:endParaRPr>
          </a:p>
        </p:txBody>
      </p:sp>
      <p:sp>
        <p:nvSpPr>
          <p:cNvPr id="8" name="object 8"/>
          <p:cNvSpPr txBox="1"/>
          <p:nvPr/>
        </p:nvSpPr>
        <p:spPr>
          <a:xfrm>
            <a:off x="3943245" y="3093172"/>
            <a:ext cx="386080" cy="474980"/>
          </a:xfrm>
          <a:prstGeom prst="rect">
            <a:avLst/>
          </a:prstGeom>
        </p:spPr>
        <p:txBody>
          <a:bodyPr vert="horz" wrap="square" lIns="0" tIns="12700" rIns="0" bIns="0" rtlCol="0">
            <a:spAutoFit/>
          </a:bodyPr>
          <a:lstStyle/>
          <a:p>
            <a:pPr marL="38100">
              <a:lnSpc>
                <a:spcPct val="100000"/>
              </a:lnSpc>
              <a:spcBef>
                <a:spcPts val="100"/>
              </a:spcBef>
            </a:pPr>
            <a:r>
              <a:rPr sz="2950" i="1" spc="-25">
                <a:latin typeface="Times New Roman"/>
                <a:cs typeface="Times New Roman"/>
              </a:rPr>
              <a:t>R</a:t>
            </a:r>
            <a:r>
              <a:rPr sz="2550" spc="-37" baseline="-24509">
                <a:latin typeface="Times New Roman"/>
                <a:cs typeface="Times New Roman"/>
              </a:rPr>
              <a:t>1</a:t>
            </a:r>
            <a:endParaRPr sz="2550" baseline="-24509">
              <a:latin typeface="Times New Roman"/>
              <a:cs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sp>
        <p:nvSpPr>
          <p:cNvPr id="5" name="TextBox 4">
            <a:extLst>
              <a:ext uri="{FF2B5EF4-FFF2-40B4-BE49-F238E27FC236}">
                <a16:creationId xmlns:a16="http://schemas.microsoft.com/office/drawing/2014/main" id="{33B5FEA6-42BC-8A0D-460C-5475C6E0614B}"/>
              </a:ext>
            </a:extLst>
          </p:cNvPr>
          <p:cNvSpPr txBox="1"/>
          <p:nvPr/>
        </p:nvSpPr>
        <p:spPr>
          <a:xfrm>
            <a:off x="304800" y="1066800"/>
            <a:ext cx="8686800" cy="646331"/>
          </a:xfrm>
          <a:prstGeom prst="rect">
            <a:avLst/>
          </a:prstGeom>
          <a:noFill/>
        </p:spPr>
        <p:txBody>
          <a:bodyPr wrap="square">
            <a:spAutoFit/>
          </a:bodyPr>
          <a:lstStyle/>
          <a:p>
            <a:r>
              <a:rPr lang="en-US"/>
              <a:t>An individual thermistor curve can be closely approximated through the Steinhart-Hart equation :</a:t>
            </a:r>
            <a:endParaRPr lang="en-IN"/>
          </a:p>
        </p:txBody>
      </p:sp>
      <p:pic>
        <p:nvPicPr>
          <p:cNvPr id="8" name="Picture 7">
            <a:extLst>
              <a:ext uri="{FF2B5EF4-FFF2-40B4-BE49-F238E27FC236}">
                <a16:creationId xmlns:a16="http://schemas.microsoft.com/office/drawing/2014/main" id="{9055180B-31E6-ABC7-1CF3-A6F7B17832D9}"/>
              </a:ext>
            </a:extLst>
          </p:cNvPr>
          <p:cNvPicPr>
            <a:picLocks noChangeAspect="1"/>
          </p:cNvPicPr>
          <p:nvPr/>
        </p:nvPicPr>
        <p:blipFill>
          <a:blip r:embed="rId2"/>
          <a:stretch>
            <a:fillRect/>
          </a:stretch>
        </p:blipFill>
        <p:spPr>
          <a:xfrm>
            <a:off x="2057400" y="1576288"/>
            <a:ext cx="4314705" cy="1852712"/>
          </a:xfrm>
          <a:prstGeom prst="rect">
            <a:avLst/>
          </a:prstGeom>
          <a:ln w="38100">
            <a:solidFill>
              <a:srgbClr val="FF0000"/>
            </a:solidFill>
          </a:ln>
        </p:spPr>
      </p:pic>
      <p:sp>
        <p:nvSpPr>
          <p:cNvPr id="12" name="TextBox 11">
            <a:extLst>
              <a:ext uri="{FF2B5EF4-FFF2-40B4-BE49-F238E27FC236}">
                <a16:creationId xmlns:a16="http://schemas.microsoft.com/office/drawing/2014/main" id="{D5DBE114-B6A7-907D-EF78-71ABCF09047D}"/>
              </a:ext>
            </a:extLst>
          </p:cNvPr>
          <p:cNvSpPr txBox="1"/>
          <p:nvPr/>
        </p:nvSpPr>
        <p:spPr>
          <a:xfrm>
            <a:off x="533400" y="3482876"/>
            <a:ext cx="8077200" cy="1200329"/>
          </a:xfrm>
          <a:prstGeom prst="rect">
            <a:avLst/>
          </a:prstGeom>
          <a:noFill/>
        </p:spPr>
        <p:txBody>
          <a:bodyPr wrap="square">
            <a:spAutoFit/>
          </a:bodyPr>
          <a:lstStyle/>
          <a:p>
            <a:r>
              <a:rPr lang="en-US"/>
              <a:t>A, B and C are found by selecting three data points on the published data curve and solving the three simultaneous equations. When the data points are chosen to span no more than 100°C within the nominal </a:t>
            </a:r>
            <a:r>
              <a:rPr lang="en-US" err="1"/>
              <a:t>centre</a:t>
            </a:r>
            <a:r>
              <a:rPr lang="en-US"/>
              <a:t> of thermistors temperature range, this equation approaches a remarkable ±0.2 °C curve fit.</a:t>
            </a:r>
            <a:endParaRPr lang="en-IN"/>
          </a:p>
        </p:txBody>
      </p:sp>
      <p:pic>
        <p:nvPicPr>
          <p:cNvPr id="15" name="Picture 14">
            <a:extLst>
              <a:ext uri="{FF2B5EF4-FFF2-40B4-BE49-F238E27FC236}">
                <a16:creationId xmlns:a16="http://schemas.microsoft.com/office/drawing/2014/main" id="{FB95DB0F-DE00-4F6E-9006-98EEA45626EF}"/>
              </a:ext>
            </a:extLst>
          </p:cNvPr>
          <p:cNvPicPr>
            <a:picLocks noChangeAspect="1"/>
          </p:cNvPicPr>
          <p:nvPr/>
        </p:nvPicPr>
        <p:blipFill>
          <a:blip r:embed="rId3"/>
          <a:stretch>
            <a:fillRect/>
          </a:stretch>
        </p:blipFill>
        <p:spPr>
          <a:xfrm>
            <a:off x="2312931" y="4737081"/>
            <a:ext cx="3803641" cy="1200329"/>
          </a:xfrm>
          <a:prstGeom prst="rect">
            <a:avLst/>
          </a:prstGeom>
          <a:ln w="38100">
            <a:solidFill>
              <a:srgbClr val="FF0000"/>
            </a:solidFill>
          </a:ln>
        </p:spPr>
      </p:pic>
      <p:sp>
        <p:nvSpPr>
          <p:cNvPr id="17" name="TextBox 16">
            <a:extLst>
              <a:ext uri="{FF2B5EF4-FFF2-40B4-BE49-F238E27FC236}">
                <a16:creationId xmlns:a16="http://schemas.microsoft.com/office/drawing/2014/main" id="{24ED55B7-BB11-CDCE-7D69-CA6B3ED38D8F}"/>
              </a:ext>
            </a:extLst>
          </p:cNvPr>
          <p:cNvSpPr txBox="1"/>
          <p:nvPr/>
        </p:nvSpPr>
        <p:spPr>
          <a:xfrm>
            <a:off x="469963" y="5962249"/>
            <a:ext cx="8458200" cy="646331"/>
          </a:xfrm>
          <a:prstGeom prst="rect">
            <a:avLst/>
          </a:prstGeom>
          <a:noFill/>
        </p:spPr>
        <p:txBody>
          <a:bodyPr wrap="square">
            <a:spAutoFit/>
          </a:bodyPr>
          <a:lstStyle/>
          <a:p>
            <a:r>
              <a:rPr lang="en-US"/>
              <a:t>where A, B and C are found by selecting three (R, T) data points and solving three resultant simultaneous equations. </a:t>
            </a:r>
            <a:endParaRPr lang="en-IN"/>
          </a:p>
        </p:txBody>
      </p:sp>
    </p:spTree>
    <p:extLst>
      <p:ext uri="{BB962C8B-B14F-4D97-AF65-F5344CB8AC3E}">
        <p14:creationId xmlns:p14="http://schemas.microsoft.com/office/powerpoint/2010/main" val="19506234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sp>
        <p:nvSpPr>
          <p:cNvPr id="4" name="TextBox 3">
            <a:extLst>
              <a:ext uri="{FF2B5EF4-FFF2-40B4-BE49-F238E27FC236}">
                <a16:creationId xmlns:a16="http://schemas.microsoft.com/office/drawing/2014/main" id="{6FAD3B32-0310-DFCE-42C8-7E7239076DE8}"/>
              </a:ext>
            </a:extLst>
          </p:cNvPr>
          <p:cNvSpPr txBox="1"/>
          <p:nvPr/>
        </p:nvSpPr>
        <p:spPr>
          <a:xfrm>
            <a:off x="304800" y="1066800"/>
            <a:ext cx="8610600" cy="646331"/>
          </a:xfrm>
          <a:prstGeom prst="rect">
            <a:avLst/>
          </a:prstGeom>
          <a:noFill/>
        </p:spPr>
        <p:txBody>
          <a:bodyPr wrap="square">
            <a:spAutoFit/>
          </a:bodyPr>
          <a:lstStyle/>
          <a:p>
            <a:r>
              <a:rPr lang="en-US"/>
              <a:t>Relationship that can be conveniently used for resistance-temperature curve of thermistors is</a:t>
            </a:r>
            <a:endParaRPr lang="en-IN"/>
          </a:p>
        </p:txBody>
      </p:sp>
      <p:pic>
        <p:nvPicPr>
          <p:cNvPr id="7" name="Picture 6">
            <a:extLst>
              <a:ext uri="{FF2B5EF4-FFF2-40B4-BE49-F238E27FC236}">
                <a16:creationId xmlns:a16="http://schemas.microsoft.com/office/drawing/2014/main" id="{292F1DAD-9D14-3D40-FAC4-95712B1EA054}"/>
              </a:ext>
            </a:extLst>
          </p:cNvPr>
          <p:cNvPicPr>
            <a:picLocks noChangeAspect="1"/>
          </p:cNvPicPr>
          <p:nvPr/>
        </p:nvPicPr>
        <p:blipFill>
          <a:blip r:embed="rId2"/>
          <a:stretch>
            <a:fillRect/>
          </a:stretch>
        </p:blipFill>
        <p:spPr>
          <a:xfrm>
            <a:off x="2819400" y="2057401"/>
            <a:ext cx="3431146" cy="727820"/>
          </a:xfrm>
          <a:prstGeom prst="rect">
            <a:avLst/>
          </a:prstGeom>
          <a:ln w="38100">
            <a:solidFill>
              <a:srgbClr val="FF0000"/>
            </a:solidFill>
          </a:ln>
        </p:spPr>
      </p:pic>
      <p:sp>
        <p:nvSpPr>
          <p:cNvPr id="13" name="TextBox 12">
            <a:extLst>
              <a:ext uri="{FF2B5EF4-FFF2-40B4-BE49-F238E27FC236}">
                <a16:creationId xmlns:a16="http://schemas.microsoft.com/office/drawing/2014/main" id="{514AC307-A5C3-3FB5-347D-03632881EA80}"/>
              </a:ext>
            </a:extLst>
          </p:cNvPr>
          <p:cNvSpPr txBox="1"/>
          <p:nvPr/>
        </p:nvSpPr>
        <p:spPr>
          <a:xfrm>
            <a:off x="838200" y="3041748"/>
            <a:ext cx="7391400" cy="646331"/>
          </a:xfrm>
          <a:prstGeom prst="rect">
            <a:avLst/>
          </a:prstGeom>
          <a:noFill/>
        </p:spPr>
        <p:txBody>
          <a:bodyPr wrap="square">
            <a:spAutoFit/>
          </a:bodyPr>
          <a:lstStyle/>
          <a:p>
            <a:r>
              <a:rPr lang="en-US"/>
              <a:t>where, R</a:t>
            </a:r>
            <a:r>
              <a:rPr lang="en-US" sz="1100"/>
              <a:t>T</a:t>
            </a:r>
            <a:r>
              <a:rPr lang="en-US"/>
              <a:t>.,R</a:t>
            </a:r>
            <a:r>
              <a:rPr lang="en-US" sz="1200"/>
              <a:t>0</a:t>
            </a:r>
            <a:r>
              <a:rPr lang="en-US"/>
              <a:t>= resistance of thermistor at temperature T°K and ice point respectively. </a:t>
            </a:r>
            <a:endParaRPr lang="en-IN"/>
          </a:p>
        </p:txBody>
      </p:sp>
    </p:spTree>
    <p:extLst>
      <p:ext uri="{BB962C8B-B14F-4D97-AF65-F5344CB8AC3E}">
        <p14:creationId xmlns:p14="http://schemas.microsoft.com/office/powerpoint/2010/main" val="25378064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sp>
        <p:nvSpPr>
          <p:cNvPr id="5" name="TextBox 4">
            <a:extLst>
              <a:ext uri="{FF2B5EF4-FFF2-40B4-BE49-F238E27FC236}">
                <a16:creationId xmlns:a16="http://schemas.microsoft.com/office/drawing/2014/main" id="{0DB79597-B243-5BF4-CF77-902C5A3A4957}"/>
              </a:ext>
            </a:extLst>
          </p:cNvPr>
          <p:cNvSpPr txBox="1"/>
          <p:nvPr/>
        </p:nvSpPr>
        <p:spPr>
          <a:xfrm>
            <a:off x="457200" y="980214"/>
            <a:ext cx="7543800" cy="369332"/>
          </a:xfrm>
          <a:prstGeom prst="rect">
            <a:avLst/>
          </a:prstGeom>
          <a:noFill/>
        </p:spPr>
        <p:txBody>
          <a:bodyPr wrap="square">
            <a:spAutoFit/>
          </a:bodyPr>
          <a:lstStyle/>
          <a:p>
            <a:r>
              <a:rPr lang="en-US"/>
              <a:t>Voltage-Current and Current-Time Characteristics of Thermistors</a:t>
            </a:r>
            <a:endParaRPr lang="en-IN"/>
          </a:p>
        </p:txBody>
      </p:sp>
      <p:sp>
        <p:nvSpPr>
          <p:cNvPr id="8" name="TextBox 7">
            <a:extLst>
              <a:ext uri="{FF2B5EF4-FFF2-40B4-BE49-F238E27FC236}">
                <a16:creationId xmlns:a16="http://schemas.microsoft.com/office/drawing/2014/main" id="{73D96855-FE9E-E2D7-519D-7076136A6ED2}"/>
              </a:ext>
            </a:extLst>
          </p:cNvPr>
          <p:cNvSpPr txBox="1"/>
          <p:nvPr/>
        </p:nvSpPr>
        <p:spPr>
          <a:xfrm>
            <a:off x="381000" y="1599486"/>
            <a:ext cx="8763000" cy="5355312"/>
          </a:xfrm>
          <a:prstGeom prst="rect">
            <a:avLst/>
          </a:prstGeom>
          <a:noFill/>
        </p:spPr>
        <p:txBody>
          <a:bodyPr wrap="square">
            <a:spAutoFit/>
          </a:bodyPr>
          <a:lstStyle/>
          <a:p>
            <a:pPr algn="just"/>
            <a:r>
              <a:rPr lang="en-US" b="1"/>
              <a:t>Voltage-Current Characteristics. </a:t>
            </a:r>
            <a:r>
              <a:rPr lang="en-US"/>
              <a:t>These characteristics are shown  Figure shows that the voltage drop across a thermistor increases with </a:t>
            </a:r>
            <a:r>
              <a:rPr lang="en-US">
                <a:solidFill>
                  <a:srgbClr val="FF0000"/>
                </a:solidFill>
              </a:rPr>
              <a:t>increasing current until is reaches a peak value beyond which the voltage drop decreases as the current increases. </a:t>
            </a:r>
          </a:p>
          <a:p>
            <a:pPr algn="just"/>
            <a:r>
              <a:rPr lang="en-US"/>
              <a:t>In this portion of the curve, </a:t>
            </a:r>
            <a:r>
              <a:rPr lang="en-US">
                <a:solidFill>
                  <a:srgbClr val="FF0000"/>
                </a:solidFill>
              </a:rPr>
              <a:t>the thermistor exhibits a negative resistance characteristic. </a:t>
            </a:r>
          </a:p>
          <a:p>
            <a:pPr algn="just"/>
            <a:r>
              <a:rPr lang="en-US"/>
              <a:t>If a very </a:t>
            </a:r>
            <a:r>
              <a:rPr lang="en-US">
                <a:solidFill>
                  <a:srgbClr val="FF0000"/>
                </a:solidFill>
              </a:rPr>
              <a:t>small voltage is applied to the thermistor, the resulting small current does not produce sufficient heat to raise the temperature of the thermistor above ambient. </a:t>
            </a:r>
          </a:p>
          <a:p>
            <a:pPr algn="just"/>
            <a:r>
              <a:rPr lang="en-US"/>
              <a:t>Under this condition, </a:t>
            </a:r>
            <a:r>
              <a:rPr lang="en-US">
                <a:solidFill>
                  <a:srgbClr val="FF0000"/>
                </a:solidFill>
              </a:rPr>
              <a:t>Ohm's law is followed and the current is proportional to the applied voltage.</a:t>
            </a:r>
            <a:r>
              <a:rPr lang="en-US"/>
              <a:t> </a:t>
            </a:r>
            <a:r>
              <a:rPr lang="en-US" b="1"/>
              <a:t>Larger currents, at larger applied voltages, produce enough heat to raise the thermistor temperature above the ambient temperature and its resistance then decreases.</a:t>
            </a:r>
            <a:r>
              <a:rPr lang="en-US"/>
              <a:t> As a result, more </a:t>
            </a:r>
            <a:r>
              <a:rPr lang="en-US" b="1">
                <a:solidFill>
                  <a:srgbClr val="FF0000"/>
                </a:solidFill>
              </a:rPr>
              <a:t>current is then drawn and the resistance decreases further</a:t>
            </a:r>
            <a:r>
              <a:rPr lang="en-US"/>
              <a:t>. The </a:t>
            </a:r>
            <a:r>
              <a:rPr lang="en-US" b="1">
                <a:solidFill>
                  <a:srgbClr val="FF0000"/>
                </a:solidFill>
              </a:rPr>
              <a:t>current continues to increase until the heat dissipation of the thermistor equals the power supplied to it</a:t>
            </a:r>
            <a:r>
              <a:rPr lang="en-US"/>
              <a:t>. Therefore, under any fixed ambient conditions, the resistance of a thermistor is largely a function of the power being dissipated within itself, provided that there is enough power available to raise its temperature above ambient. Under such operating conditions, the temperature of the thermistor may rise 100°C or 200°C and its resistance may drop to one-thousandth of its value at low current. </a:t>
            </a:r>
            <a:endParaRPr lang="en-IN"/>
          </a:p>
        </p:txBody>
      </p:sp>
    </p:spTree>
    <p:extLst>
      <p:ext uri="{BB962C8B-B14F-4D97-AF65-F5344CB8AC3E}">
        <p14:creationId xmlns:p14="http://schemas.microsoft.com/office/powerpoint/2010/main" val="16015823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sp>
        <p:nvSpPr>
          <p:cNvPr id="5" name="TextBox 4">
            <a:extLst>
              <a:ext uri="{FF2B5EF4-FFF2-40B4-BE49-F238E27FC236}">
                <a16:creationId xmlns:a16="http://schemas.microsoft.com/office/drawing/2014/main" id="{0DB79597-B243-5BF4-CF77-902C5A3A4957}"/>
              </a:ext>
            </a:extLst>
          </p:cNvPr>
          <p:cNvSpPr txBox="1"/>
          <p:nvPr/>
        </p:nvSpPr>
        <p:spPr>
          <a:xfrm>
            <a:off x="457200" y="980214"/>
            <a:ext cx="7543800" cy="369332"/>
          </a:xfrm>
          <a:prstGeom prst="rect">
            <a:avLst/>
          </a:prstGeom>
          <a:noFill/>
        </p:spPr>
        <p:txBody>
          <a:bodyPr wrap="square">
            <a:spAutoFit/>
          </a:bodyPr>
          <a:lstStyle/>
          <a:p>
            <a:r>
              <a:rPr lang="en-US"/>
              <a:t>Voltage-Current and Current-Time Characteristics of Thermistors</a:t>
            </a:r>
            <a:endParaRPr lang="en-IN"/>
          </a:p>
        </p:txBody>
      </p:sp>
      <p:pic>
        <p:nvPicPr>
          <p:cNvPr id="4" name="Picture 3">
            <a:extLst>
              <a:ext uri="{FF2B5EF4-FFF2-40B4-BE49-F238E27FC236}">
                <a16:creationId xmlns:a16="http://schemas.microsoft.com/office/drawing/2014/main" id="{FC43B30F-FC0E-56B5-847D-3075A5D370B0}"/>
              </a:ext>
            </a:extLst>
          </p:cNvPr>
          <p:cNvPicPr>
            <a:picLocks noChangeAspect="1"/>
          </p:cNvPicPr>
          <p:nvPr/>
        </p:nvPicPr>
        <p:blipFill>
          <a:blip r:embed="rId2"/>
          <a:stretch>
            <a:fillRect/>
          </a:stretch>
        </p:blipFill>
        <p:spPr>
          <a:xfrm>
            <a:off x="2057400" y="1598319"/>
            <a:ext cx="5229476" cy="4772934"/>
          </a:xfrm>
          <a:prstGeom prst="rect">
            <a:avLst/>
          </a:prstGeom>
        </p:spPr>
      </p:pic>
    </p:spTree>
    <p:extLst>
      <p:ext uri="{BB962C8B-B14F-4D97-AF65-F5344CB8AC3E}">
        <p14:creationId xmlns:p14="http://schemas.microsoft.com/office/powerpoint/2010/main" val="17636270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sp>
        <p:nvSpPr>
          <p:cNvPr id="6" name="TextBox 5">
            <a:extLst>
              <a:ext uri="{FF2B5EF4-FFF2-40B4-BE49-F238E27FC236}">
                <a16:creationId xmlns:a16="http://schemas.microsoft.com/office/drawing/2014/main" id="{9B50AB28-9B43-C86D-3DC0-4761CF3DDC30}"/>
              </a:ext>
            </a:extLst>
          </p:cNvPr>
          <p:cNvSpPr txBox="1"/>
          <p:nvPr/>
        </p:nvSpPr>
        <p:spPr>
          <a:xfrm>
            <a:off x="468863" y="958125"/>
            <a:ext cx="4103137" cy="5078313"/>
          </a:xfrm>
          <a:prstGeom prst="rect">
            <a:avLst/>
          </a:prstGeom>
          <a:noFill/>
        </p:spPr>
        <p:txBody>
          <a:bodyPr wrap="square">
            <a:spAutoFit/>
          </a:bodyPr>
          <a:lstStyle/>
          <a:p>
            <a:pPr algn="just"/>
            <a:r>
              <a:rPr lang="en-US" b="1">
                <a:solidFill>
                  <a:srgbClr val="FF0000"/>
                </a:solidFill>
              </a:rPr>
              <a:t>Current Time Characteristics. </a:t>
            </a:r>
            <a:r>
              <a:rPr lang="en-US"/>
              <a:t>The current-time characteristics shown in Fig. </a:t>
            </a:r>
            <a:r>
              <a:rPr lang="en-US" b="1"/>
              <a:t>indicate the time delay to reach, maximum current as a function of the applied voltage</a:t>
            </a:r>
            <a:r>
              <a:rPr lang="en-US"/>
              <a:t>. When the heating effect just described occurs in a thermistor network, a certain finite time is required for the thermistor to heat and the current to build up to a maximum steady-state value. This time, although fixed for a given set of circuit parameters, may easily be varied by changing the applied voltage or the series resistance of the circuit. This time-current effect provides a simple and accurate means of achieving time delays from milliseconds to many minutes.</a:t>
            </a:r>
            <a:endParaRPr lang="en-IN"/>
          </a:p>
        </p:txBody>
      </p:sp>
      <p:pic>
        <p:nvPicPr>
          <p:cNvPr id="8" name="Picture 7">
            <a:extLst>
              <a:ext uri="{FF2B5EF4-FFF2-40B4-BE49-F238E27FC236}">
                <a16:creationId xmlns:a16="http://schemas.microsoft.com/office/drawing/2014/main" id="{396EE58E-792F-C5D2-2D02-637071D201AD}"/>
              </a:ext>
            </a:extLst>
          </p:cNvPr>
          <p:cNvPicPr>
            <a:picLocks noChangeAspect="1"/>
          </p:cNvPicPr>
          <p:nvPr/>
        </p:nvPicPr>
        <p:blipFill>
          <a:blip r:embed="rId2"/>
          <a:stretch>
            <a:fillRect/>
          </a:stretch>
        </p:blipFill>
        <p:spPr>
          <a:xfrm>
            <a:off x="4703076" y="2071498"/>
            <a:ext cx="4086795" cy="2715004"/>
          </a:xfrm>
          <a:prstGeom prst="rect">
            <a:avLst/>
          </a:prstGeom>
        </p:spPr>
      </p:pic>
    </p:spTree>
    <p:extLst>
      <p:ext uri="{BB962C8B-B14F-4D97-AF65-F5344CB8AC3E}">
        <p14:creationId xmlns:p14="http://schemas.microsoft.com/office/powerpoint/2010/main" val="33462208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sp>
        <p:nvSpPr>
          <p:cNvPr id="4" name="TextBox 3">
            <a:extLst>
              <a:ext uri="{FF2B5EF4-FFF2-40B4-BE49-F238E27FC236}">
                <a16:creationId xmlns:a16="http://schemas.microsoft.com/office/drawing/2014/main" id="{0F964B67-6C78-5E24-D0D0-ADAF49DA502F}"/>
              </a:ext>
            </a:extLst>
          </p:cNvPr>
          <p:cNvSpPr txBox="1"/>
          <p:nvPr/>
        </p:nvSpPr>
        <p:spPr>
          <a:xfrm>
            <a:off x="381000" y="1066800"/>
            <a:ext cx="7696200" cy="3901837"/>
          </a:xfrm>
          <a:prstGeom prst="rect">
            <a:avLst/>
          </a:prstGeom>
          <a:noFill/>
        </p:spPr>
        <p:txBody>
          <a:bodyPr wrap="square">
            <a:spAutoFit/>
          </a:bodyPr>
          <a:lstStyle/>
          <a:p>
            <a:pPr>
              <a:lnSpc>
                <a:spcPct val="150000"/>
              </a:lnSpc>
            </a:pPr>
            <a:r>
              <a:rPr lang="en-US" sz="2400"/>
              <a:t>The other applications of thermistors include :</a:t>
            </a:r>
          </a:p>
          <a:p>
            <a:pPr>
              <a:lnSpc>
                <a:spcPct val="150000"/>
              </a:lnSpc>
            </a:pPr>
            <a:r>
              <a:rPr lang="en-US" sz="2400"/>
              <a:t>(</a:t>
            </a:r>
            <a:r>
              <a:rPr lang="en-US" sz="2400" err="1"/>
              <a:t>i</a:t>
            </a:r>
            <a:r>
              <a:rPr lang="en-US" sz="2400"/>
              <a:t>) measurement of power at high frequencies</a:t>
            </a:r>
          </a:p>
          <a:p>
            <a:pPr>
              <a:lnSpc>
                <a:spcPct val="150000"/>
              </a:lnSpc>
            </a:pPr>
            <a:r>
              <a:rPr lang="en-US" sz="2400"/>
              <a:t>(ii) measurement of thermal conductivity </a:t>
            </a:r>
          </a:p>
          <a:p>
            <a:pPr>
              <a:lnSpc>
                <a:spcPct val="150000"/>
              </a:lnSpc>
            </a:pPr>
            <a:r>
              <a:rPr lang="en-US" sz="2400"/>
              <a:t>(iii) measurement of level flow and pressure of liquids</a:t>
            </a:r>
          </a:p>
          <a:p>
            <a:pPr>
              <a:lnSpc>
                <a:spcPct val="150000"/>
              </a:lnSpc>
            </a:pPr>
            <a:r>
              <a:rPr lang="en-US" sz="2400"/>
              <a:t>(iv) measurement of composition of gases</a:t>
            </a:r>
          </a:p>
          <a:p>
            <a:pPr>
              <a:lnSpc>
                <a:spcPct val="150000"/>
              </a:lnSpc>
            </a:pPr>
            <a:r>
              <a:rPr lang="en-US" sz="2400"/>
              <a:t>(v) vacuum measurements and</a:t>
            </a:r>
          </a:p>
          <a:p>
            <a:pPr>
              <a:lnSpc>
                <a:spcPct val="150000"/>
              </a:lnSpc>
            </a:pPr>
            <a:r>
              <a:rPr lang="en-US" sz="2400"/>
              <a:t>(vi) providing time delay.</a:t>
            </a:r>
            <a:endParaRPr lang="en-IN" sz="2400"/>
          </a:p>
        </p:txBody>
      </p:sp>
    </p:spTree>
    <p:extLst>
      <p:ext uri="{BB962C8B-B14F-4D97-AF65-F5344CB8AC3E}">
        <p14:creationId xmlns:p14="http://schemas.microsoft.com/office/powerpoint/2010/main" val="38831912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sp>
        <p:nvSpPr>
          <p:cNvPr id="5" name="TextBox 4">
            <a:extLst>
              <a:ext uri="{FF2B5EF4-FFF2-40B4-BE49-F238E27FC236}">
                <a16:creationId xmlns:a16="http://schemas.microsoft.com/office/drawing/2014/main" id="{E47339DF-955C-128A-D60A-D0943114FFC9}"/>
              </a:ext>
            </a:extLst>
          </p:cNvPr>
          <p:cNvSpPr txBox="1"/>
          <p:nvPr/>
        </p:nvSpPr>
        <p:spPr>
          <a:xfrm>
            <a:off x="-24882" y="963108"/>
            <a:ext cx="9067800" cy="5940088"/>
          </a:xfrm>
          <a:prstGeom prst="rect">
            <a:avLst/>
          </a:prstGeom>
          <a:noFill/>
        </p:spPr>
        <p:txBody>
          <a:bodyPr wrap="square">
            <a:spAutoFit/>
          </a:bodyPr>
          <a:lstStyle/>
          <a:p>
            <a:pPr algn="just"/>
            <a:r>
              <a:rPr lang="en-US" sz="2000" b="1">
                <a:solidFill>
                  <a:srgbClr val="FF0000"/>
                </a:solidFill>
              </a:rPr>
              <a:t>Salient Features of Thermistors </a:t>
            </a:r>
          </a:p>
          <a:p>
            <a:pPr marL="342900" indent="-342900" algn="just">
              <a:buAutoNum type="arabicPeriod"/>
            </a:pPr>
            <a:r>
              <a:rPr lang="en-US"/>
              <a:t>Thermistors are </a:t>
            </a:r>
            <a:r>
              <a:rPr lang="en-US">
                <a:solidFill>
                  <a:srgbClr val="FF0000"/>
                </a:solidFill>
              </a:rPr>
              <a:t>compact, rugged and inexpensive. </a:t>
            </a:r>
          </a:p>
          <a:p>
            <a:pPr marL="342900" indent="-342900" algn="just">
              <a:buAutoNum type="arabicPeriod"/>
            </a:pPr>
            <a:r>
              <a:rPr lang="en-US"/>
              <a:t>Thermistors when properly </a:t>
            </a:r>
            <a:r>
              <a:rPr lang="en-US">
                <a:solidFill>
                  <a:srgbClr val="FF0000"/>
                </a:solidFill>
              </a:rPr>
              <a:t>aged, have good stability. </a:t>
            </a:r>
          </a:p>
          <a:p>
            <a:pPr marL="342900" indent="-342900" algn="just">
              <a:buAutoNum type="arabicPeriod"/>
            </a:pPr>
            <a:r>
              <a:rPr lang="en-US"/>
              <a:t>The </a:t>
            </a:r>
            <a:r>
              <a:rPr lang="en-US">
                <a:solidFill>
                  <a:srgbClr val="FF0000"/>
                </a:solidFill>
              </a:rPr>
              <a:t>response time of thermistors can vary from a fraction of a second to minutes</a:t>
            </a:r>
            <a:r>
              <a:rPr lang="en-US"/>
              <a:t>, depending on the size of the detecting mass and </a:t>
            </a:r>
            <a:r>
              <a:rPr lang="en-US">
                <a:solidFill>
                  <a:srgbClr val="FF0000"/>
                </a:solidFill>
              </a:rPr>
              <a:t>thermal capacity of the thermistor. It varies inversely with the dissipation factor</a:t>
            </a:r>
            <a:r>
              <a:rPr lang="en-US"/>
              <a:t>. The </a:t>
            </a:r>
            <a:r>
              <a:rPr lang="en-US">
                <a:solidFill>
                  <a:srgbClr val="FF0000"/>
                </a:solidFill>
              </a:rPr>
              <a:t>power dissipation factor varies with the degree of thermal isolation of the thermistor element</a:t>
            </a:r>
            <a:r>
              <a:rPr lang="en-US"/>
              <a:t>. </a:t>
            </a:r>
          </a:p>
          <a:p>
            <a:pPr marL="342900" indent="-342900" algn="just">
              <a:buAutoNum type="arabicPeriod"/>
            </a:pPr>
            <a:r>
              <a:rPr lang="en-US"/>
              <a:t>The </a:t>
            </a:r>
            <a:r>
              <a:rPr lang="en-US">
                <a:solidFill>
                  <a:srgbClr val="FF0000"/>
                </a:solidFill>
              </a:rPr>
              <a:t>upper operating limit of temperature for thermistors is dependent on physical changes in the material or solder </a:t>
            </a:r>
            <a:r>
              <a:rPr lang="en-US"/>
              <a:t>used in attaching the electrical connections and is usually 400°C or less. The </a:t>
            </a:r>
            <a:r>
              <a:rPr lang="en-US">
                <a:solidFill>
                  <a:srgbClr val="FF0000"/>
                </a:solidFill>
              </a:rPr>
              <a:t>lower temperature limit of temperature is normally determined by the resistance </a:t>
            </a:r>
            <a:r>
              <a:rPr lang="en-US"/>
              <a:t>reaching such a high value that it cannot be measured by standard methods.</a:t>
            </a:r>
          </a:p>
          <a:p>
            <a:pPr marL="342900" indent="-342900" algn="just">
              <a:buAutoNum type="arabicPeriod"/>
            </a:pPr>
            <a:r>
              <a:rPr lang="en-US"/>
              <a:t>The </a:t>
            </a:r>
            <a:r>
              <a:rPr lang="en-US" b="1" i="1">
                <a:solidFill>
                  <a:srgbClr val="FF0000"/>
                </a:solidFill>
              </a:rPr>
              <a:t>measuring current should be maintained to as low a value as possible so that self heating of thermistors is avoided otherwise errors </a:t>
            </a:r>
            <a:r>
              <a:rPr lang="en-US"/>
              <a:t>are introduced on account of change of resistance caused by self heating. The average power dissipation can be effectively reduced and the highest sensitivity retained by energizing the thermistor with pulses of measuring power</a:t>
            </a:r>
          </a:p>
          <a:p>
            <a:pPr marL="342900" indent="-342900" algn="just">
              <a:buAutoNum type="arabicPeriod"/>
            </a:pPr>
            <a:r>
              <a:rPr lang="en-US"/>
              <a:t>Thermistors can be installed at </a:t>
            </a:r>
            <a:r>
              <a:rPr lang="en-US">
                <a:solidFill>
                  <a:srgbClr val="FF0000"/>
                </a:solidFill>
              </a:rPr>
              <a:t>a distance from their associated measuring circuits </a:t>
            </a:r>
            <a:r>
              <a:rPr lang="en-US"/>
              <a:t>if elements of high resistance are used such that the resistance of leads (even though the leads may be very long) is negligible. This way the</a:t>
            </a:r>
            <a:r>
              <a:rPr lang="en-US">
                <a:solidFill>
                  <a:srgbClr val="FF0000"/>
                </a:solidFill>
              </a:rPr>
              <a:t> resistance of leads does not affect the readings and hence errors</a:t>
            </a:r>
            <a:r>
              <a:rPr lang="en-US"/>
              <a:t> on this count are negligible. </a:t>
            </a:r>
            <a:endParaRPr lang="en-IN"/>
          </a:p>
        </p:txBody>
      </p:sp>
    </p:spTree>
    <p:extLst>
      <p:ext uri="{BB962C8B-B14F-4D97-AF65-F5344CB8AC3E}">
        <p14:creationId xmlns:p14="http://schemas.microsoft.com/office/powerpoint/2010/main" val="1760371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pic>
        <p:nvPicPr>
          <p:cNvPr id="4" name="Picture 3">
            <a:extLst>
              <a:ext uri="{FF2B5EF4-FFF2-40B4-BE49-F238E27FC236}">
                <a16:creationId xmlns:a16="http://schemas.microsoft.com/office/drawing/2014/main" id="{35BE1BD8-0AE8-8BB0-8F6E-37C7EB7F80AE}"/>
              </a:ext>
            </a:extLst>
          </p:cNvPr>
          <p:cNvPicPr>
            <a:picLocks noChangeAspect="1"/>
          </p:cNvPicPr>
          <p:nvPr/>
        </p:nvPicPr>
        <p:blipFill>
          <a:blip r:embed="rId2"/>
          <a:stretch>
            <a:fillRect/>
          </a:stretch>
        </p:blipFill>
        <p:spPr>
          <a:xfrm>
            <a:off x="1676400" y="2244776"/>
            <a:ext cx="5496203" cy="1919726"/>
          </a:xfrm>
          <a:prstGeom prst="rect">
            <a:avLst/>
          </a:prstGeom>
        </p:spPr>
      </p:pic>
    </p:spTree>
    <p:extLst>
      <p:ext uri="{BB962C8B-B14F-4D97-AF65-F5344CB8AC3E}">
        <p14:creationId xmlns:p14="http://schemas.microsoft.com/office/powerpoint/2010/main" val="32966069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5334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pic>
        <p:nvPicPr>
          <p:cNvPr id="5" name="Picture 4">
            <a:extLst>
              <a:ext uri="{FF2B5EF4-FFF2-40B4-BE49-F238E27FC236}">
                <a16:creationId xmlns:a16="http://schemas.microsoft.com/office/drawing/2014/main" id="{F208EE0D-15E5-28BE-4B1E-9CA5BC5F948A}"/>
              </a:ext>
            </a:extLst>
          </p:cNvPr>
          <p:cNvPicPr>
            <a:picLocks noChangeAspect="1"/>
          </p:cNvPicPr>
          <p:nvPr/>
        </p:nvPicPr>
        <p:blipFill>
          <a:blip r:embed="rId2"/>
          <a:stretch>
            <a:fillRect/>
          </a:stretch>
        </p:blipFill>
        <p:spPr>
          <a:xfrm>
            <a:off x="3124200" y="237201"/>
            <a:ext cx="3805872" cy="6182389"/>
          </a:xfrm>
          <a:prstGeom prst="rect">
            <a:avLst/>
          </a:prstGeom>
        </p:spPr>
      </p:pic>
    </p:spTree>
    <p:extLst>
      <p:ext uri="{BB962C8B-B14F-4D97-AF65-F5344CB8AC3E}">
        <p14:creationId xmlns:p14="http://schemas.microsoft.com/office/powerpoint/2010/main" val="34107205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5334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pic>
        <p:nvPicPr>
          <p:cNvPr id="4" name="Picture 3">
            <a:extLst>
              <a:ext uri="{FF2B5EF4-FFF2-40B4-BE49-F238E27FC236}">
                <a16:creationId xmlns:a16="http://schemas.microsoft.com/office/drawing/2014/main" id="{03E109F0-79F0-8B14-D711-C2F151F0AF3E}"/>
              </a:ext>
            </a:extLst>
          </p:cNvPr>
          <p:cNvPicPr>
            <a:picLocks noChangeAspect="1"/>
          </p:cNvPicPr>
          <p:nvPr/>
        </p:nvPicPr>
        <p:blipFill>
          <a:blip r:embed="rId2"/>
          <a:stretch>
            <a:fillRect/>
          </a:stretch>
        </p:blipFill>
        <p:spPr>
          <a:xfrm>
            <a:off x="1900098" y="1371600"/>
            <a:ext cx="5343803" cy="3873618"/>
          </a:xfrm>
          <a:prstGeom prst="rect">
            <a:avLst/>
          </a:prstGeom>
        </p:spPr>
      </p:pic>
    </p:spTree>
    <p:extLst>
      <p:ext uri="{BB962C8B-B14F-4D97-AF65-F5344CB8AC3E}">
        <p14:creationId xmlns:p14="http://schemas.microsoft.com/office/powerpoint/2010/main" val="2030296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11</a:t>
            </a:fld>
            <a:endParaRPr spc="-25"/>
          </a:p>
        </p:txBody>
      </p:sp>
      <p:sp>
        <p:nvSpPr>
          <p:cNvPr id="2" name="object 2"/>
          <p:cNvSpPr txBox="1">
            <a:spLocks noGrp="1"/>
          </p:cNvSpPr>
          <p:nvPr>
            <p:ph type="ctrTitle"/>
          </p:nvPr>
        </p:nvSpPr>
        <p:spPr>
          <a:xfrm>
            <a:off x="2195512" y="1905000"/>
            <a:ext cx="4752975" cy="635000"/>
          </a:xfrm>
          <a:prstGeom prst="rect">
            <a:avLst/>
          </a:prstGeom>
        </p:spPr>
        <p:txBody>
          <a:bodyPr vert="horz" wrap="square" lIns="0" tIns="13335" rIns="0" bIns="0" rtlCol="0">
            <a:spAutoFit/>
          </a:bodyPr>
          <a:lstStyle/>
          <a:p>
            <a:pPr marL="1442085">
              <a:lnSpc>
                <a:spcPct val="100000"/>
              </a:lnSpc>
              <a:spcBef>
                <a:spcPts val="105"/>
              </a:spcBef>
            </a:pPr>
            <a:r>
              <a:rPr b="1">
                <a:latin typeface="Calibri"/>
                <a:cs typeface="Calibri"/>
              </a:rPr>
              <a:t>Strain</a:t>
            </a:r>
            <a:r>
              <a:rPr b="1" spc="-125">
                <a:latin typeface="Calibri"/>
                <a:cs typeface="Calibri"/>
              </a:rPr>
              <a:t> </a:t>
            </a:r>
            <a:r>
              <a:rPr b="1" spc="-10">
                <a:latin typeface="Calibri"/>
                <a:cs typeface="Calibri"/>
              </a:rPr>
              <a:t>Gauge</a:t>
            </a:r>
          </a:p>
        </p:txBody>
      </p:sp>
      <p:sp>
        <p:nvSpPr>
          <p:cNvPr id="3" name="object 3"/>
          <p:cNvSpPr txBox="1">
            <a:spLocks noGrp="1"/>
          </p:cNvSpPr>
          <p:nvPr>
            <p:ph type="subTitle" idx="4"/>
          </p:nvPr>
        </p:nvSpPr>
        <p:spPr>
          <a:xfrm>
            <a:off x="1219200" y="2946146"/>
            <a:ext cx="7696200" cy="504625"/>
          </a:xfrm>
          <a:prstGeom prst="rect">
            <a:avLst/>
          </a:prstGeom>
        </p:spPr>
        <p:txBody>
          <a:bodyPr vert="horz" wrap="square" lIns="0" tIns="12065" rIns="0" bIns="0" rtlCol="0">
            <a:spAutoFit/>
          </a:bodyPr>
          <a:lstStyle/>
          <a:p>
            <a:pPr marL="1141095" marR="5080" indent="-1128395">
              <a:lnSpc>
                <a:spcPct val="100000"/>
              </a:lnSpc>
              <a:spcBef>
                <a:spcPts val="95"/>
              </a:spcBef>
            </a:pPr>
            <a:r>
              <a:rPr b="1" spc="-10">
                <a:solidFill>
                  <a:srgbClr val="888888"/>
                </a:solidFill>
                <a:latin typeface="Calibri"/>
                <a:cs typeface="Calibri"/>
              </a:rPr>
              <a:t>Pressure,</a:t>
            </a:r>
            <a:r>
              <a:rPr b="1" spc="-65">
                <a:solidFill>
                  <a:srgbClr val="888888"/>
                </a:solidFill>
                <a:latin typeface="Calibri"/>
                <a:cs typeface="Calibri"/>
              </a:rPr>
              <a:t> </a:t>
            </a:r>
            <a:r>
              <a:rPr b="1">
                <a:solidFill>
                  <a:srgbClr val="888888"/>
                </a:solidFill>
                <a:latin typeface="Calibri"/>
                <a:cs typeface="Calibri"/>
              </a:rPr>
              <a:t>Load,</a:t>
            </a:r>
            <a:r>
              <a:rPr b="1" spc="-80">
                <a:solidFill>
                  <a:srgbClr val="888888"/>
                </a:solidFill>
                <a:latin typeface="Calibri"/>
                <a:cs typeface="Calibri"/>
              </a:rPr>
              <a:t> </a:t>
            </a:r>
            <a:r>
              <a:rPr b="1" spc="-10">
                <a:solidFill>
                  <a:srgbClr val="888888"/>
                </a:solidFill>
                <a:latin typeface="Calibri"/>
                <a:cs typeface="Calibri"/>
              </a:rPr>
              <a:t>Displacement Measurement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9621" y="364616"/>
            <a:ext cx="6172835" cy="513715"/>
          </a:xfrm>
          <a:prstGeom prst="rect">
            <a:avLst/>
          </a:prstGeom>
        </p:spPr>
        <p:txBody>
          <a:bodyPr vert="horz" wrap="square" lIns="0" tIns="13335" rIns="0" bIns="0" rtlCol="0">
            <a:spAutoFit/>
          </a:bodyPr>
          <a:lstStyle/>
          <a:p>
            <a:pPr marL="12700">
              <a:lnSpc>
                <a:spcPct val="100000"/>
              </a:lnSpc>
              <a:spcBef>
                <a:spcPts val="105"/>
              </a:spcBef>
            </a:pPr>
            <a:r>
              <a:rPr sz="3200" b="1">
                <a:latin typeface="Calibri"/>
                <a:cs typeface="Calibri"/>
              </a:rPr>
              <a:t>Resistance</a:t>
            </a:r>
            <a:r>
              <a:rPr sz="3200" b="1" spc="-105">
                <a:latin typeface="Calibri"/>
                <a:cs typeface="Calibri"/>
              </a:rPr>
              <a:t> </a:t>
            </a:r>
            <a:r>
              <a:rPr sz="3200" b="1">
                <a:latin typeface="Calibri"/>
                <a:cs typeface="Calibri"/>
              </a:rPr>
              <a:t>-</a:t>
            </a:r>
            <a:r>
              <a:rPr sz="3200" b="1" spc="-80">
                <a:latin typeface="Calibri"/>
                <a:cs typeface="Calibri"/>
              </a:rPr>
              <a:t> </a:t>
            </a:r>
            <a:r>
              <a:rPr sz="3200" b="1" spc="-35">
                <a:latin typeface="Calibri"/>
                <a:cs typeface="Calibri"/>
              </a:rPr>
              <a:t>Temperature</a:t>
            </a:r>
            <a:r>
              <a:rPr sz="3200" b="1" spc="-90">
                <a:latin typeface="Calibri"/>
                <a:cs typeface="Calibri"/>
              </a:rPr>
              <a:t> </a:t>
            </a:r>
            <a:r>
              <a:rPr sz="3200" b="1">
                <a:latin typeface="Calibri"/>
                <a:cs typeface="Calibri"/>
              </a:rPr>
              <a:t>Relation</a:t>
            </a:r>
            <a:r>
              <a:rPr sz="3200" b="1" spc="-100">
                <a:latin typeface="Calibri"/>
                <a:cs typeface="Calibri"/>
              </a:rPr>
              <a:t> </a:t>
            </a:r>
            <a:r>
              <a:rPr sz="3200" b="1" spc="-25">
                <a:latin typeface="Calibri"/>
                <a:cs typeface="Calibri"/>
              </a:rPr>
              <a:t>in</a:t>
            </a:r>
            <a:endParaRPr sz="3200">
              <a:latin typeface="Calibri"/>
              <a:cs typeface="Calibri"/>
            </a:endParaRPr>
          </a:p>
        </p:txBody>
      </p:sp>
      <p:sp>
        <p:nvSpPr>
          <p:cNvPr id="3" name="object 3"/>
          <p:cNvSpPr txBox="1"/>
          <p:nvPr/>
        </p:nvSpPr>
        <p:spPr>
          <a:xfrm>
            <a:off x="3696970" y="966724"/>
            <a:ext cx="1858010" cy="407034"/>
          </a:xfrm>
          <a:prstGeom prst="rect">
            <a:avLst/>
          </a:prstGeom>
        </p:spPr>
        <p:txBody>
          <a:bodyPr vert="horz" wrap="square" lIns="0" tIns="0" rIns="0" bIns="0" rtlCol="0">
            <a:spAutoFit/>
          </a:bodyPr>
          <a:lstStyle/>
          <a:p>
            <a:pPr>
              <a:lnSpc>
                <a:spcPts val="3045"/>
              </a:lnSpc>
            </a:pPr>
            <a:r>
              <a:rPr sz="3200" b="1" spc="-20">
                <a:latin typeface="Calibri"/>
                <a:cs typeface="Calibri"/>
              </a:rPr>
              <a:t>Thermistor</a:t>
            </a:r>
            <a:endParaRPr sz="3200">
              <a:latin typeface="Calibri"/>
              <a:cs typeface="Calibri"/>
            </a:endParaRPr>
          </a:p>
        </p:txBody>
      </p:sp>
      <p:sp>
        <p:nvSpPr>
          <p:cNvPr id="4" name="object 4"/>
          <p:cNvSpPr/>
          <p:nvPr/>
        </p:nvSpPr>
        <p:spPr>
          <a:xfrm>
            <a:off x="0" y="879665"/>
            <a:ext cx="9000490" cy="5649595"/>
          </a:xfrm>
          <a:custGeom>
            <a:avLst/>
            <a:gdLst/>
            <a:ahLst/>
            <a:cxnLst/>
            <a:rect l="l" t="t" r="r" b="b"/>
            <a:pathLst>
              <a:path w="9000490" h="5649595">
                <a:moveTo>
                  <a:pt x="9000490" y="0"/>
                </a:moveTo>
                <a:lnTo>
                  <a:pt x="0" y="0"/>
                </a:lnTo>
                <a:lnTo>
                  <a:pt x="0" y="5649595"/>
                </a:lnTo>
                <a:lnTo>
                  <a:pt x="9000490" y="5649595"/>
                </a:lnTo>
                <a:lnTo>
                  <a:pt x="9000490" y="0"/>
                </a:lnTo>
                <a:close/>
              </a:path>
            </a:pathLst>
          </a:custGeom>
          <a:solidFill>
            <a:srgbClr val="FFFFFF"/>
          </a:solidFill>
        </p:spPr>
        <p:txBody>
          <a:bodyPr wrap="square" lIns="0" tIns="0" rIns="0" bIns="0" rtlCol="0"/>
          <a:lstStyle/>
          <a:p>
            <a:endParaRPr/>
          </a:p>
        </p:txBody>
      </p:sp>
      <p:sp>
        <p:nvSpPr>
          <p:cNvPr id="5" name="object 5"/>
          <p:cNvSpPr txBox="1"/>
          <p:nvPr/>
        </p:nvSpPr>
        <p:spPr>
          <a:xfrm>
            <a:off x="241198" y="929716"/>
            <a:ext cx="8744585" cy="878840"/>
          </a:xfrm>
          <a:prstGeom prst="rect">
            <a:avLst/>
          </a:prstGeom>
        </p:spPr>
        <p:txBody>
          <a:bodyPr vert="horz" wrap="square" lIns="0" tIns="12065" rIns="0" bIns="0" rtlCol="0">
            <a:spAutoFit/>
          </a:bodyPr>
          <a:lstStyle/>
          <a:p>
            <a:pPr marL="12700" marR="5080">
              <a:lnSpc>
                <a:spcPct val="100000"/>
              </a:lnSpc>
              <a:spcBef>
                <a:spcPts val="95"/>
              </a:spcBef>
            </a:pPr>
            <a:r>
              <a:rPr sz="2800" u="heavy">
                <a:uFill>
                  <a:solidFill>
                    <a:srgbClr val="000000"/>
                  </a:solidFill>
                </a:uFill>
                <a:latin typeface="Times New Roman"/>
                <a:cs typeface="Times New Roman"/>
              </a:rPr>
              <a:t>The</a:t>
            </a:r>
            <a:r>
              <a:rPr sz="2800" u="heavy" spc="-55">
                <a:uFill>
                  <a:solidFill>
                    <a:srgbClr val="000000"/>
                  </a:solidFill>
                </a:uFill>
                <a:latin typeface="Times New Roman"/>
                <a:cs typeface="Times New Roman"/>
              </a:rPr>
              <a:t> </a:t>
            </a:r>
            <a:r>
              <a:rPr sz="2800" b="1" u="heavy" spc="-10">
                <a:uFill>
                  <a:solidFill>
                    <a:srgbClr val="000000"/>
                  </a:solidFill>
                </a:uFill>
                <a:latin typeface="Times New Roman"/>
                <a:cs typeface="Times New Roman"/>
              </a:rPr>
              <a:t>Steinhart–Hart</a:t>
            </a:r>
            <a:r>
              <a:rPr sz="2800" b="1" u="heavy" spc="-60">
                <a:uFill>
                  <a:solidFill>
                    <a:srgbClr val="000000"/>
                  </a:solidFill>
                </a:uFill>
                <a:latin typeface="Times New Roman"/>
                <a:cs typeface="Times New Roman"/>
              </a:rPr>
              <a:t> </a:t>
            </a:r>
            <a:r>
              <a:rPr sz="2800" b="1" u="heavy">
                <a:uFill>
                  <a:solidFill>
                    <a:srgbClr val="000000"/>
                  </a:solidFill>
                </a:uFill>
                <a:latin typeface="Times New Roman"/>
                <a:cs typeface="Times New Roman"/>
              </a:rPr>
              <a:t>equation</a:t>
            </a:r>
            <a:r>
              <a:rPr sz="2800" b="1" u="heavy" spc="-30">
                <a:uFill>
                  <a:solidFill>
                    <a:srgbClr val="000000"/>
                  </a:solidFill>
                </a:uFill>
                <a:latin typeface="Times New Roman"/>
                <a:cs typeface="Times New Roman"/>
              </a:rPr>
              <a:t> </a:t>
            </a:r>
            <a:r>
              <a:rPr sz="2800" u="heavy">
                <a:uFill>
                  <a:solidFill>
                    <a:srgbClr val="000000"/>
                  </a:solidFill>
                </a:uFill>
                <a:latin typeface="Times New Roman"/>
                <a:cs typeface="Times New Roman"/>
              </a:rPr>
              <a:t>is</a:t>
            </a:r>
            <a:r>
              <a:rPr sz="2800" u="heavy" spc="-70">
                <a:uFill>
                  <a:solidFill>
                    <a:srgbClr val="000000"/>
                  </a:solidFill>
                </a:uFill>
                <a:latin typeface="Times New Roman"/>
                <a:cs typeface="Times New Roman"/>
              </a:rPr>
              <a:t> </a:t>
            </a:r>
            <a:r>
              <a:rPr sz="2800" u="heavy">
                <a:uFill>
                  <a:solidFill>
                    <a:srgbClr val="000000"/>
                  </a:solidFill>
                </a:uFill>
                <a:latin typeface="Times New Roman"/>
                <a:cs typeface="Times New Roman"/>
              </a:rPr>
              <a:t>a</a:t>
            </a:r>
            <a:r>
              <a:rPr sz="2800" u="heavy" spc="-55">
                <a:uFill>
                  <a:solidFill>
                    <a:srgbClr val="000000"/>
                  </a:solidFill>
                </a:uFill>
                <a:latin typeface="Times New Roman"/>
                <a:cs typeface="Times New Roman"/>
              </a:rPr>
              <a:t> </a:t>
            </a:r>
            <a:r>
              <a:rPr sz="2800" u="heavy">
                <a:uFill>
                  <a:solidFill>
                    <a:srgbClr val="000000"/>
                  </a:solidFill>
                </a:uFill>
                <a:latin typeface="Times New Roman"/>
                <a:cs typeface="Times New Roman"/>
              </a:rPr>
              <a:t>model</a:t>
            </a:r>
            <a:r>
              <a:rPr sz="2800" u="heavy" spc="-60">
                <a:uFill>
                  <a:solidFill>
                    <a:srgbClr val="000000"/>
                  </a:solidFill>
                </a:uFill>
                <a:latin typeface="Times New Roman"/>
                <a:cs typeface="Times New Roman"/>
              </a:rPr>
              <a:t> </a:t>
            </a:r>
            <a:r>
              <a:rPr sz="2800" u="heavy">
                <a:uFill>
                  <a:solidFill>
                    <a:srgbClr val="000000"/>
                  </a:solidFill>
                </a:uFill>
                <a:latin typeface="Times New Roman"/>
                <a:cs typeface="Times New Roman"/>
              </a:rPr>
              <a:t>of</a:t>
            </a:r>
            <a:r>
              <a:rPr sz="2800" u="heavy" spc="-55">
                <a:uFill>
                  <a:solidFill>
                    <a:srgbClr val="000000"/>
                  </a:solidFill>
                </a:uFill>
                <a:latin typeface="Times New Roman"/>
                <a:cs typeface="Times New Roman"/>
              </a:rPr>
              <a:t> </a:t>
            </a:r>
            <a:r>
              <a:rPr sz="2800" u="heavy">
                <a:uFill>
                  <a:solidFill>
                    <a:srgbClr val="000000"/>
                  </a:solidFill>
                </a:uFill>
                <a:latin typeface="Times New Roman"/>
                <a:cs typeface="Times New Roman"/>
              </a:rPr>
              <a:t>the</a:t>
            </a:r>
            <a:r>
              <a:rPr sz="2800" u="heavy" spc="-60">
                <a:uFill>
                  <a:solidFill>
                    <a:srgbClr val="000000"/>
                  </a:solidFill>
                </a:uFill>
                <a:latin typeface="Times New Roman"/>
                <a:cs typeface="Times New Roman"/>
              </a:rPr>
              <a:t> </a:t>
            </a:r>
            <a:r>
              <a:rPr sz="2800" u="heavy">
                <a:solidFill>
                  <a:srgbClr val="0000FF"/>
                </a:solidFill>
                <a:uFill>
                  <a:solidFill>
                    <a:srgbClr val="000000"/>
                  </a:solidFill>
                </a:uFill>
                <a:latin typeface="Times New Roman"/>
                <a:cs typeface="Times New Roman"/>
                <a:hlinkClick r:id="rId2"/>
              </a:rPr>
              <a:t>resistance</a:t>
            </a:r>
            <a:r>
              <a:rPr sz="2800" u="heavy" spc="-70">
                <a:uFill>
                  <a:solidFill>
                    <a:srgbClr val="000000"/>
                  </a:solidFill>
                </a:uFill>
                <a:latin typeface="Times New Roman"/>
                <a:cs typeface="Times New Roman"/>
              </a:rPr>
              <a:t> </a:t>
            </a:r>
            <a:r>
              <a:rPr sz="2800" u="heavy" spc="-25">
                <a:uFill>
                  <a:solidFill>
                    <a:srgbClr val="000000"/>
                  </a:solidFill>
                </a:uFill>
                <a:latin typeface="Times New Roman"/>
                <a:cs typeface="Times New Roman"/>
              </a:rPr>
              <a:t>of</a:t>
            </a:r>
            <a:r>
              <a:rPr sz="2800" spc="-25">
                <a:latin typeface="Times New Roman"/>
                <a:cs typeface="Times New Roman"/>
              </a:rPr>
              <a:t> </a:t>
            </a:r>
            <a:r>
              <a:rPr sz="2800" u="sng">
                <a:uFill>
                  <a:solidFill>
                    <a:srgbClr val="000000"/>
                  </a:solidFill>
                </a:uFill>
                <a:latin typeface="Times New Roman"/>
                <a:cs typeface="Times New Roman"/>
              </a:rPr>
              <a:t>a</a:t>
            </a:r>
            <a:r>
              <a:rPr sz="2800" u="sng" spc="-85">
                <a:uFill>
                  <a:solidFill>
                    <a:srgbClr val="000000"/>
                  </a:solidFill>
                </a:uFill>
                <a:latin typeface="Times New Roman"/>
                <a:cs typeface="Times New Roman"/>
              </a:rPr>
              <a:t> </a:t>
            </a:r>
            <a:r>
              <a:rPr sz="2800" u="sng">
                <a:solidFill>
                  <a:srgbClr val="0000FF"/>
                </a:solidFill>
                <a:uFill>
                  <a:solidFill>
                    <a:srgbClr val="000000"/>
                  </a:solidFill>
                </a:uFill>
                <a:latin typeface="Times New Roman"/>
                <a:cs typeface="Times New Roman"/>
                <a:hlinkClick r:id="rId3"/>
              </a:rPr>
              <a:t>semiconductor</a:t>
            </a:r>
            <a:r>
              <a:rPr sz="2800" u="sng" spc="-80">
                <a:uFill>
                  <a:solidFill>
                    <a:srgbClr val="000000"/>
                  </a:solidFill>
                </a:uFill>
                <a:latin typeface="Times New Roman"/>
                <a:cs typeface="Times New Roman"/>
              </a:rPr>
              <a:t> </a:t>
            </a:r>
            <a:r>
              <a:rPr sz="2800" u="sng">
                <a:uFill>
                  <a:solidFill>
                    <a:srgbClr val="000000"/>
                  </a:solidFill>
                </a:uFill>
                <a:latin typeface="Times New Roman"/>
                <a:cs typeface="Times New Roman"/>
              </a:rPr>
              <a:t>at</a:t>
            </a:r>
            <a:r>
              <a:rPr sz="2800" u="sng" spc="-80">
                <a:uFill>
                  <a:solidFill>
                    <a:srgbClr val="000000"/>
                  </a:solidFill>
                </a:uFill>
                <a:latin typeface="Times New Roman"/>
                <a:cs typeface="Times New Roman"/>
              </a:rPr>
              <a:t> </a:t>
            </a:r>
            <a:r>
              <a:rPr sz="2800" u="sng">
                <a:uFill>
                  <a:solidFill>
                    <a:srgbClr val="000000"/>
                  </a:solidFill>
                </a:uFill>
                <a:latin typeface="Times New Roman"/>
                <a:cs typeface="Times New Roman"/>
              </a:rPr>
              <a:t>different</a:t>
            </a:r>
            <a:r>
              <a:rPr sz="2800" u="sng" spc="-80">
                <a:uFill>
                  <a:solidFill>
                    <a:srgbClr val="000000"/>
                  </a:solidFill>
                </a:uFill>
                <a:latin typeface="Times New Roman"/>
                <a:cs typeface="Times New Roman"/>
              </a:rPr>
              <a:t> </a:t>
            </a:r>
            <a:r>
              <a:rPr sz="2800" u="sng" spc="-10">
                <a:solidFill>
                  <a:srgbClr val="0000FF"/>
                </a:solidFill>
                <a:uFill>
                  <a:solidFill>
                    <a:srgbClr val="000000"/>
                  </a:solidFill>
                </a:uFill>
                <a:latin typeface="Times New Roman"/>
                <a:cs typeface="Times New Roman"/>
                <a:hlinkClick r:id="rId4"/>
              </a:rPr>
              <a:t>temperatures</a:t>
            </a:r>
            <a:r>
              <a:rPr sz="2800" u="sng" spc="-10">
                <a:uFill>
                  <a:solidFill>
                    <a:srgbClr val="000000"/>
                  </a:solidFill>
                </a:uFill>
                <a:latin typeface="Times New Roman"/>
                <a:cs typeface="Times New Roman"/>
              </a:rPr>
              <a:t>.</a:t>
            </a:r>
            <a:r>
              <a:rPr sz="2800" u="sng" spc="-114">
                <a:uFill>
                  <a:solidFill>
                    <a:srgbClr val="000000"/>
                  </a:solidFill>
                </a:uFill>
                <a:latin typeface="Times New Roman"/>
                <a:cs typeface="Times New Roman"/>
              </a:rPr>
              <a:t> </a:t>
            </a:r>
            <a:r>
              <a:rPr sz="2800" u="sng">
                <a:uFill>
                  <a:solidFill>
                    <a:srgbClr val="000000"/>
                  </a:solidFill>
                </a:uFill>
                <a:latin typeface="Times New Roman"/>
                <a:cs typeface="Times New Roman"/>
              </a:rPr>
              <a:t>The</a:t>
            </a:r>
            <a:r>
              <a:rPr sz="2800" u="sng" spc="-80">
                <a:uFill>
                  <a:solidFill>
                    <a:srgbClr val="000000"/>
                  </a:solidFill>
                </a:uFill>
                <a:latin typeface="Times New Roman"/>
                <a:cs typeface="Times New Roman"/>
              </a:rPr>
              <a:t> </a:t>
            </a:r>
            <a:r>
              <a:rPr sz="2800" u="sng">
                <a:uFill>
                  <a:solidFill>
                    <a:srgbClr val="000000"/>
                  </a:solidFill>
                </a:uFill>
                <a:latin typeface="Times New Roman"/>
                <a:cs typeface="Times New Roman"/>
              </a:rPr>
              <a:t>equation</a:t>
            </a:r>
            <a:r>
              <a:rPr sz="2800" u="sng" spc="-80">
                <a:uFill>
                  <a:solidFill>
                    <a:srgbClr val="000000"/>
                  </a:solidFill>
                </a:uFill>
                <a:latin typeface="Times New Roman"/>
                <a:cs typeface="Times New Roman"/>
              </a:rPr>
              <a:t> </a:t>
            </a:r>
            <a:r>
              <a:rPr sz="2800" u="sng" spc="-25">
                <a:uFill>
                  <a:solidFill>
                    <a:srgbClr val="000000"/>
                  </a:solidFill>
                </a:uFill>
                <a:latin typeface="Times New Roman"/>
                <a:cs typeface="Times New Roman"/>
              </a:rPr>
              <a:t>is:</a:t>
            </a:r>
            <a:endParaRPr sz="2800">
              <a:latin typeface="Times New Roman"/>
              <a:cs typeface="Times New Roman"/>
            </a:endParaRPr>
          </a:p>
        </p:txBody>
      </p:sp>
      <p:sp>
        <p:nvSpPr>
          <p:cNvPr id="6" name="object 6"/>
          <p:cNvSpPr txBox="1"/>
          <p:nvPr/>
        </p:nvSpPr>
        <p:spPr>
          <a:xfrm>
            <a:off x="241198" y="4771135"/>
            <a:ext cx="8532495" cy="1305560"/>
          </a:xfrm>
          <a:prstGeom prst="rect">
            <a:avLst/>
          </a:prstGeom>
        </p:spPr>
        <p:txBody>
          <a:bodyPr vert="horz" wrap="square" lIns="0" tIns="12065" rIns="0" bIns="0" rtlCol="0">
            <a:spAutoFit/>
          </a:bodyPr>
          <a:lstStyle/>
          <a:p>
            <a:pPr marL="12700" marR="5080">
              <a:lnSpc>
                <a:spcPct val="100000"/>
              </a:lnSpc>
              <a:spcBef>
                <a:spcPts val="95"/>
              </a:spcBef>
              <a:tabLst>
                <a:tab pos="427355" algn="l"/>
                <a:tab pos="1621790" algn="l"/>
                <a:tab pos="2124710" algn="l"/>
              </a:tabLst>
            </a:pPr>
            <a:r>
              <a:rPr sz="2800" u="heavy" spc="-50">
                <a:uFill>
                  <a:solidFill>
                    <a:srgbClr val="000000"/>
                  </a:solidFill>
                </a:uFill>
                <a:latin typeface="Times New Roman"/>
                <a:cs typeface="Times New Roman"/>
              </a:rPr>
              <a:t>A</a:t>
            </a:r>
            <a:r>
              <a:rPr sz="2800" u="heavy">
                <a:uFill>
                  <a:solidFill>
                    <a:srgbClr val="000000"/>
                  </a:solidFill>
                </a:uFill>
                <a:latin typeface="Times New Roman"/>
                <a:cs typeface="Times New Roman"/>
              </a:rPr>
              <a:t>	,</a:t>
            </a:r>
            <a:r>
              <a:rPr sz="2800" u="heavy" spc="-20">
                <a:uFill>
                  <a:solidFill>
                    <a:srgbClr val="000000"/>
                  </a:solidFill>
                </a:uFill>
                <a:latin typeface="Times New Roman"/>
                <a:cs typeface="Times New Roman"/>
              </a:rPr>
              <a:t> </a:t>
            </a:r>
            <a:r>
              <a:rPr sz="2800" u="heavy">
                <a:uFill>
                  <a:solidFill>
                    <a:srgbClr val="000000"/>
                  </a:solidFill>
                </a:uFill>
                <a:latin typeface="Times New Roman"/>
                <a:cs typeface="Times New Roman"/>
              </a:rPr>
              <a:t>B</a:t>
            </a:r>
            <a:r>
              <a:rPr sz="2800" u="heavy" spc="-25">
                <a:uFill>
                  <a:solidFill>
                    <a:srgbClr val="000000"/>
                  </a:solidFill>
                </a:uFill>
                <a:latin typeface="Times New Roman"/>
                <a:cs typeface="Times New Roman"/>
              </a:rPr>
              <a:t> and</a:t>
            </a:r>
            <a:r>
              <a:rPr sz="2800" u="heavy">
                <a:uFill>
                  <a:solidFill>
                    <a:srgbClr val="000000"/>
                  </a:solidFill>
                </a:uFill>
                <a:latin typeface="Times New Roman"/>
                <a:cs typeface="Times New Roman"/>
              </a:rPr>
              <a:t>	</a:t>
            </a:r>
            <a:r>
              <a:rPr sz="2800" u="heavy" spc="-50">
                <a:uFill>
                  <a:solidFill>
                    <a:srgbClr val="000000"/>
                  </a:solidFill>
                </a:uFill>
                <a:latin typeface="Times New Roman"/>
                <a:cs typeface="Times New Roman"/>
              </a:rPr>
              <a:t>C</a:t>
            </a:r>
            <a:r>
              <a:rPr sz="2800" u="heavy">
                <a:uFill>
                  <a:solidFill>
                    <a:srgbClr val="000000"/>
                  </a:solidFill>
                </a:uFill>
                <a:latin typeface="Times New Roman"/>
                <a:cs typeface="Times New Roman"/>
              </a:rPr>
              <a:t>	are</a:t>
            </a:r>
            <a:r>
              <a:rPr sz="2800" u="heavy" spc="-95">
                <a:uFill>
                  <a:solidFill>
                    <a:srgbClr val="000000"/>
                  </a:solidFill>
                </a:uFill>
                <a:latin typeface="Times New Roman"/>
                <a:cs typeface="Times New Roman"/>
              </a:rPr>
              <a:t> </a:t>
            </a:r>
            <a:r>
              <a:rPr sz="2800" u="heavy">
                <a:uFill>
                  <a:solidFill>
                    <a:srgbClr val="000000"/>
                  </a:solidFill>
                </a:uFill>
                <a:latin typeface="Times New Roman"/>
                <a:cs typeface="Times New Roman"/>
              </a:rPr>
              <a:t>the</a:t>
            </a:r>
            <a:r>
              <a:rPr sz="2800" u="heavy" spc="-95">
                <a:uFill>
                  <a:solidFill>
                    <a:srgbClr val="000000"/>
                  </a:solidFill>
                </a:uFill>
                <a:latin typeface="Times New Roman"/>
                <a:cs typeface="Times New Roman"/>
              </a:rPr>
              <a:t> </a:t>
            </a:r>
            <a:r>
              <a:rPr sz="2800" b="1" u="heavy">
                <a:uFill>
                  <a:solidFill>
                    <a:srgbClr val="000000"/>
                  </a:solidFill>
                </a:uFill>
                <a:latin typeface="Times New Roman"/>
                <a:cs typeface="Times New Roman"/>
              </a:rPr>
              <a:t>Steinhart–Hart</a:t>
            </a:r>
            <a:r>
              <a:rPr sz="2800" b="1" u="heavy" spc="-95">
                <a:uFill>
                  <a:solidFill>
                    <a:srgbClr val="000000"/>
                  </a:solidFill>
                </a:uFill>
                <a:latin typeface="Times New Roman"/>
                <a:cs typeface="Times New Roman"/>
              </a:rPr>
              <a:t> </a:t>
            </a:r>
            <a:r>
              <a:rPr sz="2800" b="1" u="heavy">
                <a:uFill>
                  <a:solidFill>
                    <a:srgbClr val="000000"/>
                  </a:solidFill>
                </a:uFill>
                <a:latin typeface="Times New Roman"/>
                <a:cs typeface="Times New Roman"/>
              </a:rPr>
              <a:t>coefficients</a:t>
            </a:r>
            <a:r>
              <a:rPr sz="2800" b="1" u="heavy" spc="-85">
                <a:uFill>
                  <a:solidFill>
                    <a:srgbClr val="000000"/>
                  </a:solidFill>
                </a:uFill>
                <a:latin typeface="Times New Roman"/>
                <a:cs typeface="Times New Roman"/>
              </a:rPr>
              <a:t> </a:t>
            </a:r>
            <a:r>
              <a:rPr sz="2800" u="heavy" spc="-10">
                <a:uFill>
                  <a:solidFill>
                    <a:srgbClr val="000000"/>
                  </a:solidFill>
                </a:uFill>
                <a:latin typeface="Times New Roman"/>
                <a:cs typeface="Times New Roman"/>
              </a:rPr>
              <a:t>which</a:t>
            </a:r>
            <a:r>
              <a:rPr sz="2800" spc="-10">
                <a:latin typeface="Times New Roman"/>
                <a:cs typeface="Times New Roman"/>
              </a:rPr>
              <a:t> </a:t>
            </a:r>
            <a:r>
              <a:rPr sz="2800" u="sng">
                <a:uFill>
                  <a:solidFill>
                    <a:srgbClr val="000000"/>
                  </a:solidFill>
                </a:uFill>
                <a:latin typeface="Times New Roman"/>
                <a:cs typeface="Times New Roman"/>
              </a:rPr>
              <a:t>vary</a:t>
            </a:r>
            <a:r>
              <a:rPr sz="2800" u="sng" spc="-55">
                <a:uFill>
                  <a:solidFill>
                    <a:srgbClr val="000000"/>
                  </a:solidFill>
                </a:uFill>
                <a:latin typeface="Times New Roman"/>
                <a:cs typeface="Times New Roman"/>
              </a:rPr>
              <a:t> </a:t>
            </a:r>
            <a:r>
              <a:rPr sz="2800" u="sng">
                <a:uFill>
                  <a:solidFill>
                    <a:srgbClr val="000000"/>
                  </a:solidFill>
                </a:uFill>
                <a:latin typeface="Times New Roman"/>
                <a:cs typeface="Times New Roman"/>
              </a:rPr>
              <a:t>depending</a:t>
            </a:r>
            <a:r>
              <a:rPr sz="2800" u="sng" spc="-80">
                <a:uFill>
                  <a:solidFill>
                    <a:srgbClr val="000000"/>
                  </a:solidFill>
                </a:uFill>
                <a:latin typeface="Times New Roman"/>
                <a:cs typeface="Times New Roman"/>
              </a:rPr>
              <a:t> </a:t>
            </a:r>
            <a:r>
              <a:rPr sz="2800" u="sng">
                <a:uFill>
                  <a:solidFill>
                    <a:srgbClr val="000000"/>
                  </a:solidFill>
                </a:uFill>
                <a:latin typeface="Times New Roman"/>
                <a:cs typeface="Times New Roman"/>
              </a:rPr>
              <a:t>on</a:t>
            </a:r>
            <a:r>
              <a:rPr sz="2800" u="sng" spc="-50">
                <a:uFill>
                  <a:solidFill>
                    <a:srgbClr val="000000"/>
                  </a:solidFill>
                </a:uFill>
                <a:latin typeface="Times New Roman"/>
                <a:cs typeface="Times New Roman"/>
              </a:rPr>
              <a:t> </a:t>
            </a:r>
            <a:r>
              <a:rPr sz="2800" u="sng">
                <a:uFill>
                  <a:solidFill>
                    <a:srgbClr val="000000"/>
                  </a:solidFill>
                </a:uFill>
                <a:latin typeface="Times New Roman"/>
                <a:cs typeface="Times New Roman"/>
              </a:rPr>
              <a:t>the</a:t>
            </a:r>
            <a:r>
              <a:rPr sz="2800" u="sng" spc="-70">
                <a:uFill>
                  <a:solidFill>
                    <a:srgbClr val="000000"/>
                  </a:solidFill>
                </a:uFill>
                <a:latin typeface="Times New Roman"/>
                <a:cs typeface="Times New Roman"/>
              </a:rPr>
              <a:t> </a:t>
            </a:r>
            <a:r>
              <a:rPr sz="2800" u="sng">
                <a:uFill>
                  <a:solidFill>
                    <a:srgbClr val="000000"/>
                  </a:solidFill>
                </a:uFill>
                <a:latin typeface="Times New Roman"/>
                <a:cs typeface="Times New Roman"/>
              </a:rPr>
              <a:t>type</a:t>
            </a:r>
            <a:r>
              <a:rPr sz="2800" u="sng" spc="-60">
                <a:uFill>
                  <a:solidFill>
                    <a:srgbClr val="000000"/>
                  </a:solidFill>
                </a:uFill>
                <a:latin typeface="Times New Roman"/>
                <a:cs typeface="Times New Roman"/>
              </a:rPr>
              <a:t> </a:t>
            </a:r>
            <a:r>
              <a:rPr sz="2800" u="sng">
                <a:uFill>
                  <a:solidFill>
                    <a:srgbClr val="000000"/>
                  </a:solidFill>
                </a:uFill>
                <a:latin typeface="Times New Roman"/>
                <a:cs typeface="Times New Roman"/>
              </a:rPr>
              <a:t>and</a:t>
            </a:r>
            <a:r>
              <a:rPr sz="2800" u="sng" spc="-60">
                <a:uFill>
                  <a:solidFill>
                    <a:srgbClr val="000000"/>
                  </a:solidFill>
                </a:uFill>
                <a:latin typeface="Times New Roman"/>
                <a:cs typeface="Times New Roman"/>
              </a:rPr>
              <a:t> </a:t>
            </a:r>
            <a:r>
              <a:rPr sz="2800" u="sng">
                <a:uFill>
                  <a:solidFill>
                    <a:srgbClr val="000000"/>
                  </a:solidFill>
                </a:uFill>
                <a:latin typeface="Times New Roman"/>
                <a:cs typeface="Times New Roman"/>
              </a:rPr>
              <a:t>model</a:t>
            </a:r>
            <a:r>
              <a:rPr sz="2800" u="sng" spc="-60">
                <a:uFill>
                  <a:solidFill>
                    <a:srgbClr val="000000"/>
                  </a:solidFill>
                </a:uFill>
                <a:latin typeface="Times New Roman"/>
                <a:cs typeface="Times New Roman"/>
              </a:rPr>
              <a:t> </a:t>
            </a:r>
            <a:r>
              <a:rPr sz="2800" u="sng">
                <a:uFill>
                  <a:solidFill>
                    <a:srgbClr val="000000"/>
                  </a:solidFill>
                </a:uFill>
                <a:latin typeface="Times New Roman"/>
                <a:cs typeface="Times New Roman"/>
              </a:rPr>
              <a:t>of</a:t>
            </a:r>
            <a:r>
              <a:rPr sz="2800" u="sng" spc="-35">
                <a:uFill>
                  <a:solidFill>
                    <a:srgbClr val="000000"/>
                  </a:solidFill>
                </a:uFill>
                <a:latin typeface="Times New Roman"/>
                <a:cs typeface="Times New Roman"/>
              </a:rPr>
              <a:t> </a:t>
            </a:r>
            <a:r>
              <a:rPr sz="2800" u="sng">
                <a:solidFill>
                  <a:srgbClr val="0000FF"/>
                </a:solidFill>
                <a:uFill>
                  <a:solidFill>
                    <a:srgbClr val="000000"/>
                  </a:solidFill>
                </a:uFill>
                <a:latin typeface="Times New Roman"/>
                <a:cs typeface="Times New Roman"/>
                <a:hlinkClick r:id="rId5"/>
              </a:rPr>
              <a:t>thermistor</a:t>
            </a:r>
            <a:r>
              <a:rPr sz="2800" u="sng" spc="-60">
                <a:uFill>
                  <a:solidFill>
                    <a:srgbClr val="000000"/>
                  </a:solidFill>
                </a:uFill>
                <a:latin typeface="Times New Roman"/>
                <a:cs typeface="Times New Roman"/>
              </a:rPr>
              <a:t> </a:t>
            </a:r>
            <a:r>
              <a:rPr sz="2800" u="sng">
                <a:uFill>
                  <a:solidFill>
                    <a:srgbClr val="000000"/>
                  </a:solidFill>
                </a:uFill>
                <a:latin typeface="Times New Roman"/>
                <a:cs typeface="Times New Roman"/>
              </a:rPr>
              <a:t>and</a:t>
            </a:r>
            <a:r>
              <a:rPr sz="2800" u="sng" spc="-60">
                <a:uFill>
                  <a:solidFill>
                    <a:srgbClr val="000000"/>
                  </a:solidFill>
                </a:uFill>
                <a:latin typeface="Times New Roman"/>
                <a:cs typeface="Times New Roman"/>
              </a:rPr>
              <a:t> </a:t>
            </a:r>
            <a:r>
              <a:rPr sz="2800" u="sng" spc="-25">
                <a:uFill>
                  <a:solidFill>
                    <a:srgbClr val="000000"/>
                  </a:solidFill>
                </a:uFill>
                <a:latin typeface="Times New Roman"/>
                <a:cs typeface="Times New Roman"/>
              </a:rPr>
              <a:t>the</a:t>
            </a:r>
            <a:r>
              <a:rPr sz="2800" spc="-25">
                <a:latin typeface="Times New Roman"/>
                <a:cs typeface="Times New Roman"/>
              </a:rPr>
              <a:t> </a:t>
            </a:r>
            <a:r>
              <a:rPr sz="2800" u="sng">
                <a:uFill>
                  <a:solidFill>
                    <a:srgbClr val="000000"/>
                  </a:solidFill>
                </a:uFill>
                <a:latin typeface="Times New Roman"/>
                <a:cs typeface="Times New Roman"/>
              </a:rPr>
              <a:t>temperature</a:t>
            </a:r>
            <a:r>
              <a:rPr sz="2800" u="sng" spc="-80">
                <a:uFill>
                  <a:solidFill>
                    <a:srgbClr val="000000"/>
                  </a:solidFill>
                </a:uFill>
                <a:latin typeface="Times New Roman"/>
                <a:cs typeface="Times New Roman"/>
              </a:rPr>
              <a:t> </a:t>
            </a:r>
            <a:r>
              <a:rPr sz="2800" u="sng">
                <a:uFill>
                  <a:solidFill>
                    <a:srgbClr val="000000"/>
                  </a:solidFill>
                </a:uFill>
                <a:latin typeface="Times New Roman"/>
                <a:cs typeface="Times New Roman"/>
              </a:rPr>
              <a:t>range</a:t>
            </a:r>
            <a:r>
              <a:rPr sz="2800" u="sng" spc="-85">
                <a:uFill>
                  <a:solidFill>
                    <a:srgbClr val="000000"/>
                  </a:solidFill>
                </a:uFill>
                <a:latin typeface="Times New Roman"/>
                <a:cs typeface="Times New Roman"/>
              </a:rPr>
              <a:t> </a:t>
            </a:r>
            <a:r>
              <a:rPr sz="2800" u="sng">
                <a:uFill>
                  <a:solidFill>
                    <a:srgbClr val="000000"/>
                  </a:solidFill>
                </a:uFill>
                <a:latin typeface="Times New Roman"/>
                <a:cs typeface="Times New Roman"/>
              </a:rPr>
              <a:t>of</a:t>
            </a:r>
            <a:r>
              <a:rPr sz="2800" u="sng" spc="-70">
                <a:uFill>
                  <a:solidFill>
                    <a:srgbClr val="000000"/>
                  </a:solidFill>
                </a:uFill>
                <a:latin typeface="Times New Roman"/>
                <a:cs typeface="Times New Roman"/>
              </a:rPr>
              <a:t> </a:t>
            </a:r>
            <a:r>
              <a:rPr sz="2800" u="sng" spc="-10">
                <a:uFill>
                  <a:solidFill>
                    <a:srgbClr val="000000"/>
                  </a:solidFill>
                </a:uFill>
                <a:latin typeface="Times New Roman"/>
                <a:cs typeface="Times New Roman"/>
              </a:rPr>
              <a:t>interest.</a:t>
            </a:r>
            <a:r>
              <a:rPr sz="2800" u="sng" spc="700">
                <a:uFill>
                  <a:solidFill>
                    <a:srgbClr val="000000"/>
                  </a:solidFill>
                </a:uFill>
                <a:latin typeface="Times New Roman"/>
                <a:cs typeface="Times New Roman"/>
              </a:rPr>
              <a:t> </a:t>
            </a:r>
            <a:endParaRPr sz="2800">
              <a:latin typeface="Times New Roman"/>
              <a:cs typeface="Times New Roman"/>
            </a:endParaRPr>
          </a:p>
        </p:txBody>
      </p:sp>
      <p:pic>
        <p:nvPicPr>
          <p:cNvPr id="7" name="object 7"/>
          <p:cNvPicPr/>
          <p:nvPr/>
        </p:nvPicPr>
        <p:blipFill>
          <a:blip r:embed="rId6" cstate="print"/>
          <a:stretch>
            <a:fillRect/>
          </a:stretch>
        </p:blipFill>
        <p:spPr>
          <a:xfrm>
            <a:off x="1691639" y="2276982"/>
            <a:ext cx="4898390" cy="2123948"/>
          </a:xfrm>
          <a:prstGeom prst="rect">
            <a:avLst/>
          </a:prstGeom>
          <a:ln w="38100">
            <a:solidFill>
              <a:srgbClr val="FF0000"/>
            </a:solidFill>
          </a:ln>
        </p:spPr>
      </p:pic>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110</a:t>
            </a:fld>
            <a:endParaRPr spc="-25"/>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47344" rIns="0" bIns="0" rtlCol="0">
            <a:spAutoFit/>
          </a:bodyPr>
          <a:lstStyle/>
          <a:p>
            <a:pPr marL="2760345" marR="5080" indent="-2145030">
              <a:lnSpc>
                <a:spcPct val="100000"/>
              </a:lnSpc>
              <a:spcBef>
                <a:spcPts val="105"/>
              </a:spcBef>
            </a:pPr>
            <a:r>
              <a:rPr sz="3200" b="1">
                <a:latin typeface="Calibri"/>
                <a:cs typeface="Calibri"/>
              </a:rPr>
              <a:t>Resistance</a:t>
            </a:r>
            <a:r>
              <a:rPr sz="3200" b="1" spc="-105">
                <a:latin typeface="Calibri"/>
                <a:cs typeface="Calibri"/>
              </a:rPr>
              <a:t> </a:t>
            </a:r>
            <a:r>
              <a:rPr sz="3200" b="1">
                <a:latin typeface="Calibri"/>
                <a:cs typeface="Calibri"/>
              </a:rPr>
              <a:t>-</a:t>
            </a:r>
            <a:r>
              <a:rPr sz="3200" b="1" spc="-80">
                <a:latin typeface="Calibri"/>
                <a:cs typeface="Calibri"/>
              </a:rPr>
              <a:t> </a:t>
            </a:r>
            <a:r>
              <a:rPr sz="3200" b="1" spc="-35">
                <a:latin typeface="Calibri"/>
                <a:cs typeface="Calibri"/>
              </a:rPr>
              <a:t>Temperature</a:t>
            </a:r>
            <a:r>
              <a:rPr sz="3200" b="1" spc="-90">
                <a:latin typeface="Calibri"/>
                <a:cs typeface="Calibri"/>
              </a:rPr>
              <a:t> </a:t>
            </a:r>
            <a:r>
              <a:rPr sz="3200" b="1">
                <a:latin typeface="Calibri"/>
                <a:cs typeface="Calibri"/>
              </a:rPr>
              <a:t>Relation</a:t>
            </a:r>
            <a:r>
              <a:rPr sz="3200" b="1" spc="-100">
                <a:latin typeface="Calibri"/>
                <a:cs typeface="Calibri"/>
              </a:rPr>
              <a:t> </a:t>
            </a:r>
            <a:r>
              <a:rPr sz="3200" b="1" spc="-25">
                <a:latin typeface="Calibri"/>
                <a:cs typeface="Calibri"/>
              </a:rPr>
              <a:t>in </a:t>
            </a:r>
            <a:r>
              <a:rPr sz="3200" b="1" spc="-10">
                <a:latin typeface="Calibri"/>
                <a:cs typeface="Calibri"/>
              </a:rPr>
              <a:t>Thermistor</a:t>
            </a:r>
            <a:endParaRPr sz="3200">
              <a:latin typeface="Calibri"/>
              <a:cs typeface="Calibri"/>
            </a:endParaRPr>
          </a:p>
        </p:txBody>
      </p:sp>
      <p:sp>
        <p:nvSpPr>
          <p:cNvPr id="3" name="object 3"/>
          <p:cNvSpPr txBox="1"/>
          <p:nvPr/>
        </p:nvSpPr>
        <p:spPr>
          <a:xfrm>
            <a:off x="762000" y="2896120"/>
            <a:ext cx="7334884" cy="1239442"/>
          </a:xfrm>
          <a:prstGeom prst="rect">
            <a:avLst/>
          </a:prstGeom>
        </p:spPr>
        <p:txBody>
          <a:bodyPr vert="horz" wrap="square" lIns="0" tIns="109855" rIns="0" bIns="0" rtlCol="0">
            <a:spAutoFit/>
          </a:bodyPr>
          <a:lstStyle/>
          <a:p>
            <a:pPr marL="380365" indent="-342265">
              <a:lnSpc>
                <a:spcPct val="100000"/>
              </a:lnSpc>
              <a:spcBef>
                <a:spcPts val="865"/>
              </a:spcBef>
              <a:buFont typeface="Arial"/>
              <a:buChar char="•"/>
              <a:tabLst>
                <a:tab pos="380365" algn="l"/>
              </a:tabLst>
            </a:pPr>
            <a:r>
              <a:rPr sz="2000">
                <a:latin typeface="Calibri"/>
                <a:cs typeface="Calibri"/>
              </a:rPr>
              <a:t>R</a:t>
            </a:r>
            <a:r>
              <a:rPr sz="2000" baseline="-21164">
                <a:latin typeface="Calibri"/>
                <a:cs typeface="Calibri"/>
              </a:rPr>
              <a:t>0</a:t>
            </a:r>
            <a:r>
              <a:rPr sz="2000" spc="277" baseline="-21164">
                <a:latin typeface="Calibri"/>
                <a:cs typeface="Calibri"/>
              </a:rPr>
              <a:t> </a:t>
            </a:r>
            <a:r>
              <a:rPr sz="2000">
                <a:latin typeface="Calibri"/>
                <a:cs typeface="Calibri"/>
              </a:rPr>
              <a:t>=</a:t>
            </a:r>
            <a:r>
              <a:rPr sz="2000" spc="-65">
                <a:latin typeface="Calibri"/>
                <a:cs typeface="Calibri"/>
              </a:rPr>
              <a:t> </a:t>
            </a:r>
            <a:r>
              <a:rPr sz="2000">
                <a:latin typeface="Calibri"/>
                <a:cs typeface="Calibri"/>
              </a:rPr>
              <a:t>Resistance</a:t>
            </a:r>
            <a:r>
              <a:rPr sz="2000" spc="-60">
                <a:latin typeface="Calibri"/>
                <a:cs typeface="Calibri"/>
              </a:rPr>
              <a:t> </a:t>
            </a:r>
            <a:r>
              <a:rPr sz="2000">
                <a:latin typeface="Calibri"/>
                <a:cs typeface="Calibri"/>
              </a:rPr>
              <a:t>at</a:t>
            </a:r>
            <a:r>
              <a:rPr sz="2000" spc="-65">
                <a:latin typeface="Calibri"/>
                <a:cs typeface="Calibri"/>
              </a:rPr>
              <a:t> </a:t>
            </a:r>
            <a:r>
              <a:rPr sz="2000" spc="-10">
                <a:latin typeface="Calibri"/>
                <a:cs typeface="Calibri"/>
              </a:rPr>
              <a:t>reference</a:t>
            </a:r>
            <a:r>
              <a:rPr sz="2000" spc="-95">
                <a:latin typeface="Calibri"/>
                <a:cs typeface="Calibri"/>
              </a:rPr>
              <a:t> </a:t>
            </a:r>
            <a:r>
              <a:rPr sz="2000" spc="-10">
                <a:latin typeface="Calibri"/>
                <a:cs typeface="Calibri"/>
              </a:rPr>
              <a:t>temperature,</a:t>
            </a:r>
            <a:endParaRPr sz="2000">
              <a:latin typeface="Calibri"/>
              <a:cs typeface="Calibri"/>
            </a:endParaRPr>
          </a:p>
          <a:p>
            <a:pPr marL="380365" indent="-342265">
              <a:lnSpc>
                <a:spcPct val="100000"/>
              </a:lnSpc>
              <a:spcBef>
                <a:spcPts val="770"/>
              </a:spcBef>
              <a:buFont typeface="Arial"/>
              <a:buChar char="•"/>
              <a:tabLst>
                <a:tab pos="380365" algn="l"/>
              </a:tabLst>
            </a:pPr>
            <a:r>
              <a:rPr sz="2000">
                <a:latin typeface="Calibri"/>
                <a:cs typeface="Calibri"/>
              </a:rPr>
              <a:t>R</a:t>
            </a:r>
            <a:r>
              <a:rPr sz="2000" baseline="-21164">
                <a:latin typeface="Calibri"/>
                <a:cs typeface="Calibri"/>
              </a:rPr>
              <a:t>T</a:t>
            </a:r>
            <a:r>
              <a:rPr sz="2000" spc="270" baseline="-21164">
                <a:latin typeface="Calibri"/>
                <a:cs typeface="Calibri"/>
              </a:rPr>
              <a:t> </a:t>
            </a:r>
            <a:r>
              <a:rPr sz="2000">
                <a:latin typeface="Calibri"/>
                <a:cs typeface="Calibri"/>
              </a:rPr>
              <a:t>=</a:t>
            </a:r>
            <a:r>
              <a:rPr sz="2000" spc="-55">
                <a:latin typeface="Calibri"/>
                <a:cs typeface="Calibri"/>
              </a:rPr>
              <a:t> </a:t>
            </a:r>
            <a:r>
              <a:rPr sz="2000">
                <a:latin typeface="Calibri"/>
                <a:cs typeface="Calibri"/>
              </a:rPr>
              <a:t>Resistance</a:t>
            </a:r>
            <a:r>
              <a:rPr sz="2000" spc="-55">
                <a:latin typeface="Calibri"/>
                <a:cs typeface="Calibri"/>
              </a:rPr>
              <a:t> </a:t>
            </a:r>
            <a:r>
              <a:rPr sz="2000">
                <a:latin typeface="Calibri"/>
                <a:cs typeface="Calibri"/>
              </a:rPr>
              <a:t>at</a:t>
            </a:r>
            <a:r>
              <a:rPr sz="2000" spc="-55">
                <a:latin typeface="Calibri"/>
                <a:cs typeface="Calibri"/>
              </a:rPr>
              <a:t> </a:t>
            </a:r>
            <a:r>
              <a:rPr sz="2000">
                <a:latin typeface="Calibri"/>
                <a:cs typeface="Calibri"/>
              </a:rPr>
              <a:t>measured</a:t>
            </a:r>
            <a:r>
              <a:rPr sz="2000" spc="-60">
                <a:latin typeface="Calibri"/>
                <a:cs typeface="Calibri"/>
              </a:rPr>
              <a:t> </a:t>
            </a:r>
            <a:r>
              <a:rPr sz="2000" spc="-10">
                <a:latin typeface="Calibri"/>
                <a:cs typeface="Calibri"/>
              </a:rPr>
              <a:t>temperature,</a:t>
            </a:r>
            <a:endParaRPr sz="2000">
              <a:latin typeface="Calibri"/>
              <a:cs typeface="Calibri"/>
            </a:endParaRPr>
          </a:p>
          <a:p>
            <a:pPr marL="380365" indent="-342265">
              <a:lnSpc>
                <a:spcPct val="100000"/>
              </a:lnSpc>
              <a:spcBef>
                <a:spcPts val="770"/>
              </a:spcBef>
              <a:buFont typeface="Arial"/>
              <a:buChar char="•"/>
              <a:tabLst>
                <a:tab pos="380365" algn="l"/>
              </a:tabLst>
            </a:pPr>
            <a:r>
              <a:rPr sz="2000">
                <a:latin typeface="Calibri"/>
                <a:cs typeface="Calibri"/>
              </a:rPr>
              <a:t>β</a:t>
            </a:r>
            <a:r>
              <a:rPr sz="2000" spc="-60">
                <a:latin typeface="Calibri"/>
                <a:cs typeface="Calibri"/>
              </a:rPr>
              <a:t> </a:t>
            </a:r>
            <a:r>
              <a:rPr sz="2000">
                <a:latin typeface="Calibri"/>
                <a:cs typeface="Calibri"/>
              </a:rPr>
              <a:t>=</a:t>
            </a:r>
            <a:r>
              <a:rPr sz="2000" spc="-40">
                <a:latin typeface="Calibri"/>
                <a:cs typeface="Calibri"/>
              </a:rPr>
              <a:t> </a:t>
            </a:r>
            <a:r>
              <a:rPr sz="2000">
                <a:latin typeface="Calibri"/>
                <a:cs typeface="Calibri"/>
              </a:rPr>
              <a:t>Constant</a:t>
            </a:r>
            <a:r>
              <a:rPr sz="2000" spc="-25">
                <a:latin typeface="Calibri"/>
                <a:cs typeface="Calibri"/>
              </a:rPr>
              <a:t> </a:t>
            </a:r>
            <a:r>
              <a:rPr sz="2000">
                <a:latin typeface="Calibri"/>
                <a:cs typeface="Calibri"/>
              </a:rPr>
              <a:t>dependent</a:t>
            </a:r>
            <a:r>
              <a:rPr sz="2000" spc="-40">
                <a:latin typeface="Calibri"/>
                <a:cs typeface="Calibri"/>
              </a:rPr>
              <a:t> </a:t>
            </a:r>
            <a:r>
              <a:rPr sz="2000">
                <a:latin typeface="Calibri"/>
                <a:cs typeface="Calibri"/>
              </a:rPr>
              <a:t>on</a:t>
            </a:r>
            <a:r>
              <a:rPr sz="2000" spc="-35">
                <a:latin typeface="Calibri"/>
                <a:cs typeface="Calibri"/>
              </a:rPr>
              <a:t> </a:t>
            </a:r>
            <a:r>
              <a:rPr sz="2000" spc="-10">
                <a:latin typeface="Calibri"/>
                <a:cs typeface="Calibri"/>
              </a:rPr>
              <a:t>thermistor</a:t>
            </a:r>
            <a:endParaRPr sz="2000">
              <a:latin typeface="Calibri"/>
              <a:cs typeface="Calibri"/>
            </a:endParaRPr>
          </a:p>
        </p:txBody>
      </p:sp>
      <p:pic>
        <p:nvPicPr>
          <p:cNvPr id="4" name="object 4"/>
          <p:cNvPicPr/>
          <p:nvPr/>
        </p:nvPicPr>
        <p:blipFill>
          <a:blip r:embed="rId2" cstate="print"/>
          <a:stretch>
            <a:fillRect/>
          </a:stretch>
        </p:blipFill>
        <p:spPr>
          <a:xfrm>
            <a:off x="1905000" y="1524000"/>
            <a:ext cx="4177145" cy="1299556"/>
          </a:xfrm>
          <a:prstGeom prst="rect">
            <a:avLst/>
          </a:prstGeom>
          <a:ln w="38100">
            <a:solidFill>
              <a:srgbClr val="FF0000"/>
            </a:solidFill>
          </a:ln>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111</a:t>
            </a:fld>
            <a:endParaRPr spc="-25"/>
          </a:p>
        </p:txBody>
      </p:sp>
      <p:pic>
        <p:nvPicPr>
          <p:cNvPr id="7" name="Picture 6">
            <a:extLst>
              <a:ext uri="{FF2B5EF4-FFF2-40B4-BE49-F238E27FC236}">
                <a16:creationId xmlns:a16="http://schemas.microsoft.com/office/drawing/2014/main" id="{33397131-B5CD-4967-1D97-9F4EB5630FBD}"/>
              </a:ext>
            </a:extLst>
          </p:cNvPr>
          <p:cNvPicPr>
            <a:picLocks noChangeAspect="1"/>
          </p:cNvPicPr>
          <p:nvPr/>
        </p:nvPicPr>
        <p:blipFill>
          <a:blip r:embed="rId3"/>
          <a:stretch>
            <a:fillRect/>
          </a:stretch>
        </p:blipFill>
        <p:spPr>
          <a:xfrm>
            <a:off x="752221" y="4343400"/>
            <a:ext cx="7639557" cy="1231376"/>
          </a:xfrm>
          <a:prstGeom prst="rect">
            <a:avLst/>
          </a:prstGeom>
        </p:spPr>
      </p:pic>
      <p:pic>
        <p:nvPicPr>
          <p:cNvPr id="8" name="Picture 7">
            <a:extLst>
              <a:ext uri="{FF2B5EF4-FFF2-40B4-BE49-F238E27FC236}">
                <a16:creationId xmlns:a16="http://schemas.microsoft.com/office/drawing/2014/main" id="{C427D03E-E274-1B63-BF84-289E915F7C34}"/>
              </a:ext>
            </a:extLst>
          </p:cNvPr>
          <p:cNvPicPr>
            <a:picLocks noChangeAspect="1"/>
          </p:cNvPicPr>
          <p:nvPr/>
        </p:nvPicPr>
        <p:blipFill>
          <a:blip r:embed="rId4"/>
          <a:stretch>
            <a:fillRect/>
          </a:stretch>
        </p:blipFill>
        <p:spPr>
          <a:xfrm>
            <a:off x="918463" y="5561915"/>
            <a:ext cx="7924801" cy="27233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Measurement of temperature</a:t>
            </a:r>
            <a:endParaRPr lang="en-IN"/>
          </a:p>
        </p:txBody>
      </p:sp>
      <p:sp>
        <p:nvSpPr>
          <p:cNvPr id="3" name="Content Placeholder 2"/>
          <p:cNvSpPr>
            <a:spLocks noGrp="1"/>
          </p:cNvSpPr>
          <p:nvPr>
            <p:ph idx="1"/>
          </p:nvPr>
        </p:nvSpPr>
        <p:spPr>
          <a:xfrm>
            <a:off x="535940" y="1522827"/>
            <a:ext cx="7783322" cy="3537585"/>
          </a:xfrm>
        </p:spPr>
        <p:txBody>
          <a:bodyPr>
            <a:normAutofit lnSpcReduction="10000"/>
          </a:bodyPr>
          <a:lstStyle/>
          <a:p>
            <a:r>
              <a:rPr lang="en-IN" sz="2400" b="1"/>
              <a:t>TEMPERATURE SENSORS CLASSIFICATION: Contact Sensing</a:t>
            </a:r>
          </a:p>
          <a:p>
            <a:pPr marL="800100" lvl="1" indent="-342900">
              <a:buFont typeface="Arial" panose="020B0604020202020204" pitchFamily="34" charset="0"/>
              <a:buChar char="•"/>
            </a:pPr>
            <a:r>
              <a:rPr lang="en-IN" sz="2400"/>
              <a:t>Thermocouple (Thermoelectric)</a:t>
            </a:r>
          </a:p>
          <a:p>
            <a:pPr marL="800100" lvl="1" indent="-342900">
              <a:buFont typeface="Arial" panose="020B0604020202020204" pitchFamily="34" charset="0"/>
              <a:buChar char="•"/>
            </a:pPr>
            <a:r>
              <a:rPr lang="en-IN" sz="2400">
                <a:solidFill>
                  <a:srgbClr val="FF0000"/>
                </a:solidFill>
              </a:rPr>
              <a:t>Thermistor (Thermal Resistors)</a:t>
            </a:r>
          </a:p>
          <a:p>
            <a:pPr marL="1257300" lvl="2" indent="-342900">
              <a:buFont typeface="Arial" panose="020B0604020202020204" pitchFamily="34" charset="0"/>
              <a:buChar char="•"/>
            </a:pPr>
            <a:r>
              <a:rPr lang="en-IN" sz="2400">
                <a:solidFill>
                  <a:srgbClr val="FF0000"/>
                </a:solidFill>
              </a:rPr>
              <a:t>Negative temperature coefficient device (NTC)</a:t>
            </a:r>
          </a:p>
          <a:p>
            <a:pPr marL="1257300" lvl="2" indent="-342900">
              <a:buFont typeface="Arial" panose="020B0604020202020204" pitchFamily="34" charset="0"/>
              <a:buChar char="•"/>
            </a:pPr>
            <a:r>
              <a:rPr lang="en-IN" sz="2400">
                <a:solidFill>
                  <a:srgbClr val="FF0000"/>
                </a:solidFill>
              </a:rPr>
              <a:t>Positive temperature coefficient device (PTC)</a:t>
            </a:r>
          </a:p>
          <a:p>
            <a:pPr marL="800100" lvl="1" indent="-342900">
              <a:buFont typeface="Arial" panose="020B0604020202020204" pitchFamily="34" charset="0"/>
              <a:buChar char="•"/>
            </a:pPr>
            <a:r>
              <a:rPr lang="en-IN" sz="2400"/>
              <a:t>Resistive Temperature Detector (RTD)</a:t>
            </a:r>
          </a:p>
          <a:p>
            <a:pPr marL="800100" lvl="1" indent="-342900">
              <a:buFont typeface="Arial" panose="020B0604020202020204" pitchFamily="34" charset="0"/>
              <a:buChar char="•"/>
            </a:pPr>
            <a:r>
              <a:rPr lang="en-IN" sz="2400"/>
              <a:t>Semiconductor Temperature sensors</a:t>
            </a:r>
          </a:p>
          <a:p>
            <a:pPr marL="800100" lvl="1" indent="-342900">
              <a:buFont typeface="Arial" panose="020B0604020202020204" pitchFamily="34" charset="0"/>
              <a:buChar char="•"/>
            </a:pPr>
            <a:r>
              <a:rPr lang="en-IN" sz="2400"/>
              <a:t>Liquid-in-Glass Thermometers</a:t>
            </a:r>
          </a:p>
          <a:p>
            <a:pPr marL="800100" lvl="1" indent="-342900">
              <a:buFont typeface="Arial" panose="020B0604020202020204" pitchFamily="34" charset="0"/>
              <a:buChar char="•"/>
            </a:pPr>
            <a:r>
              <a:rPr lang="en-IN" sz="2400"/>
              <a:t>Bimetallic Thermometers</a:t>
            </a:r>
          </a:p>
        </p:txBody>
      </p:sp>
    </p:spTree>
    <p:extLst>
      <p:ext uri="{BB962C8B-B14F-4D97-AF65-F5344CB8AC3E}">
        <p14:creationId xmlns:p14="http://schemas.microsoft.com/office/powerpoint/2010/main" val="20800701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113</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Thermistor</a:t>
            </a:r>
            <a:endParaRPr lang="en-IN" sz="3600">
              <a:latin typeface="Calibri"/>
              <a:cs typeface="Calibri"/>
            </a:endParaRPr>
          </a:p>
        </p:txBody>
      </p:sp>
      <p:pic>
        <p:nvPicPr>
          <p:cNvPr id="3" name="Picture 2">
            <a:extLst>
              <a:ext uri="{FF2B5EF4-FFF2-40B4-BE49-F238E27FC236}">
                <a16:creationId xmlns:a16="http://schemas.microsoft.com/office/drawing/2014/main" id="{EA937F69-9F02-F025-6C72-142B24FB45F8}"/>
              </a:ext>
            </a:extLst>
          </p:cNvPr>
          <p:cNvPicPr>
            <a:picLocks noChangeAspect="1"/>
          </p:cNvPicPr>
          <p:nvPr/>
        </p:nvPicPr>
        <p:blipFill>
          <a:blip r:embed="rId2"/>
          <a:stretch>
            <a:fillRect/>
          </a:stretch>
        </p:blipFill>
        <p:spPr>
          <a:xfrm>
            <a:off x="226393" y="1143000"/>
            <a:ext cx="8334723" cy="1152525"/>
          </a:xfrm>
          <a:prstGeom prst="rect">
            <a:avLst/>
          </a:prstGeom>
        </p:spPr>
      </p:pic>
      <p:pic>
        <p:nvPicPr>
          <p:cNvPr id="7" name="Picture 6">
            <a:extLst>
              <a:ext uri="{FF2B5EF4-FFF2-40B4-BE49-F238E27FC236}">
                <a16:creationId xmlns:a16="http://schemas.microsoft.com/office/drawing/2014/main" id="{B912DC88-3637-C42D-6214-20CCF83822D9}"/>
              </a:ext>
            </a:extLst>
          </p:cNvPr>
          <p:cNvPicPr>
            <a:picLocks noChangeAspect="1"/>
          </p:cNvPicPr>
          <p:nvPr/>
        </p:nvPicPr>
        <p:blipFill>
          <a:blip r:embed="rId3"/>
          <a:stretch>
            <a:fillRect/>
          </a:stretch>
        </p:blipFill>
        <p:spPr>
          <a:xfrm>
            <a:off x="1933788" y="2559843"/>
            <a:ext cx="5276424" cy="1414463"/>
          </a:xfrm>
          <a:prstGeom prst="rect">
            <a:avLst/>
          </a:prstGeom>
          <a:ln w="28575">
            <a:solidFill>
              <a:srgbClr val="FF0000"/>
            </a:solidFill>
          </a:ln>
        </p:spPr>
      </p:pic>
      <p:pic>
        <p:nvPicPr>
          <p:cNvPr id="8" name="Picture 7">
            <a:extLst>
              <a:ext uri="{FF2B5EF4-FFF2-40B4-BE49-F238E27FC236}">
                <a16:creationId xmlns:a16="http://schemas.microsoft.com/office/drawing/2014/main" id="{ECB52CC5-A848-7C3B-AE50-C4E4E1622DF1}"/>
              </a:ext>
            </a:extLst>
          </p:cNvPr>
          <p:cNvPicPr>
            <a:picLocks noChangeAspect="1"/>
          </p:cNvPicPr>
          <p:nvPr/>
        </p:nvPicPr>
        <p:blipFill>
          <a:blip r:embed="rId4"/>
          <a:stretch>
            <a:fillRect/>
          </a:stretch>
        </p:blipFill>
        <p:spPr>
          <a:xfrm>
            <a:off x="76200" y="4652646"/>
            <a:ext cx="8991600" cy="954588"/>
          </a:xfrm>
          <a:prstGeom prst="rect">
            <a:avLst/>
          </a:prstGeom>
        </p:spPr>
      </p:pic>
    </p:spTree>
    <p:extLst>
      <p:ext uri="{BB962C8B-B14F-4D97-AF65-F5344CB8AC3E}">
        <p14:creationId xmlns:p14="http://schemas.microsoft.com/office/powerpoint/2010/main" val="39394727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47344" rIns="0" bIns="0" rtlCol="0">
            <a:spAutoFit/>
          </a:bodyPr>
          <a:lstStyle/>
          <a:p>
            <a:pPr marL="2760345" marR="5080" indent="-2145030">
              <a:lnSpc>
                <a:spcPct val="100000"/>
              </a:lnSpc>
              <a:spcBef>
                <a:spcPts val="105"/>
              </a:spcBef>
            </a:pPr>
            <a:r>
              <a:rPr sz="3200" b="1">
                <a:latin typeface="Calibri"/>
                <a:cs typeface="Calibri"/>
              </a:rPr>
              <a:t>Resistance</a:t>
            </a:r>
            <a:r>
              <a:rPr sz="3200" b="1" spc="-105">
                <a:latin typeface="Calibri"/>
                <a:cs typeface="Calibri"/>
              </a:rPr>
              <a:t> </a:t>
            </a:r>
            <a:r>
              <a:rPr sz="3200" b="1">
                <a:latin typeface="Calibri"/>
                <a:cs typeface="Calibri"/>
              </a:rPr>
              <a:t>-</a:t>
            </a:r>
            <a:r>
              <a:rPr sz="3200" b="1" spc="-80">
                <a:latin typeface="Calibri"/>
                <a:cs typeface="Calibri"/>
              </a:rPr>
              <a:t> </a:t>
            </a:r>
            <a:r>
              <a:rPr sz="3200" b="1" spc="-35">
                <a:latin typeface="Calibri"/>
                <a:cs typeface="Calibri"/>
              </a:rPr>
              <a:t>Temperature</a:t>
            </a:r>
            <a:r>
              <a:rPr sz="3200" b="1" spc="-90">
                <a:latin typeface="Calibri"/>
                <a:cs typeface="Calibri"/>
              </a:rPr>
              <a:t> </a:t>
            </a:r>
            <a:r>
              <a:rPr sz="3200" b="1">
                <a:latin typeface="Calibri"/>
                <a:cs typeface="Calibri"/>
              </a:rPr>
              <a:t>Relation</a:t>
            </a:r>
            <a:r>
              <a:rPr sz="3200" b="1" spc="-100">
                <a:latin typeface="Calibri"/>
                <a:cs typeface="Calibri"/>
              </a:rPr>
              <a:t> </a:t>
            </a:r>
            <a:r>
              <a:rPr sz="3200" b="1" spc="-25">
                <a:latin typeface="Calibri"/>
                <a:cs typeface="Calibri"/>
              </a:rPr>
              <a:t>in </a:t>
            </a:r>
            <a:r>
              <a:rPr sz="3200" b="1" spc="-10">
                <a:latin typeface="Calibri"/>
                <a:cs typeface="Calibri"/>
              </a:rPr>
              <a:t>Thermistor</a:t>
            </a:r>
            <a:endParaRPr sz="320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114</a:t>
            </a:fld>
            <a:endParaRPr spc="-25"/>
          </a:p>
        </p:txBody>
      </p:sp>
      <p:sp>
        <p:nvSpPr>
          <p:cNvPr id="7" name="TextBox 6">
            <a:extLst>
              <a:ext uri="{FF2B5EF4-FFF2-40B4-BE49-F238E27FC236}">
                <a16:creationId xmlns:a16="http://schemas.microsoft.com/office/drawing/2014/main" id="{AC37A946-D11E-0FA0-94FE-0E64F9050EAE}"/>
              </a:ext>
            </a:extLst>
          </p:cNvPr>
          <p:cNvSpPr txBox="1"/>
          <p:nvPr/>
        </p:nvSpPr>
        <p:spPr>
          <a:xfrm>
            <a:off x="472751" y="1676400"/>
            <a:ext cx="8244585" cy="923330"/>
          </a:xfrm>
          <a:prstGeom prst="rect">
            <a:avLst/>
          </a:prstGeom>
          <a:noFill/>
        </p:spPr>
        <p:txBody>
          <a:bodyPr wrap="square">
            <a:spAutoFit/>
          </a:bodyPr>
          <a:lstStyle/>
          <a:p>
            <a:r>
              <a:rPr lang="en-US"/>
              <a:t>B can be calculated from the NTC thermistor resistance at two reference temperatures T</a:t>
            </a:r>
            <a:r>
              <a:rPr lang="en-US" sz="1100"/>
              <a:t>1</a:t>
            </a:r>
            <a:r>
              <a:rPr lang="en-US"/>
              <a:t> and T</a:t>
            </a:r>
            <a:r>
              <a:rPr lang="en-US" sz="1200"/>
              <a:t>2</a:t>
            </a:r>
            <a:r>
              <a:rPr lang="en-US"/>
              <a:t>. If the measured resistances are, respectively, R</a:t>
            </a:r>
            <a:r>
              <a:rPr lang="en-US" sz="1200"/>
              <a:t>1</a:t>
            </a:r>
            <a:r>
              <a:rPr lang="en-US"/>
              <a:t> and R</a:t>
            </a:r>
            <a:r>
              <a:rPr lang="en-US" sz="1200"/>
              <a:t>2</a:t>
            </a:r>
            <a:r>
              <a:rPr lang="en-US"/>
              <a:t>, successively replacing these values in the equation and solving for B yields</a:t>
            </a:r>
            <a:endParaRPr lang="en-IN"/>
          </a:p>
        </p:txBody>
      </p:sp>
      <p:pic>
        <p:nvPicPr>
          <p:cNvPr id="8" name="Picture 7">
            <a:extLst>
              <a:ext uri="{FF2B5EF4-FFF2-40B4-BE49-F238E27FC236}">
                <a16:creationId xmlns:a16="http://schemas.microsoft.com/office/drawing/2014/main" id="{576164CC-A3EB-6065-F4A3-CCA9A3D7A4DF}"/>
              </a:ext>
            </a:extLst>
          </p:cNvPr>
          <p:cNvPicPr>
            <a:picLocks noChangeAspect="1"/>
          </p:cNvPicPr>
          <p:nvPr/>
        </p:nvPicPr>
        <p:blipFill>
          <a:blip r:embed="rId2"/>
          <a:stretch>
            <a:fillRect/>
          </a:stretch>
        </p:blipFill>
        <p:spPr>
          <a:xfrm>
            <a:off x="3419475" y="2887701"/>
            <a:ext cx="2305050" cy="1370570"/>
          </a:xfrm>
          <a:prstGeom prst="rect">
            <a:avLst/>
          </a:prstGeom>
          <a:ln w="28575">
            <a:solidFill>
              <a:srgbClr val="FF0000"/>
            </a:solidFill>
          </a:ln>
        </p:spPr>
      </p:pic>
      <p:pic>
        <p:nvPicPr>
          <p:cNvPr id="9" name="Picture 8">
            <a:extLst>
              <a:ext uri="{FF2B5EF4-FFF2-40B4-BE49-F238E27FC236}">
                <a16:creationId xmlns:a16="http://schemas.microsoft.com/office/drawing/2014/main" id="{A52B350F-EA0E-25C2-5106-ED8D56F57262}"/>
              </a:ext>
            </a:extLst>
          </p:cNvPr>
          <p:cNvPicPr>
            <a:picLocks noChangeAspect="1"/>
          </p:cNvPicPr>
          <p:nvPr/>
        </p:nvPicPr>
        <p:blipFill>
          <a:blip r:embed="rId3"/>
          <a:stretch>
            <a:fillRect/>
          </a:stretch>
        </p:blipFill>
        <p:spPr>
          <a:xfrm>
            <a:off x="2667000" y="4419600"/>
            <a:ext cx="3743325" cy="499110"/>
          </a:xfrm>
          <a:prstGeom prst="rect">
            <a:avLst/>
          </a:prstGeom>
        </p:spPr>
      </p:pic>
    </p:spTree>
    <p:extLst>
      <p:ext uri="{BB962C8B-B14F-4D97-AF65-F5344CB8AC3E}">
        <p14:creationId xmlns:p14="http://schemas.microsoft.com/office/powerpoint/2010/main" val="5254548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47344" rIns="0" bIns="0" rtlCol="0">
            <a:spAutoFit/>
          </a:bodyPr>
          <a:lstStyle/>
          <a:p>
            <a:pPr marL="2760345" marR="5080" indent="-2145030">
              <a:lnSpc>
                <a:spcPct val="100000"/>
              </a:lnSpc>
              <a:spcBef>
                <a:spcPts val="105"/>
              </a:spcBef>
            </a:pPr>
            <a:r>
              <a:rPr sz="3200" b="1">
                <a:latin typeface="Calibri"/>
                <a:cs typeface="Calibri"/>
              </a:rPr>
              <a:t>Resistance</a:t>
            </a:r>
            <a:r>
              <a:rPr sz="3200" b="1" spc="-105">
                <a:latin typeface="Calibri"/>
                <a:cs typeface="Calibri"/>
              </a:rPr>
              <a:t> </a:t>
            </a:r>
            <a:r>
              <a:rPr sz="3200" b="1">
                <a:latin typeface="Calibri"/>
                <a:cs typeface="Calibri"/>
              </a:rPr>
              <a:t>-</a:t>
            </a:r>
            <a:r>
              <a:rPr sz="3200" b="1" spc="-80">
                <a:latin typeface="Calibri"/>
                <a:cs typeface="Calibri"/>
              </a:rPr>
              <a:t> </a:t>
            </a:r>
            <a:r>
              <a:rPr sz="3200" b="1" spc="-35">
                <a:latin typeface="Calibri"/>
                <a:cs typeface="Calibri"/>
              </a:rPr>
              <a:t>Temperature</a:t>
            </a:r>
            <a:r>
              <a:rPr sz="3200" b="1" spc="-90">
                <a:latin typeface="Calibri"/>
                <a:cs typeface="Calibri"/>
              </a:rPr>
              <a:t> </a:t>
            </a:r>
            <a:r>
              <a:rPr sz="3200" b="1">
                <a:latin typeface="Calibri"/>
                <a:cs typeface="Calibri"/>
              </a:rPr>
              <a:t>Relation</a:t>
            </a:r>
            <a:r>
              <a:rPr sz="3200" b="1" spc="-100">
                <a:latin typeface="Calibri"/>
                <a:cs typeface="Calibri"/>
              </a:rPr>
              <a:t> </a:t>
            </a:r>
            <a:r>
              <a:rPr sz="3200" b="1" spc="-25">
                <a:latin typeface="Calibri"/>
                <a:cs typeface="Calibri"/>
              </a:rPr>
              <a:t>in </a:t>
            </a:r>
            <a:r>
              <a:rPr sz="3200" b="1" spc="-10">
                <a:latin typeface="Calibri"/>
                <a:cs typeface="Calibri"/>
              </a:rPr>
              <a:t>Thermistor</a:t>
            </a:r>
            <a:endParaRPr sz="320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115</a:t>
            </a:fld>
            <a:endParaRPr spc="-25"/>
          </a:p>
        </p:txBody>
      </p:sp>
      <p:pic>
        <p:nvPicPr>
          <p:cNvPr id="3" name="Picture 2">
            <a:extLst>
              <a:ext uri="{FF2B5EF4-FFF2-40B4-BE49-F238E27FC236}">
                <a16:creationId xmlns:a16="http://schemas.microsoft.com/office/drawing/2014/main" id="{B1F681EA-8963-ED05-2C53-2EFF0D74EF17}"/>
              </a:ext>
            </a:extLst>
          </p:cNvPr>
          <p:cNvPicPr>
            <a:picLocks noChangeAspect="1"/>
          </p:cNvPicPr>
          <p:nvPr/>
        </p:nvPicPr>
        <p:blipFill>
          <a:blip r:embed="rId2"/>
          <a:stretch>
            <a:fillRect/>
          </a:stretch>
        </p:blipFill>
        <p:spPr>
          <a:xfrm>
            <a:off x="703154" y="1950243"/>
            <a:ext cx="7989300" cy="2957513"/>
          </a:xfrm>
          <a:prstGeom prst="rect">
            <a:avLst/>
          </a:prstGeom>
        </p:spPr>
      </p:pic>
    </p:spTree>
    <p:extLst>
      <p:ext uri="{BB962C8B-B14F-4D97-AF65-F5344CB8AC3E}">
        <p14:creationId xmlns:p14="http://schemas.microsoft.com/office/powerpoint/2010/main" val="7262936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116</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Thermistor</a:t>
            </a:r>
            <a:endParaRPr lang="en-IN" sz="3600">
              <a:latin typeface="Calibri"/>
              <a:cs typeface="Calibri"/>
            </a:endParaRPr>
          </a:p>
        </p:txBody>
      </p:sp>
      <p:pic>
        <p:nvPicPr>
          <p:cNvPr id="4" name="Picture 3">
            <a:extLst>
              <a:ext uri="{FF2B5EF4-FFF2-40B4-BE49-F238E27FC236}">
                <a16:creationId xmlns:a16="http://schemas.microsoft.com/office/drawing/2014/main" id="{646ADA6A-DE62-0965-E3A5-0C4A80F63D0D}"/>
              </a:ext>
            </a:extLst>
          </p:cNvPr>
          <p:cNvPicPr>
            <a:picLocks noChangeAspect="1"/>
          </p:cNvPicPr>
          <p:nvPr/>
        </p:nvPicPr>
        <p:blipFill>
          <a:blip r:embed="rId2"/>
          <a:stretch>
            <a:fillRect/>
          </a:stretch>
        </p:blipFill>
        <p:spPr>
          <a:xfrm>
            <a:off x="381000" y="914400"/>
            <a:ext cx="8508744" cy="904875"/>
          </a:xfrm>
          <a:prstGeom prst="rect">
            <a:avLst/>
          </a:prstGeom>
        </p:spPr>
      </p:pic>
      <p:pic>
        <p:nvPicPr>
          <p:cNvPr id="6" name="Picture 5">
            <a:extLst>
              <a:ext uri="{FF2B5EF4-FFF2-40B4-BE49-F238E27FC236}">
                <a16:creationId xmlns:a16="http://schemas.microsoft.com/office/drawing/2014/main" id="{FDF252E7-7C38-56C4-A66F-B4317D5F14A4}"/>
              </a:ext>
            </a:extLst>
          </p:cNvPr>
          <p:cNvPicPr>
            <a:picLocks noChangeAspect="1"/>
          </p:cNvPicPr>
          <p:nvPr/>
        </p:nvPicPr>
        <p:blipFill>
          <a:blip r:embed="rId3"/>
          <a:stretch>
            <a:fillRect/>
          </a:stretch>
        </p:blipFill>
        <p:spPr>
          <a:xfrm>
            <a:off x="546867" y="2357437"/>
            <a:ext cx="8177010" cy="3586163"/>
          </a:xfrm>
          <a:prstGeom prst="rect">
            <a:avLst/>
          </a:prstGeom>
        </p:spPr>
      </p:pic>
    </p:spTree>
    <p:extLst>
      <p:ext uri="{BB962C8B-B14F-4D97-AF65-F5344CB8AC3E}">
        <p14:creationId xmlns:p14="http://schemas.microsoft.com/office/powerpoint/2010/main" val="20575397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117</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Thermistor</a:t>
            </a:r>
            <a:endParaRPr lang="en-IN" sz="3600">
              <a:latin typeface="Calibri"/>
              <a:cs typeface="Calibri"/>
            </a:endParaRPr>
          </a:p>
        </p:txBody>
      </p:sp>
      <p:pic>
        <p:nvPicPr>
          <p:cNvPr id="4" name="Picture 3">
            <a:extLst>
              <a:ext uri="{FF2B5EF4-FFF2-40B4-BE49-F238E27FC236}">
                <a16:creationId xmlns:a16="http://schemas.microsoft.com/office/drawing/2014/main" id="{ED8C894B-E238-68D8-F0D4-B9975FF6259F}"/>
              </a:ext>
            </a:extLst>
          </p:cNvPr>
          <p:cNvPicPr>
            <a:picLocks noChangeAspect="1"/>
          </p:cNvPicPr>
          <p:nvPr/>
        </p:nvPicPr>
        <p:blipFill>
          <a:blip r:embed="rId2"/>
          <a:stretch>
            <a:fillRect/>
          </a:stretch>
        </p:blipFill>
        <p:spPr>
          <a:xfrm>
            <a:off x="454175" y="990600"/>
            <a:ext cx="8235650" cy="1038225"/>
          </a:xfrm>
          <a:prstGeom prst="rect">
            <a:avLst/>
          </a:prstGeom>
        </p:spPr>
      </p:pic>
      <p:pic>
        <p:nvPicPr>
          <p:cNvPr id="7" name="Picture 6">
            <a:extLst>
              <a:ext uri="{FF2B5EF4-FFF2-40B4-BE49-F238E27FC236}">
                <a16:creationId xmlns:a16="http://schemas.microsoft.com/office/drawing/2014/main" id="{F697D8A5-220B-B491-52E3-F8169BFC26B4}"/>
              </a:ext>
            </a:extLst>
          </p:cNvPr>
          <p:cNvPicPr>
            <a:picLocks noChangeAspect="1"/>
          </p:cNvPicPr>
          <p:nvPr/>
        </p:nvPicPr>
        <p:blipFill>
          <a:blip r:embed="rId3"/>
          <a:stretch>
            <a:fillRect/>
          </a:stretch>
        </p:blipFill>
        <p:spPr>
          <a:xfrm>
            <a:off x="838200" y="2438400"/>
            <a:ext cx="6830708" cy="2543175"/>
          </a:xfrm>
          <a:prstGeom prst="rect">
            <a:avLst/>
          </a:prstGeom>
          <a:ln w="38100">
            <a:solidFill>
              <a:srgbClr val="FF0000"/>
            </a:solidFill>
          </a:ln>
        </p:spPr>
      </p:pic>
    </p:spTree>
    <p:extLst>
      <p:ext uri="{BB962C8B-B14F-4D97-AF65-F5344CB8AC3E}">
        <p14:creationId xmlns:p14="http://schemas.microsoft.com/office/powerpoint/2010/main" val="29381311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118</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Thermistor</a:t>
            </a:r>
            <a:endParaRPr lang="en-IN" sz="3600">
              <a:latin typeface="Calibri"/>
              <a:cs typeface="Calibri"/>
            </a:endParaRPr>
          </a:p>
        </p:txBody>
      </p:sp>
      <p:pic>
        <p:nvPicPr>
          <p:cNvPr id="6" name="Picture 5">
            <a:extLst>
              <a:ext uri="{FF2B5EF4-FFF2-40B4-BE49-F238E27FC236}">
                <a16:creationId xmlns:a16="http://schemas.microsoft.com/office/drawing/2014/main" id="{7A0C3B7A-589F-455A-4FF6-70BACACD98EC}"/>
              </a:ext>
            </a:extLst>
          </p:cNvPr>
          <p:cNvPicPr>
            <a:picLocks noChangeAspect="1"/>
          </p:cNvPicPr>
          <p:nvPr/>
        </p:nvPicPr>
        <p:blipFill>
          <a:blip r:embed="rId2"/>
          <a:stretch>
            <a:fillRect/>
          </a:stretch>
        </p:blipFill>
        <p:spPr>
          <a:xfrm>
            <a:off x="152401" y="1219200"/>
            <a:ext cx="8610600" cy="745570"/>
          </a:xfrm>
          <a:prstGeom prst="rect">
            <a:avLst/>
          </a:prstGeom>
        </p:spPr>
      </p:pic>
      <p:pic>
        <p:nvPicPr>
          <p:cNvPr id="9" name="Picture 8">
            <a:extLst>
              <a:ext uri="{FF2B5EF4-FFF2-40B4-BE49-F238E27FC236}">
                <a16:creationId xmlns:a16="http://schemas.microsoft.com/office/drawing/2014/main" id="{90A82614-AD0E-8EB1-69CE-C84C1DFA74E5}"/>
              </a:ext>
            </a:extLst>
          </p:cNvPr>
          <p:cNvPicPr>
            <a:picLocks noChangeAspect="1"/>
          </p:cNvPicPr>
          <p:nvPr/>
        </p:nvPicPr>
        <p:blipFill>
          <a:blip r:embed="rId3"/>
          <a:stretch>
            <a:fillRect/>
          </a:stretch>
        </p:blipFill>
        <p:spPr>
          <a:xfrm>
            <a:off x="1600200" y="2133600"/>
            <a:ext cx="5464837" cy="862013"/>
          </a:xfrm>
          <a:prstGeom prst="rect">
            <a:avLst/>
          </a:prstGeom>
          <a:ln w="28575">
            <a:solidFill>
              <a:srgbClr val="FF0000"/>
            </a:solidFill>
          </a:ln>
        </p:spPr>
      </p:pic>
      <p:pic>
        <p:nvPicPr>
          <p:cNvPr id="11" name="Picture 10">
            <a:extLst>
              <a:ext uri="{FF2B5EF4-FFF2-40B4-BE49-F238E27FC236}">
                <a16:creationId xmlns:a16="http://schemas.microsoft.com/office/drawing/2014/main" id="{08519DA7-3A11-6994-742C-AC9B857CBA8D}"/>
              </a:ext>
            </a:extLst>
          </p:cNvPr>
          <p:cNvPicPr>
            <a:picLocks noChangeAspect="1"/>
          </p:cNvPicPr>
          <p:nvPr/>
        </p:nvPicPr>
        <p:blipFill>
          <a:blip r:embed="rId4"/>
          <a:stretch>
            <a:fillRect/>
          </a:stretch>
        </p:blipFill>
        <p:spPr>
          <a:xfrm>
            <a:off x="391540" y="3035368"/>
            <a:ext cx="7909859" cy="1176338"/>
          </a:xfrm>
          <a:prstGeom prst="rect">
            <a:avLst/>
          </a:prstGeom>
        </p:spPr>
      </p:pic>
      <p:pic>
        <p:nvPicPr>
          <p:cNvPr id="13" name="Picture 12">
            <a:extLst>
              <a:ext uri="{FF2B5EF4-FFF2-40B4-BE49-F238E27FC236}">
                <a16:creationId xmlns:a16="http://schemas.microsoft.com/office/drawing/2014/main" id="{2623FA2A-880B-03E0-01A3-AA28B8F660D7}"/>
              </a:ext>
            </a:extLst>
          </p:cNvPr>
          <p:cNvPicPr>
            <a:picLocks noChangeAspect="1"/>
          </p:cNvPicPr>
          <p:nvPr/>
        </p:nvPicPr>
        <p:blipFill>
          <a:blip r:embed="rId5"/>
          <a:stretch>
            <a:fillRect/>
          </a:stretch>
        </p:blipFill>
        <p:spPr>
          <a:xfrm>
            <a:off x="2209800" y="3962400"/>
            <a:ext cx="4000500" cy="1066800"/>
          </a:xfrm>
          <a:prstGeom prst="rect">
            <a:avLst/>
          </a:prstGeom>
        </p:spPr>
      </p:pic>
      <p:pic>
        <p:nvPicPr>
          <p:cNvPr id="15" name="Picture 14">
            <a:extLst>
              <a:ext uri="{FF2B5EF4-FFF2-40B4-BE49-F238E27FC236}">
                <a16:creationId xmlns:a16="http://schemas.microsoft.com/office/drawing/2014/main" id="{FA0AD5CF-27C2-3199-443A-1E282176AA73}"/>
              </a:ext>
            </a:extLst>
          </p:cNvPr>
          <p:cNvPicPr>
            <a:picLocks noChangeAspect="1"/>
          </p:cNvPicPr>
          <p:nvPr/>
        </p:nvPicPr>
        <p:blipFill>
          <a:blip r:embed="rId6"/>
          <a:stretch>
            <a:fillRect/>
          </a:stretch>
        </p:blipFill>
        <p:spPr>
          <a:xfrm>
            <a:off x="463756" y="5021424"/>
            <a:ext cx="7837643" cy="1176338"/>
          </a:xfrm>
          <a:prstGeom prst="rect">
            <a:avLst/>
          </a:prstGeom>
          <a:ln w="28575">
            <a:solidFill>
              <a:srgbClr val="FF0000"/>
            </a:solidFill>
          </a:ln>
        </p:spPr>
      </p:pic>
    </p:spTree>
    <p:extLst>
      <p:ext uri="{BB962C8B-B14F-4D97-AF65-F5344CB8AC3E}">
        <p14:creationId xmlns:p14="http://schemas.microsoft.com/office/powerpoint/2010/main" val="16610238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119</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Thermistor</a:t>
            </a:r>
            <a:endParaRPr lang="en-IN" sz="3600">
              <a:latin typeface="Calibri"/>
              <a:cs typeface="Calibri"/>
            </a:endParaRPr>
          </a:p>
        </p:txBody>
      </p:sp>
      <p:pic>
        <p:nvPicPr>
          <p:cNvPr id="4" name="Picture 3">
            <a:extLst>
              <a:ext uri="{FF2B5EF4-FFF2-40B4-BE49-F238E27FC236}">
                <a16:creationId xmlns:a16="http://schemas.microsoft.com/office/drawing/2014/main" id="{F312D624-A0D7-25DA-859F-EFADFB84D48D}"/>
              </a:ext>
            </a:extLst>
          </p:cNvPr>
          <p:cNvPicPr>
            <a:picLocks noChangeAspect="1"/>
          </p:cNvPicPr>
          <p:nvPr/>
        </p:nvPicPr>
        <p:blipFill>
          <a:blip r:embed="rId2"/>
          <a:stretch>
            <a:fillRect/>
          </a:stretch>
        </p:blipFill>
        <p:spPr>
          <a:xfrm>
            <a:off x="1905000" y="754533"/>
            <a:ext cx="4705350" cy="1219200"/>
          </a:xfrm>
          <a:prstGeom prst="rect">
            <a:avLst/>
          </a:prstGeom>
          <a:ln w="28575">
            <a:solidFill>
              <a:srgbClr val="FF0000"/>
            </a:solidFill>
          </a:ln>
        </p:spPr>
      </p:pic>
      <p:pic>
        <p:nvPicPr>
          <p:cNvPr id="8" name="Picture 7">
            <a:extLst>
              <a:ext uri="{FF2B5EF4-FFF2-40B4-BE49-F238E27FC236}">
                <a16:creationId xmlns:a16="http://schemas.microsoft.com/office/drawing/2014/main" id="{F6FEB4B3-3FB1-BDC7-72F2-6B2836C52F1A}"/>
              </a:ext>
            </a:extLst>
          </p:cNvPr>
          <p:cNvPicPr>
            <a:picLocks noChangeAspect="1"/>
          </p:cNvPicPr>
          <p:nvPr/>
        </p:nvPicPr>
        <p:blipFill>
          <a:blip r:embed="rId3"/>
          <a:stretch>
            <a:fillRect/>
          </a:stretch>
        </p:blipFill>
        <p:spPr>
          <a:xfrm>
            <a:off x="1862909" y="3200400"/>
            <a:ext cx="4735000" cy="1133475"/>
          </a:xfrm>
          <a:prstGeom prst="rect">
            <a:avLst/>
          </a:prstGeom>
          <a:ln w="28575">
            <a:solidFill>
              <a:srgbClr val="FF0000"/>
            </a:solidFill>
          </a:ln>
        </p:spPr>
      </p:pic>
      <p:sp>
        <p:nvSpPr>
          <p:cNvPr id="12" name="TextBox 11">
            <a:extLst>
              <a:ext uri="{FF2B5EF4-FFF2-40B4-BE49-F238E27FC236}">
                <a16:creationId xmlns:a16="http://schemas.microsoft.com/office/drawing/2014/main" id="{D1356D11-B381-628E-3351-8AEDF79A9456}"/>
              </a:ext>
            </a:extLst>
          </p:cNvPr>
          <p:cNvSpPr txBox="1"/>
          <p:nvPr/>
        </p:nvSpPr>
        <p:spPr>
          <a:xfrm>
            <a:off x="533400" y="2451545"/>
            <a:ext cx="6172200" cy="369332"/>
          </a:xfrm>
          <a:prstGeom prst="rect">
            <a:avLst/>
          </a:prstGeom>
          <a:noFill/>
        </p:spPr>
        <p:txBody>
          <a:bodyPr wrap="square">
            <a:spAutoFit/>
          </a:bodyPr>
          <a:lstStyle/>
          <a:p>
            <a:r>
              <a:rPr lang="en-IN"/>
              <a:t>the maximal voltage</a:t>
            </a:r>
          </a:p>
        </p:txBody>
      </p:sp>
    </p:spTree>
    <p:extLst>
      <p:ext uri="{BB962C8B-B14F-4D97-AF65-F5344CB8AC3E}">
        <p14:creationId xmlns:p14="http://schemas.microsoft.com/office/powerpoint/2010/main" val="403853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50037" y="1668565"/>
            <a:ext cx="2632075" cy="4467225"/>
            <a:chOff x="3850037" y="1668565"/>
            <a:chExt cx="2632075" cy="4467225"/>
          </a:xfrm>
        </p:grpSpPr>
        <p:pic>
          <p:nvPicPr>
            <p:cNvPr id="3" name="object 3"/>
            <p:cNvPicPr/>
            <p:nvPr/>
          </p:nvPicPr>
          <p:blipFill>
            <a:blip r:embed="rId2" cstate="print"/>
            <a:stretch>
              <a:fillRect/>
            </a:stretch>
          </p:blipFill>
          <p:spPr>
            <a:xfrm>
              <a:off x="3850037" y="1668565"/>
              <a:ext cx="2282125" cy="4467020"/>
            </a:xfrm>
            <a:prstGeom prst="rect">
              <a:avLst/>
            </a:prstGeom>
          </p:spPr>
        </p:pic>
        <p:sp>
          <p:nvSpPr>
            <p:cNvPr id="4" name="object 4"/>
            <p:cNvSpPr/>
            <p:nvPr/>
          </p:nvSpPr>
          <p:spPr>
            <a:xfrm>
              <a:off x="5113401" y="1958975"/>
              <a:ext cx="1363980" cy="3435350"/>
            </a:xfrm>
            <a:custGeom>
              <a:avLst/>
              <a:gdLst/>
              <a:ahLst/>
              <a:cxnLst/>
              <a:rect l="l" t="t" r="r" b="b"/>
              <a:pathLst>
                <a:path w="1363979" h="3435350">
                  <a:moveTo>
                    <a:pt x="1287399" y="0"/>
                  </a:moveTo>
                  <a:lnTo>
                    <a:pt x="419100" y="46100"/>
                  </a:lnTo>
                </a:path>
                <a:path w="1363979" h="3435350">
                  <a:moveTo>
                    <a:pt x="1363599" y="1317625"/>
                  </a:moveTo>
                  <a:lnTo>
                    <a:pt x="0" y="1539875"/>
                  </a:lnTo>
                </a:path>
                <a:path w="1363979" h="3435350">
                  <a:moveTo>
                    <a:pt x="1363599" y="3375025"/>
                  </a:moveTo>
                  <a:lnTo>
                    <a:pt x="147574" y="3435350"/>
                  </a:lnTo>
                </a:path>
              </a:pathLst>
            </a:custGeom>
            <a:ln w="9525">
              <a:solidFill>
                <a:srgbClr val="000000"/>
              </a:solidFill>
            </a:ln>
          </p:spPr>
          <p:txBody>
            <a:bodyPr wrap="square" lIns="0" tIns="0" rIns="0" bIns="0" rtlCol="0"/>
            <a:lstStyle/>
            <a:p>
              <a:endParaRPr/>
            </a:p>
          </p:txBody>
        </p:sp>
      </p:grpSp>
      <p:sp>
        <p:nvSpPr>
          <p:cNvPr id="5" name="object 5"/>
          <p:cNvSpPr txBox="1"/>
          <p:nvPr/>
        </p:nvSpPr>
        <p:spPr>
          <a:xfrm>
            <a:off x="6515481" y="2988691"/>
            <a:ext cx="1948814" cy="635635"/>
          </a:xfrm>
          <a:prstGeom prst="rect">
            <a:avLst/>
          </a:prstGeom>
        </p:spPr>
        <p:txBody>
          <a:bodyPr vert="horz" wrap="square" lIns="0" tIns="13335" rIns="0" bIns="0" rtlCol="0">
            <a:spAutoFit/>
          </a:bodyPr>
          <a:lstStyle/>
          <a:p>
            <a:pPr marL="12700">
              <a:lnSpc>
                <a:spcPct val="100000"/>
              </a:lnSpc>
              <a:spcBef>
                <a:spcPts val="105"/>
              </a:spcBef>
            </a:pPr>
            <a:r>
              <a:rPr sz="2000" spc="-20">
                <a:latin typeface="Calibri"/>
                <a:cs typeface="Calibri"/>
              </a:rPr>
              <a:t>Grid</a:t>
            </a:r>
            <a:endParaRPr sz="2000">
              <a:latin typeface="Calibri"/>
              <a:cs typeface="Calibri"/>
            </a:endParaRPr>
          </a:p>
          <a:p>
            <a:pPr marL="12700">
              <a:lnSpc>
                <a:spcPct val="100000"/>
              </a:lnSpc>
            </a:pPr>
            <a:r>
              <a:rPr sz="2000">
                <a:latin typeface="Calibri"/>
                <a:cs typeface="Calibri"/>
              </a:rPr>
              <a:t>(electrical </a:t>
            </a:r>
            <a:r>
              <a:rPr sz="2000" spc="-10">
                <a:latin typeface="Calibri"/>
                <a:cs typeface="Calibri"/>
              </a:rPr>
              <a:t>resistor)</a:t>
            </a:r>
            <a:endParaRPr sz="2000">
              <a:latin typeface="Calibri"/>
              <a:cs typeface="Calibri"/>
            </a:endParaRPr>
          </a:p>
        </p:txBody>
      </p:sp>
      <p:sp>
        <p:nvSpPr>
          <p:cNvPr id="6" name="object 6"/>
          <p:cNvSpPr txBox="1"/>
          <p:nvPr/>
        </p:nvSpPr>
        <p:spPr>
          <a:xfrm>
            <a:off x="6480428" y="1769110"/>
            <a:ext cx="1314450" cy="330835"/>
          </a:xfrm>
          <a:prstGeom prst="rect">
            <a:avLst/>
          </a:prstGeom>
        </p:spPr>
        <p:txBody>
          <a:bodyPr vert="horz" wrap="square" lIns="0" tIns="13335" rIns="0" bIns="0" rtlCol="0">
            <a:spAutoFit/>
          </a:bodyPr>
          <a:lstStyle/>
          <a:p>
            <a:pPr marL="12700">
              <a:lnSpc>
                <a:spcPct val="100000"/>
              </a:lnSpc>
              <a:spcBef>
                <a:spcPts val="105"/>
              </a:spcBef>
            </a:pPr>
            <a:r>
              <a:rPr sz="2000">
                <a:latin typeface="Calibri"/>
                <a:cs typeface="Calibri"/>
              </a:rPr>
              <a:t>Backing</a:t>
            </a:r>
            <a:r>
              <a:rPr sz="2000" spc="-20">
                <a:latin typeface="Calibri"/>
                <a:cs typeface="Calibri"/>
              </a:rPr>
              <a:t> Film</a:t>
            </a:r>
            <a:endParaRPr sz="2000">
              <a:latin typeface="Calibri"/>
              <a:cs typeface="Calibri"/>
            </a:endParaRPr>
          </a:p>
        </p:txBody>
      </p:sp>
      <p:sp>
        <p:nvSpPr>
          <p:cNvPr id="7" name="object 7"/>
          <p:cNvSpPr txBox="1"/>
          <p:nvPr/>
        </p:nvSpPr>
        <p:spPr>
          <a:xfrm>
            <a:off x="6588379" y="4927472"/>
            <a:ext cx="1510030" cy="635635"/>
          </a:xfrm>
          <a:prstGeom prst="rect">
            <a:avLst/>
          </a:prstGeom>
        </p:spPr>
        <p:txBody>
          <a:bodyPr vert="horz" wrap="square" lIns="0" tIns="12700" rIns="0" bIns="0" rtlCol="0">
            <a:spAutoFit/>
          </a:bodyPr>
          <a:lstStyle/>
          <a:p>
            <a:pPr marL="12700" marR="5080">
              <a:lnSpc>
                <a:spcPct val="100000"/>
              </a:lnSpc>
              <a:spcBef>
                <a:spcPts val="100"/>
              </a:spcBef>
            </a:pPr>
            <a:r>
              <a:rPr sz="2000" spc="-10">
                <a:latin typeface="Calibri"/>
                <a:cs typeface="Calibri"/>
              </a:rPr>
              <a:t>Copper-plated </a:t>
            </a:r>
            <a:r>
              <a:rPr sz="2000">
                <a:latin typeface="Calibri"/>
                <a:cs typeface="Calibri"/>
              </a:rPr>
              <a:t>Solder</a:t>
            </a:r>
            <a:r>
              <a:rPr sz="2000" spc="-10">
                <a:latin typeface="Calibri"/>
                <a:cs typeface="Calibri"/>
              </a:rPr>
              <a:t> </a:t>
            </a:r>
            <a:r>
              <a:rPr sz="2000" spc="-20">
                <a:latin typeface="Calibri"/>
                <a:cs typeface="Calibri"/>
              </a:rPr>
              <a:t>tabs</a:t>
            </a:r>
            <a:endParaRPr sz="2000">
              <a:latin typeface="Calibri"/>
              <a:cs typeface="Calibri"/>
            </a:endParaRPr>
          </a:p>
        </p:txBody>
      </p:sp>
      <p:sp>
        <p:nvSpPr>
          <p:cNvPr id="8" name="object 8"/>
          <p:cNvSpPr txBox="1">
            <a:spLocks noGrp="1"/>
          </p:cNvSpPr>
          <p:nvPr>
            <p:ph type="title"/>
          </p:nvPr>
        </p:nvSpPr>
        <p:spPr>
          <a:xfrm>
            <a:off x="3397377" y="759078"/>
            <a:ext cx="2444115" cy="574040"/>
          </a:xfrm>
          <a:prstGeom prst="rect">
            <a:avLst/>
          </a:prstGeom>
        </p:spPr>
        <p:txBody>
          <a:bodyPr vert="horz" wrap="square" lIns="0" tIns="12700" rIns="0" bIns="0" rtlCol="0">
            <a:spAutoFit/>
          </a:bodyPr>
          <a:lstStyle/>
          <a:p>
            <a:pPr marL="12700">
              <a:lnSpc>
                <a:spcPct val="100000"/>
              </a:lnSpc>
              <a:spcBef>
                <a:spcPts val="100"/>
              </a:spcBef>
            </a:pPr>
            <a:r>
              <a:rPr sz="3600" b="1">
                <a:latin typeface="Calibri"/>
                <a:cs typeface="Calibri"/>
              </a:rPr>
              <a:t>Strain</a:t>
            </a:r>
            <a:r>
              <a:rPr sz="3600" b="1" spc="-90">
                <a:latin typeface="Calibri"/>
                <a:cs typeface="Calibri"/>
              </a:rPr>
              <a:t> </a:t>
            </a:r>
            <a:r>
              <a:rPr sz="3600" b="1" spc="-10">
                <a:latin typeface="Calibri"/>
                <a:cs typeface="Calibri"/>
              </a:rPr>
              <a:t>Gauge</a:t>
            </a:r>
            <a:endParaRPr sz="3600">
              <a:latin typeface="Calibri"/>
              <a:cs typeface="Calibri"/>
            </a:endParaRPr>
          </a:p>
        </p:txBody>
      </p:sp>
      <p:sp>
        <p:nvSpPr>
          <p:cNvPr id="9" name="object 9"/>
          <p:cNvSpPr txBox="1"/>
          <p:nvPr/>
        </p:nvSpPr>
        <p:spPr>
          <a:xfrm>
            <a:off x="654507" y="937005"/>
            <a:ext cx="2701290" cy="1854835"/>
          </a:xfrm>
          <a:prstGeom prst="rect">
            <a:avLst/>
          </a:prstGeom>
        </p:spPr>
        <p:txBody>
          <a:bodyPr vert="horz" wrap="square" lIns="0" tIns="12700" rIns="0" bIns="0" rtlCol="0">
            <a:spAutoFit/>
          </a:bodyPr>
          <a:lstStyle/>
          <a:p>
            <a:pPr marL="355600" marR="5080" indent="-342900">
              <a:lnSpc>
                <a:spcPct val="100000"/>
              </a:lnSpc>
              <a:spcBef>
                <a:spcPts val="100"/>
              </a:spcBef>
              <a:buFont typeface="Wingdings"/>
              <a:buChar char=""/>
              <a:tabLst>
                <a:tab pos="355600" algn="l"/>
              </a:tabLst>
            </a:pPr>
            <a:r>
              <a:rPr sz="2400">
                <a:latin typeface="Times New Roman"/>
                <a:cs typeface="Times New Roman"/>
              </a:rPr>
              <a:t>When</a:t>
            </a:r>
            <a:r>
              <a:rPr sz="2400" spc="-15">
                <a:latin typeface="Times New Roman"/>
                <a:cs typeface="Times New Roman"/>
              </a:rPr>
              <a:t> </a:t>
            </a:r>
            <a:r>
              <a:rPr sz="2400">
                <a:latin typeface="Times New Roman"/>
                <a:cs typeface="Times New Roman"/>
              </a:rPr>
              <a:t>a</a:t>
            </a:r>
            <a:r>
              <a:rPr sz="2400" spc="-10">
                <a:latin typeface="Times New Roman"/>
                <a:cs typeface="Times New Roman"/>
              </a:rPr>
              <a:t> metal </a:t>
            </a:r>
            <a:r>
              <a:rPr sz="2400">
                <a:latin typeface="Times New Roman"/>
                <a:cs typeface="Times New Roman"/>
              </a:rPr>
              <a:t>conductor</a:t>
            </a:r>
            <a:r>
              <a:rPr sz="2400" spc="-15">
                <a:latin typeface="Times New Roman"/>
                <a:cs typeface="Times New Roman"/>
              </a:rPr>
              <a:t> </a:t>
            </a:r>
            <a:r>
              <a:rPr sz="2400" spc="-25">
                <a:latin typeface="Times New Roman"/>
                <a:cs typeface="Times New Roman"/>
              </a:rPr>
              <a:t>is </a:t>
            </a:r>
            <a:r>
              <a:rPr sz="2400">
                <a:latin typeface="Times New Roman"/>
                <a:cs typeface="Times New Roman"/>
              </a:rPr>
              <a:t>stretched</a:t>
            </a:r>
            <a:r>
              <a:rPr sz="2400" spc="-30">
                <a:latin typeface="Times New Roman"/>
                <a:cs typeface="Times New Roman"/>
              </a:rPr>
              <a:t> </a:t>
            </a:r>
            <a:r>
              <a:rPr sz="2400" spc="-25">
                <a:latin typeface="Times New Roman"/>
                <a:cs typeface="Times New Roman"/>
              </a:rPr>
              <a:t>or </a:t>
            </a:r>
            <a:r>
              <a:rPr sz="2400">
                <a:latin typeface="Times New Roman"/>
                <a:cs typeface="Times New Roman"/>
              </a:rPr>
              <a:t>compressed,</a:t>
            </a:r>
            <a:r>
              <a:rPr sz="2400" spc="-25">
                <a:latin typeface="Times New Roman"/>
                <a:cs typeface="Times New Roman"/>
              </a:rPr>
              <a:t> its </a:t>
            </a:r>
            <a:r>
              <a:rPr sz="2400">
                <a:latin typeface="Times New Roman"/>
                <a:cs typeface="Times New Roman"/>
              </a:rPr>
              <a:t>resistance</a:t>
            </a:r>
            <a:r>
              <a:rPr sz="2400" spc="-40">
                <a:latin typeface="Times New Roman"/>
                <a:cs typeface="Times New Roman"/>
              </a:rPr>
              <a:t> </a:t>
            </a:r>
            <a:r>
              <a:rPr sz="2400" spc="-10">
                <a:latin typeface="Times New Roman"/>
                <a:cs typeface="Times New Roman"/>
              </a:rPr>
              <a:t>changes.</a:t>
            </a:r>
            <a:endParaRPr sz="2400">
              <a:latin typeface="Times New Roman"/>
              <a:cs typeface="Times New Roman"/>
            </a:endParaRPr>
          </a:p>
        </p:txBody>
      </p:sp>
      <p:sp>
        <p:nvSpPr>
          <p:cNvPr id="10" name="object 10"/>
          <p:cNvSpPr txBox="1"/>
          <p:nvPr/>
        </p:nvSpPr>
        <p:spPr>
          <a:xfrm>
            <a:off x="654507" y="4156329"/>
            <a:ext cx="2836545" cy="756920"/>
          </a:xfrm>
          <a:prstGeom prst="rect">
            <a:avLst/>
          </a:prstGeom>
        </p:spPr>
        <p:txBody>
          <a:bodyPr vert="horz" wrap="square" lIns="0" tIns="12700" rIns="0" bIns="0" rtlCol="0">
            <a:spAutoFit/>
          </a:bodyPr>
          <a:lstStyle/>
          <a:p>
            <a:pPr marL="355600" marR="5080" indent="-342900">
              <a:lnSpc>
                <a:spcPct val="100000"/>
              </a:lnSpc>
              <a:spcBef>
                <a:spcPts val="100"/>
              </a:spcBef>
              <a:buFont typeface="Wingdings"/>
              <a:buChar char=""/>
              <a:tabLst>
                <a:tab pos="355600" algn="l"/>
              </a:tabLst>
            </a:pPr>
            <a:r>
              <a:rPr sz="2400">
                <a:latin typeface="Times New Roman"/>
                <a:cs typeface="Times New Roman"/>
              </a:rPr>
              <a:t>Translates</a:t>
            </a:r>
            <a:r>
              <a:rPr sz="2400" spc="-75">
                <a:latin typeface="Times New Roman"/>
                <a:cs typeface="Times New Roman"/>
              </a:rPr>
              <a:t> </a:t>
            </a:r>
            <a:r>
              <a:rPr sz="2400">
                <a:latin typeface="Times New Roman"/>
                <a:cs typeface="Times New Roman"/>
              </a:rPr>
              <a:t>strain</a:t>
            </a:r>
            <a:r>
              <a:rPr sz="2400" spc="-65">
                <a:latin typeface="Times New Roman"/>
                <a:cs typeface="Times New Roman"/>
              </a:rPr>
              <a:t> </a:t>
            </a:r>
            <a:r>
              <a:rPr sz="2400" spc="-25">
                <a:latin typeface="Times New Roman"/>
                <a:cs typeface="Times New Roman"/>
              </a:rPr>
              <a:t>to </a:t>
            </a:r>
            <a:r>
              <a:rPr sz="2400">
                <a:latin typeface="Times New Roman"/>
                <a:cs typeface="Times New Roman"/>
              </a:rPr>
              <a:t>electrical</a:t>
            </a:r>
            <a:r>
              <a:rPr sz="2400" spc="-65">
                <a:latin typeface="Times New Roman"/>
                <a:cs typeface="Times New Roman"/>
              </a:rPr>
              <a:t> </a:t>
            </a:r>
            <a:r>
              <a:rPr sz="2400" spc="-10">
                <a:latin typeface="Times New Roman"/>
                <a:cs typeface="Times New Roman"/>
              </a:rPr>
              <a:t>resistance.</a:t>
            </a:r>
            <a:endParaRPr sz="2400">
              <a:latin typeface="Times New Roman"/>
              <a:cs typeface="Times New Roman"/>
            </a:endParaRPr>
          </a:p>
        </p:txBody>
      </p:sp>
      <p:sp>
        <p:nvSpPr>
          <p:cNvPr id="11" name="object 11"/>
          <p:cNvSpPr txBox="1"/>
          <p:nvPr/>
        </p:nvSpPr>
        <p:spPr>
          <a:xfrm>
            <a:off x="654507" y="5399938"/>
            <a:ext cx="2864485" cy="749935"/>
          </a:xfrm>
          <a:prstGeom prst="rect">
            <a:avLst/>
          </a:prstGeom>
        </p:spPr>
        <p:txBody>
          <a:bodyPr vert="horz" wrap="square" lIns="0" tIns="12700" rIns="0" bIns="0" rtlCol="0">
            <a:spAutoFit/>
          </a:bodyPr>
          <a:lstStyle/>
          <a:p>
            <a:pPr marL="354965" indent="-342265">
              <a:lnSpc>
                <a:spcPts val="2850"/>
              </a:lnSpc>
              <a:spcBef>
                <a:spcPts val="100"/>
              </a:spcBef>
              <a:buFont typeface="Wingdings"/>
              <a:buChar char=""/>
              <a:tabLst>
                <a:tab pos="354965" algn="l"/>
              </a:tabLst>
            </a:pPr>
            <a:r>
              <a:rPr sz="2400">
                <a:latin typeface="Times New Roman"/>
                <a:cs typeface="Times New Roman"/>
              </a:rPr>
              <a:t>Resistance</a:t>
            </a:r>
            <a:r>
              <a:rPr sz="2400" spc="-40">
                <a:latin typeface="Times New Roman"/>
                <a:cs typeface="Times New Roman"/>
              </a:rPr>
              <a:t> </a:t>
            </a:r>
            <a:r>
              <a:rPr sz="2400" spc="-10">
                <a:latin typeface="Times New Roman"/>
                <a:cs typeface="Times New Roman"/>
              </a:rPr>
              <a:t>increases</a:t>
            </a:r>
            <a:endParaRPr sz="2400">
              <a:latin typeface="Times New Roman"/>
              <a:cs typeface="Times New Roman"/>
            </a:endParaRPr>
          </a:p>
          <a:p>
            <a:pPr marL="355600">
              <a:lnSpc>
                <a:spcPts val="2850"/>
              </a:lnSpc>
            </a:pPr>
            <a:r>
              <a:rPr sz="2400">
                <a:latin typeface="Times New Roman"/>
                <a:cs typeface="Times New Roman"/>
              </a:rPr>
              <a:t>with </a:t>
            </a:r>
            <a:r>
              <a:rPr sz="2400" spc="-10">
                <a:latin typeface="Times New Roman"/>
                <a:cs typeface="Times New Roman"/>
              </a:rPr>
              <a:t>length</a:t>
            </a:r>
            <a:r>
              <a:rPr sz="2400" spc="-10">
                <a:latin typeface="Calibri"/>
                <a:cs typeface="Calibri"/>
              </a:rPr>
              <a:t>.</a:t>
            </a:r>
            <a:endParaRPr sz="2400">
              <a:latin typeface="Calibri"/>
              <a:cs typeface="Calibri"/>
            </a:endParaRPr>
          </a:p>
        </p:txBody>
      </p:sp>
      <p:sp>
        <p:nvSpPr>
          <p:cNvPr id="12" name="object 12"/>
          <p:cNvSpPr/>
          <p:nvPr/>
        </p:nvSpPr>
        <p:spPr>
          <a:xfrm>
            <a:off x="2146769" y="3576807"/>
            <a:ext cx="513080" cy="0"/>
          </a:xfrm>
          <a:custGeom>
            <a:avLst/>
            <a:gdLst/>
            <a:ahLst/>
            <a:cxnLst/>
            <a:rect l="l" t="t" r="r" b="b"/>
            <a:pathLst>
              <a:path w="513080">
                <a:moveTo>
                  <a:pt x="0" y="0"/>
                </a:moveTo>
                <a:lnTo>
                  <a:pt x="512789" y="0"/>
                </a:lnTo>
              </a:path>
            </a:pathLst>
          </a:custGeom>
          <a:ln w="15448">
            <a:solidFill>
              <a:srgbClr val="000000"/>
            </a:solidFill>
          </a:ln>
        </p:spPr>
        <p:txBody>
          <a:bodyPr wrap="square" lIns="0" tIns="0" rIns="0" bIns="0" rtlCol="0"/>
          <a:lstStyle/>
          <a:p>
            <a:endParaRPr/>
          </a:p>
        </p:txBody>
      </p:sp>
      <p:sp>
        <p:nvSpPr>
          <p:cNvPr id="13" name="object 13"/>
          <p:cNvSpPr txBox="1"/>
          <p:nvPr/>
        </p:nvSpPr>
        <p:spPr>
          <a:xfrm>
            <a:off x="1536258" y="3329714"/>
            <a:ext cx="492759" cy="401320"/>
          </a:xfrm>
          <a:prstGeom prst="rect">
            <a:avLst/>
          </a:prstGeom>
        </p:spPr>
        <p:txBody>
          <a:bodyPr vert="horz" wrap="square" lIns="0" tIns="13970" rIns="0" bIns="0" rtlCol="0">
            <a:spAutoFit/>
          </a:bodyPr>
          <a:lstStyle/>
          <a:p>
            <a:pPr marL="12700">
              <a:lnSpc>
                <a:spcPct val="100000"/>
              </a:lnSpc>
              <a:spcBef>
                <a:spcPts val="110"/>
              </a:spcBef>
            </a:pPr>
            <a:r>
              <a:rPr sz="2450" i="1">
                <a:latin typeface="Times New Roman"/>
                <a:cs typeface="Times New Roman"/>
              </a:rPr>
              <a:t>R</a:t>
            </a:r>
            <a:r>
              <a:rPr sz="2450" i="1" spc="165">
                <a:latin typeface="Times New Roman"/>
                <a:cs typeface="Times New Roman"/>
              </a:rPr>
              <a:t> </a:t>
            </a:r>
            <a:r>
              <a:rPr sz="2450" spc="-60">
                <a:latin typeface="Times New Roman"/>
                <a:cs typeface="Times New Roman"/>
              </a:rPr>
              <a:t>=</a:t>
            </a:r>
            <a:endParaRPr sz="2450">
              <a:latin typeface="Times New Roman"/>
              <a:cs typeface="Times New Roman"/>
            </a:endParaRPr>
          </a:p>
        </p:txBody>
      </p:sp>
      <p:sp>
        <p:nvSpPr>
          <p:cNvPr id="14" name="object 14"/>
          <p:cNvSpPr txBox="1"/>
          <p:nvPr/>
        </p:nvSpPr>
        <p:spPr>
          <a:xfrm>
            <a:off x="2314556" y="3573421"/>
            <a:ext cx="217170" cy="401320"/>
          </a:xfrm>
          <a:prstGeom prst="rect">
            <a:avLst/>
          </a:prstGeom>
        </p:spPr>
        <p:txBody>
          <a:bodyPr vert="horz" wrap="square" lIns="0" tIns="13970" rIns="0" bIns="0" rtlCol="0">
            <a:spAutoFit/>
          </a:bodyPr>
          <a:lstStyle/>
          <a:p>
            <a:pPr marL="12700">
              <a:lnSpc>
                <a:spcPct val="100000"/>
              </a:lnSpc>
              <a:spcBef>
                <a:spcPts val="110"/>
              </a:spcBef>
            </a:pPr>
            <a:r>
              <a:rPr sz="2450" i="1" spc="5">
                <a:latin typeface="Times New Roman"/>
                <a:cs typeface="Times New Roman"/>
              </a:rPr>
              <a:t>A</a:t>
            </a:r>
            <a:endParaRPr sz="2450">
              <a:latin typeface="Times New Roman"/>
              <a:cs typeface="Times New Roman"/>
            </a:endParaRPr>
          </a:p>
        </p:txBody>
      </p:sp>
      <p:sp>
        <p:nvSpPr>
          <p:cNvPr id="15" name="object 15"/>
          <p:cNvSpPr txBox="1"/>
          <p:nvPr/>
        </p:nvSpPr>
        <p:spPr>
          <a:xfrm>
            <a:off x="2163859" y="3117158"/>
            <a:ext cx="490855" cy="421640"/>
          </a:xfrm>
          <a:prstGeom prst="rect">
            <a:avLst/>
          </a:prstGeom>
        </p:spPr>
        <p:txBody>
          <a:bodyPr vert="horz" wrap="square" lIns="0" tIns="12065" rIns="0" bIns="0" rtlCol="0">
            <a:spAutoFit/>
          </a:bodyPr>
          <a:lstStyle/>
          <a:p>
            <a:pPr marL="12700">
              <a:lnSpc>
                <a:spcPct val="100000"/>
              </a:lnSpc>
              <a:spcBef>
                <a:spcPts val="95"/>
              </a:spcBef>
            </a:pPr>
            <a:r>
              <a:rPr sz="2600" i="1">
                <a:latin typeface="Symbol"/>
                <a:cs typeface="Symbol"/>
              </a:rPr>
              <a:t></a:t>
            </a:r>
            <a:r>
              <a:rPr sz="2600" spc="195">
                <a:latin typeface="Times New Roman"/>
                <a:cs typeface="Times New Roman"/>
              </a:rPr>
              <a:t> </a:t>
            </a:r>
            <a:r>
              <a:rPr sz="2450" i="1" spc="-50">
                <a:latin typeface="Times New Roman"/>
                <a:cs typeface="Times New Roman"/>
              </a:rPr>
              <a:t>L</a:t>
            </a:r>
            <a:endParaRPr sz="2450">
              <a:latin typeface="Times New Roman"/>
              <a:cs typeface="Times New Roman"/>
            </a:endParaRPr>
          </a:p>
        </p:txBody>
      </p:sp>
      <p:sp>
        <p:nvSpPr>
          <p:cNvPr id="16" name="object 16"/>
          <p:cNvSpPr/>
          <p:nvPr/>
        </p:nvSpPr>
        <p:spPr>
          <a:xfrm>
            <a:off x="2663698" y="3239135"/>
            <a:ext cx="111125" cy="304800"/>
          </a:xfrm>
          <a:custGeom>
            <a:avLst/>
            <a:gdLst/>
            <a:ahLst/>
            <a:cxnLst/>
            <a:rect l="l" t="t" r="r" b="b"/>
            <a:pathLst>
              <a:path w="111125" h="304800">
                <a:moveTo>
                  <a:pt x="55564" y="37837"/>
                </a:moveTo>
                <a:lnTo>
                  <a:pt x="45928" y="54169"/>
                </a:lnTo>
                <a:lnTo>
                  <a:pt x="44703" y="304673"/>
                </a:lnTo>
                <a:lnTo>
                  <a:pt x="63753" y="304800"/>
                </a:lnTo>
                <a:lnTo>
                  <a:pt x="64974" y="54161"/>
                </a:lnTo>
                <a:lnTo>
                  <a:pt x="55564" y="37837"/>
                </a:lnTo>
                <a:close/>
              </a:path>
              <a:path w="111125" h="304800">
                <a:moveTo>
                  <a:pt x="66587" y="18795"/>
                </a:moveTo>
                <a:lnTo>
                  <a:pt x="46100" y="18795"/>
                </a:lnTo>
                <a:lnTo>
                  <a:pt x="65150" y="18923"/>
                </a:lnTo>
                <a:lnTo>
                  <a:pt x="64978" y="54169"/>
                </a:lnTo>
                <a:lnTo>
                  <a:pt x="91439" y="100075"/>
                </a:lnTo>
                <a:lnTo>
                  <a:pt x="94106" y="104648"/>
                </a:lnTo>
                <a:lnTo>
                  <a:pt x="99949" y="106172"/>
                </a:lnTo>
                <a:lnTo>
                  <a:pt x="109093" y="100837"/>
                </a:lnTo>
                <a:lnTo>
                  <a:pt x="110616" y="95123"/>
                </a:lnTo>
                <a:lnTo>
                  <a:pt x="107950" y="90550"/>
                </a:lnTo>
                <a:lnTo>
                  <a:pt x="66587" y="18795"/>
                </a:lnTo>
                <a:close/>
              </a:path>
              <a:path w="111125" h="304800">
                <a:moveTo>
                  <a:pt x="55752" y="0"/>
                </a:moveTo>
                <a:lnTo>
                  <a:pt x="2666" y="89915"/>
                </a:lnTo>
                <a:lnTo>
                  <a:pt x="0" y="94487"/>
                </a:lnTo>
                <a:lnTo>
                  <a:pt x="1396" y="100329"/>
                </a:lnTo>
                <a:lnTo>
                  <a:pt x="10540" y="105663"/>
                </a:lnTo>
                <a:lnTo>
                  <a:pt x="16382" y="104139"/>
                </a:lnTo>
                <a:lnTo>
                  <a:pt x="19050" y="99694"/>
                </a:lnTo>
                <a:lnTo>
                  <a:pt x="45923" y="54169"/>
                </a:lnTo>
                <a:lnTo>
                  <a:pt x="46100" y="18795"/>
                </a:lnTo>
                <a:lnTo>
                  <a:pt x="66587" y="18795"/>
                </a:lnTo>
                <a:lnTo>
                  <a:pt x="55752" y="0"/>
                </a:lnTo>
                <a:close/>
              </a:path>
              <a:path w="111125" h="304800">
                <a:moveTo>
                  <a:pt x="65128" y="23622"/>
                </a:moveTo>
                <a:lnTo>
                  <a:pt x="47370" y="23622"/>
                </a:lnTo>
                <a:lnTo>
                  <a:pt x="63881" y="23749"/>
                </a:lnTo>
                <a:lnTo>
                  <a:pt x="55564" y="37837"/>
                </a:lnTo>
                <a:lnTo>
                  <a:pt x="64978" y="54169"/>
                </a:lnTo>
                <a:lnTo>
                  <a:pt x="65128" y="23622"/>
                </a:lnTo>
                <a:close/>
              </a:path>
              <a:path w="111125" h="304800">
                <a:moveTo>
                  <a:pt x="46100" y="18795"/>
                </a:moveTo>
                <a:lnTo>
                  <a:pt x="45928" y="54161"/>
                </a:lnTo>
                <a:lnTo>
                  <a:pt x="55564" y="37837"/>
                </a:lnTo>
                <a:lnTo>
                  <a:pt x="47370" y="23622"/>
                </a:lnTo>
                <a:lnTo>
                  <a:pt x="65128" y="23622"/>
                </a:lnTo>
                <a:lnTo>
                  <a:pt x="65150" y="18923"/>
                </a:lnTo>
                <a:lnTo>
                  <a:pt x="46100" y="18795"/>
                </a:lnTo>
                <a:close/>
              </a:path>
              <a:path w="111125" h="304800">
                <a:moveTo>
                  <a:pt x="47370" y="23622"/>
                </a:moveTo>
                <a:lnTo>
                  <a:pt x="55564" y="37837"/>
                </a:lnTo>
                <a:lnTo>
                  <a:pt x="63881" y="23749"/>
                </a:lnTo>
                <a:lnTo>
                  <a:pt x="47370" y="23622"/>
                </a:lnTo>
                <a:close/>
              </a:path>
            </a:pathLst>
          </a:custGeom>
          <a:solidFill>
            <a:srgbClr val="FF0000"/>
          </a:solidFill>
        </p:spPr>
        <p:txBody>
          <a:bodyPr wrap="square" lIns="0" tIns="0" rIns="0" bIns="0" rtlCol="0"/>
          <a:lstStyle/>
          <a:p>
            <a:endParaRPr/>
          </a:p>
        </p:txBody>
      </p:sp>
      <p:sp>
        <p:nvSpPr>
          <p:cNvPr id="17" name="object 17"/>
          <p:cNvSpPr/>
          <p:nvPr/>
        </p:nvSpPr>
        <p:spPr>
          <a:xfrm>
            <a:off x="1368297" y="3315334"/>
            <a:ext cx="111125" cy="304800"/>
          </a:xfrm>
          <a:custGeom>
            <a:avLst/>
            <a:gdLst/>
            <a:ahLst/>
            <a:cxnLst/>
            <a:rect l="l" t="t" r="r" b="b"/>
            <a:pathLst>
              <a:path w="111125" h="304800">
                <a:moveTo>
                  <a:pt x="55564" y="37837"/>
                </a:moveTo>
                <a:lnTo>
                  <a:pt x="45928" y="54169"/>
                </a:lnTo>
                <a:lnTo>
                  <a:pt x="44704" y="304672"/>
                </a:lnTo>
                <a:lnTo>
                  <a:pt x="63754" y="304800"/>
                </a:lnTo>
                <a:lnTo>
                  <a:pt x="64974" y="54161"/>
                </a:lnTo>
                <a:lnTo>
                  <a:pt x="55564" y="37837"/>
                </a:lnTo>
                <a:close/>
              </a:path>
              <a:path w="111125" h="304800">
                <a:moveTo>
                  <a:pt x="66587" y="18795"/>
                </a:moveTo>
                <a:lnTo>
                  <a:pt x="46101" y="18795"/>
                </a:lnTo>
                <a:lnTo>
                  <a:pt x="65151" y="18923"/>
                </a:lnTo>
                <a:lnTo>
                  <a:pt x="64978" y="54169"/>
                </a:lnTo>
                <a:lnTo>
                  <a:pt x="91440" y="100075"/>
                </a:lnTo>
                <a:lnTo>
                  <a:pt x="94107" y="104648"/>
                </a:lnTo>
                <a:lnTo>
                  <a:pt x="99949" y="106172"/>
                </a:lnTo>
                <a:lnTo>
                  <a:pt x="109093" y="100837"/>
                </a:lnTo>
                <a:lnTo>
                  <a:pt x="110617" y="95123"/>
                </a:lnTo>
                <a:lnTo>
                  <a:pt x="107950" y="90550"/>
                </a:lnTo>
                <a:lnTo>
                  <a:pt x="66587" y="18795"/>
                </a:lnTo>
                <a:close/>
              </a:path>
              <a:path w="111125" h="304800">
                <a:moveTo>
                  <a:pt x="55753" y="0"/>
                </a:moveTo>
                <a:lnTo>
                  <a:pt x="2667" y="89915"/>
                </a:lnTo>
                <a:lnTo>
                  <a:pt x="0" y="94487"/>
                </a:lnTo>
                <a:lnTo>
                  <a:pt x="1396" y="100329"/>
                </a:lnTo>
                <a:lnTo>
                  <a:pt x="10540" y="105663"/>
                </a:lnTo>
                <a:lnTo>
                  <a:pt x="16383" y="104139"/>
                </a:lnTo>
                <a:lnTo>
                  <a:pt x="19050" y="99694"/>
                </a:lnTo>
                <a:lnTo>
                  <a:pt x="45923" y="54169"/>
                </a:lnTo>
                <a:lnTo>
                  <a:pt x="46101" y="18795"/>
                </a:lnTo>
                <a:lnTo>
                  <a:pt x="66587" y="18795"/>
                </a:lnTo>
                <a:lnTo>
                  <a:pt x="55753" y="0"/>
                </a:lnTo>
                <a:close/>
              </a:path>
              <a:path w="111125" h="304800">
                <a:moveTo>
                  <a:pt x="65128" y="23622"/>
                </a:moveTo>
                <a:lnTo>
                  <a:pt x="47371" y="23622"/>
                </a:lnTo>
                <a:lnTo>
                  <a:pt x="63881" y="23749"/>
                </a:lnTo>
                <a:lnTo>
                  <a:pt x="55564" y="37837"/>
                </a:lnTo>
                <a:lnTo>
                  <a:pt x="64978" y="54169"/>
                </a:lnTo>
                <a:lnTo>
                  <a:pt x="65128" y="23622"/>
                </a:lnTo>
                <a:close/>
              </a:path>
              <a:path w="111125" h="304800">
                <a:moveTo>
                  <a:pt x="46101" y="18795"/>
                </a:moveTo>
                <a:lnTo>
                  <a:pt x="45928" y="54161"/>
                </a:lnTo>
                <a:lnTo>
                  <a:pt x="55564" y="37837"/>
                </a:lnTo>
                <a:lnTo>
                  <a:pt x="47371" y="23622"/>
                </a:lnTo>
                <a:lnTo>
                  <a:pt x="65128" y="23622"/>
                </a:lnTo>
                <a:lnTo>
                  <a:pt x="65151" y="18923"/>
                </a:lnTo>
                <a:lnTo>
                  <a:pt x="46101" y="18795"/>
                </a:lnTo>
                <a:close/>
              </a:path>
              <a:path w="111125" h="304800">
                <a:moveTo>
                  <a:pt x="47371" y="23622"/>
                </a:moveTo>
                <a:lnTo>
                  <a:pt x="55564" y="37837"/>
                </a:lnTo>
                <a:lnTo>
                  <a:pt x="63881" y="23749"/>
                </a:lnTo>
                <a:lnTo>
                  <a:pt x="47371" y="23622"/>
                </a:lnTo>
                <a:close/>
              </a:path>
            </a:pathLst>
          </a:custGeom>
          <a:solidFill>
            <a:srgbClr val="FF0000"/>
          </a:solidFill>
        </p:spPr>
        <p:txBody>
          <a:bodyPr wrap="square" lIns="0" tIns="0" rIns="0" bIns="0" rtlCol="0"/>
          <a:lstStyle/>
          <a:p>
            <a:endParaRPr/>
          </a:p>
        </p:txBody>
      </p:sp>
      <p:sp>
        <p:nvSpPr>
          <p:cNvPr id="18" name="object 18"/>
          <p:cNvSpPr/>
          <p:nvPr/>
        </p:nvSpPr>
        <p:spPr>
          <a:xfrm>
            <a:off x="2663698" y="3696208"/>
            <a:ext cx="111125" cy="305435"/>
          </a:xfrm>
          <a:custGeom>
            <a:avLst/>
            <a:gdLst/>
            <a:ahLst/>
            <a:cxnLst/>
            <a:rect l="l" t="t" r="r" b="b"/>
            <a:pathLst>
              <a:path w="111125" h="305435">
                <a:moveTo>
                  <a:pt x="10540" y="199263"/>
                </a:moveTo>
                <a:lnTo>
                  <a:pt x="1396" y="204597"/>
                </a:lnTo>
                <a:lnTo>
                  <a:pt x="0" y="210439"/>
                </a:lnTo>
                <a:lnTo>
                  <a:pt x="2666" y="214884"/>
                </a:lnTo>
                <a:lnTo>
                  <a:pt x="55752" y="304927"/>
                </a:lnTo>
                <a:lnTo>
                  <a:pt x="66587" y="286131"/>
                </a:lnTo>
                <a:lnTo>
                  <a:pt x="46100" y="286131"/>
                </a:lnTo>
                <a:lnTo>
                  <a:pt x="45923" y="250757"/>
                </a:lnTo>
                <a:lnTo>
                  <a:pt x="19050" y="205232"/>
                </a:lnTo>
                <a:lnTo>
                  <a:pt x="16382" y="200660"/>
                </a:lnTo>
                <a:lnTo>
                  <a:pt x="10540" y="199263"/>
                </a:lnTo>
                <a:close/>
              </a:path>
              <a:path w="111125" h="305435">
                <a:moveTo>
                  <a:pt x="45928" y="250765"/>
                </a:moveTo>
                <a:lnTo>
                  <a:pt x="46100" y="286131"/>
                </a:lnTo>
                <a:lnTo>
                  <a:pt x="65150" y="286004"/>
                </a:lnTo>
                <a:lnTo>
                  <a:pt x="65128" y="281305"/>
                </a:lnTo>
                <a:lnTo>
                  <a:pt x="47370" y="281305"/>
                </a:lnTo>
                <a:lnTo>
                  <a:pt x="55564" y="267089"/>
                </a:lnTo>
                <a:lnTo>
                  <a:pt x="45928" y="250765"/>
                </a:lnTo>
                <a:close/>
              </a:path>
              <a:path w="111125" h="305435">
                <a:moveTo>
                  <a:pt x="99949" y="198755"/>
                </a:moveTo>
                <a:lnTo>
                  <a:pt x="94106" y="200279"/>
                </a:lnTo>
                <a:lnTo>
                  <a:pt x="91439" y="204851"/>
                </a:lnTo>
                <a:lnTo>
                  <a:pt x="64978" y="250757"/>
                </a:lnTo>
                <a:lnTo>
                  <a:pt x="65150" y="286004"/>
                </a:lnTo>
                <a:lnTo>
                  <a:pt x="46100" y="286131"/>
                </a:lnTo>
                <a:lnTo>
                  <a:pt x="66587" y="286131"/>
                </a:lnTo>
                <a:lnTo>
                  <a:pt x="107950" y="214376"/>
                </a:lnTo>
                <a:lnTo>
                  <a:pt x="110616" y="209804"/>
                </a:lnTo>
                <a:lnTo>
                  <a:pt x="109093" y="203962"/>
                </a:lnTo>
                <a:lnTo>
                  <a:pt x="104520" y="201422"/>
                </a:lnTo>
                <a:lnTo>
                  <a:pt x="99949" y="198755"/>
                </a:lnTo>
                <a:close/>
              </a:path>
              <a:path w="111125" h="305435">
                <a:moveTo>
                  <a:pt x="55564" y="267089"/>
                </a:moveTo>
                <a:lnTo>
                  <a:pt x="47370" y="281305"/>
                </a:lnTo>
                <a:lnTo>
                  <a:pt x="63881" y="281178"/>
                </a:lnTo>
                <a:lnTo>
                  <a:pt x="55564" y="267089"/>
                </a:lnTo>
                <a:close/>
              </a:path>
              <a:path w="111125" h="305435">
                <a:moveTo>
                  <a:pt x="64978" y="250757"/>
                </a:moveTo>
                <a:lnTo>
                  <a:pt x="55564" y="267089"/>
                </a:lnTo>
                <a:lnTo>
                  <a:pt x="63881" y="281178"/>
                </a:lnTo>
                <a:lnTo>
                  <a:pt x="47370" y="281305"/>
                </a:lnTo>
                <a:lnTo>
                  <a:pt x="65128" y="281305"/>
                </a:lnTo>
                <a:lnTo>
                  <a:pt x="64978" y="250757"/>
                </a:lnTo>
                <a:close/>
              </a:path>
              <a:path w="111125" h="305435">
                <a:moveTo>
                  <a:pt x="63753" y="0"/>
                </a:moveTo>
                <a:lnTo>
                  <a:pt x="44703" y="127"/>
                </a:lnTo>
                <a:lnTo>
                  <a:pt x="45928" y="250765"/>
                </a:lnTo>
                <a:lnTo>
                  <a:pt x="55564" y="267089"/>
                </a:lnTo>
                <a:lnTo>
                  <a:pt x="64978" y="250757"/>
                </a:lnTo>
                <a:lnTo>
                  <a:pt x="63753" y="0"/>
                </a:lnTo>
                <a:close/>
              </a:path>
            </a:pathLst>
          </a:custGeom>
          <a:solidFill>
            <a:srgbClr val="FF0000"/>
          </a:solidFill>
        </p:spPr>
        <p:txBody>
          <a:bodyPr wrap="square" lIns="0" tIns="0" rIns="0" bIns="0" rtlCol="0"/>
          <a:lstStyle/>
          <a:p>
            <a:endParaRP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12</a:t>
            </a:fld>
            <a:endParaRPr spc="-25"/>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120</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Thermistor</a:t>
            </a:r>
            <a:endParaRPr lang="en-IN" sz="3600">
              <a:latin typeface="Calibri"/>
              <a:cs typeface="Calibri"/>
            </a:endParaRPr>
          </a:p>
        </p:txBody>
      </p:sp>
      <p:pic>
        <p:nvPicPr>
          <p:cNvPr id="3" name="Picture 2">
            <a:extLst>
              <a:ext uri="{FF2B5EF4-FFF2-40B4-BE49-F238E27FC236}">
                <a16:creationId xmlns:a16="http://schemas.microsoft.com/office/drawing/2014/main" id="{5157500E-AD52-C1D8-AC30-57F62B5C69CA}"/>
              </a:ext>
            </a:extLst>
          </p:cNvPr>
          <p:cNvPicPr>
            <a:picLocks noChangeAspect="1"/>
          </p:cNvPicPr>
          <p:nvPr/>
        </p:nvPicPr>
        <p:blipFill>
          <a:blip r:embed="rId2"/>
          <a:stretch>
            <a:fillRect/>
          </a:stretch>
        </p:blipFill>
        <p:spPr>
          <a:xfrm>
            <a:off x="178837" y="1219200"/>
            <a:ext cx="8720767" cy="900113"/>
          </a:xfrm>
          <a:prstGeom prst="rect">
            <a:avLst/>
          </a:prstGeom>
        </p:spPr>
      </p:pic>
      <p:pic>
        <p:nvPicPr>
          <p:cNvPr id="7" name="Picture 6">
            <a:extLst>
              <a:ext uri="{FF2B5EF4-FFF2-40B4-BE49-F238E27FC236}">
                <a16:creationId xmlns:a16="http://schemas.microsoft.com/office/drawing/2014/main" id="{90CBCA95-AA26-FE2D-7FA9-922A5EE363F1}"/>
              </a:ext>
            </a:extLst>
          </p:cNvPr>
          <p:cNvPicPr>
            <a:picLocks noChangeAspect="1"/>
          </p:cNvPicPr>
          <p:nvPr/>
        </p:nvPicPr>
        <p:blipFill>
          <a:blip r:embed="rId3"/>
          <a:stretch>
            <a:fillRect/>
          </a:stretch>
        </p:blipFill>
        <p:spPr>
          <a:xfrm>
            <a:off x="609600" y="2082397"/>
            <a:ext cx="2846388" cy="733425"/>
          </a:xfrm>
          <a:prstGeom prst="rect">
            <a:avLst/>
          </a:prstGeom>
        </p:spPr>
      </p:pic>
      <p:pic>
        <p:nvPicPr>
          <p:cNvPr id="10" name="Picture 9">
            <a:extLst>
              <a:ext uri="{FF2B5EF4-FFF2-40B4-BE49-F238E27FC236}">
                <a16:creationId xmlns:a16="http://schemas.microsoft.com/office/drawing/2014/main" id="{3C092CE0-12F8-CB04-016F-F59E18928F45}"/>
              </a:ext>
            </a:extLst>
          </p:cNvPr>
          <p:cNvPicPr>
            <a:picLocks noChangeAspect="1"/>
          </p:cNvPicPr>
          <p:nvPr/>
        </p:nvPicPr>
        <p:blipFill>
          <a:blip r:embed="rId4"/>
          <a:stretch>
            <a:fillRect/>
          </a:stretch>
        </p:blipFill>
        <p:spPr>
          <a:xfrm>
            <a:off x="3455988" y="2090173"/>
            <a:ext cx="2247900" cy="1603282"/>
          </a:xfrm>
          <a:prstGeom prst="rect">
            <a:avLst/>
          </a:prstGeom>
        </p:spPr>
      </p:pic>
      <p:pic>
        <p:nvPicPr>
          <p:cNvPr id="13" name="Picture 12">
            <a:extLst>
              <a:ext uri="{FF2B5EF4-FFF2-40B4-BE49-F238E27FC236}">
                <a16:creationId xmlns:a16="http://schemas.microsoft.com/office/drawing/2014/main" id="{DAFF0988-F649-20CB-E7A1-58579B6C1C75}"/>
              </a:ext>
            </a:extLst>
          </p:cNvPr>
          <p:cNvPicPr>
            <a:picLocks noChangeAspect="1"/>
          </p:cNvPicPr>
          <p:nvPr/>
        </p:nvPicPr>
        <p:blipFill>
          <a:blip r:embed="rId5"/>
          <a:stretch>
            <a:fillRect/>
          </a:stretch>
        </p:blipFill>
        <p:spPr>
          <a:xfrm>
            <a:off x="5739102" y="2082397"/>
            <a:ext cx="3380016" cy="985838"/>
          </a:xfrm>
          <a:prstGeom prst="rect">
            <a:avLst/>
          </a:prstGeom>
        </p:spPr>
      </p:pic>
      <p:pic>
        <p:nvPicPr>
          <p:cNvPr id="17" name="Picture 16">
            <a:extLst>
              <a:ext uri="{FF2B5EF4-FFF2-40B4-BE49-F238E27FC236}">
                <a16:creationId xmlns:a16="http://schemas.microsoft.com/office/drawing/2014/main" id="{AA32716D-640A-7AC0-6C86-F37E62BE4F94}"/>
              </a:ext>
            </a:extLst>
          </p:cNvPr>
          <p:cNvPicPr>
            <a:picLocks noChangeAspect="1"/>
          </p:cNvPicPr>
          <p:nvPr/>
        </p:nvPicPr>
        <p:blipFill>
          <a:blip r:embed="rId6"/>
          <a:stretch>
            <a:fillRect/>
          </a:stretch>
        </p:blipFill>
        <p:spPr>
          <a:xfrm>
            <a:off x="1398670" y="3845134"/>
            <a:ext cx="6030440" cy="1438587"/>
          </a:xfrm>
          <a:prstGeom prst="rect">
            <a:avLst/>
          </a:prstGeom>
        </p:spPr>
      </p:pic>
    </p:spTree>
    <p:extLst>
      <p:ext uri="{BB962C8B-B14F-4D97-AF65-F5344CB8AC3E}">
        <p14:creationId xmlns:p14="http://schemas.microsoft.com/office/powerpoint/2010/main" val="7733363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121</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Thermistor</a:t>
            </a:r>
            <a:endParaRPr lang="en-IN" sz="3600">
              <a:latin typeface="Calibri"/>
              <a:cs typeface="Calibri"/>
            </a:endParaRPr>
          </a:p>
        </p:txBody>
      </p:sp>
      <p:pic>
        <p:nvPicPr>
          <p:cNvPr id="6" name="Picture 5">
            <a:extLst>
              <a:ext uri="{FF2B5EF4-FFF2-40B4-BE49-F238E27FC236}">
                <a16:creationId xmlns:a16="http://schemas.microsoft.com/office/drawing/2014/main" id="{0559F271-178E-5B54-47B4-8F0EC241C53D}"/>
              </a:ext>
            </a:extLst>
          </p:cNvPr>
          <p:cNvPicPr>
            <a:picLocks noChangeAspect="1"/>
          </p:cNvPicPr>
          <p:nvPr/>
        </p:nvPicPr>
        <p:blipFill>
          <a:blip r:embed="rId2"/>
          <a:stretch>
            <a:fillRect/>
          </a:stretch>
        </p:blipFill>
        <p:spPr>
          <a:xfrm>
            <a:off x="497377" y="1219200"/>
            <a:ext cx="8494223" cy="1252538"/>
          </a:xfrm>
          <a:prstGeom prst="rect">
            <a:avLst/>
          </a:prstGeom>
        </p:spPr>
      </p:pic>
      <p:pic>
        <p:nvPicPr>
          <p:cNvPr id="9" name="Picture 8">
            <a:extLst>
              <a:ext uri="{FF2B5EF4-FFF2-40B4-BE49-F238E27FC236}">
                <a16:creationId xmlns:a16="http://schemas.microsoft.com/office/drawing/2014/main" id="{02F94C06-EDED-AF11-28D7-F6EA2F41B451}"/>
              </a:ext>
            </a:extLst>
          </p:cNvPr>
          <p:cNvPicPr>
            <a:picLocks noChangeAspect="1"/>
          </p:cNvPicPr>
          <p:nvPr/>
        </p:nvPicPr>
        <p:blipFill>
          <a:blip r:embed="rId3"/>
          <a:stretch>
            <a:fillRect/>
          </a:stretch>
        </p:blipFill>
        <p:spPr>
          <a:xfrm>
            <a:off x="1937579" y="2743200"/>
            <a:ext cx="5268842" cy="839960"/>
          </a:xfrm>
          <a:prstGeom prst="rect">
            <a:avLst/>
          </a:prstGeom>
        </p:spPr>
      </p:pic>
      <p:pic>
        <p:nvPicPr>
          <p:cNvPr id="12" name="Picture 11">
            <a:extLst>
              <a:ext uri="{FF2B5EF4-FFF2-40B4-BE49-F238E27FC236}">
                <a16:creationId xmlns:a16="http://schemas.microsoft.com/office/drawing/2014/main" id="{02D84155-32ED-DE9D-85CD-4D5ED3221A0B}"/>
              </a:ext>
            </a:extLst>
          </p:cNvPr>
          <p:cNvPicPr>
            <a:picLocks noChangeAspect="1"/>
          </p:cNvPicPr>
          <p:nvPr/>
        </p:nvPicPr>
        <p:blipFill>
          <a:blip r:embed="rId4"/>
          <a:stretch>
            <a:fillRect/>
          </a:stretch>
        </p:blipFill>
        <p:spPr>
          <a:xfrm>
            <a:off x="492712" y="3850918"/>
            <a:ext cx="7535702" cy="1795463"/>
          </a:xfrm>
          <a:prstGeom prst="rect">
            <a:avLst/>
          </a:prstGeom>
        </p:spPr>
      </p:pic>
    </p:spTree>
    <p:extLst>
      <p:ext uri="{BB962C8B-B14F-4D97-AF65-F5344CB8AC3E}">
        <p14:creationId xmlns:p14="http://schemas.microsoft.com/office/powerpoint/2010/main" val="5103615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07565"/>
            <a:ext cx="6188710" cy="513715"/>
          </a:xfrm>
          <a:prstGeom prst="rect">
            <a:avLst/>
          </a:prstGeom>
        </p:spPr>
        <p:txBody>
          <a:bodyPr vert="horz" wrap="square" lIns="0" tIns="13335" rIns="0" bIns="0" rtlCol="0">
            <a:spAutoFit/>
          </a:bodyPr>
          <a:lstStyle/>
          <a:p>
            <a:pPr marL="354965" indent="-342265">
              <a:lnSpc>
                <a:spcPct val="100000"/>
              </a:lnSpc>
              <a:spcBef>
                <a:spcPts val="105"/>
              </a:spcBef>
              <a:buFont typeface="Arial"/>
              <a:buChar char="•"/>
              <a:tabLst>
                <a:tab pos="354965" algn="l"/>
              </a:tabLst>
            </a:pPr>
            <a:r>
              <a:rPr sz="3200">
                <a:latin typeface="Calibri"/>
                <a:cs typeface="Calibri"/>
              </a:rPr>
              <a:t>Scan</a:t>
            </a:r>
            <a:r>
              <a:rPr sz="3200" spc="-40">
                <a:latin typeface="Calibri"/>
                <a:cs typeface="Calibri"/>
              </a:rPr>
              <a:t> </a:t>
            </a:r>
            <a:r>
              <a:rPr sz="3200">
                <a:latin typeface="Calibri"/>
                <a:cs typeface="Calibri"/>
              </a:rPr>
              <a:t>example</a:t>
            </a:r>
            <a:r>
              <a:rPr sz="3200" spc="-35">
                <a:latin typeface="Calibri"/>
                <a:cs typeface="Calibri"/>
              </a:rPr>
              <a:t> </a:t>
            </a:r>
            <a:r>
              <a:rPr sz="3200">
                <a:latin typeface="Calibri"/>
                <a:cs typeface="Calibri"/>
              </a:rPr>
              <a:t>6.3</a:t>
            </a:r>
            <a:r>
              <a:rPr sz="3200" spc="-20">
                <a:latin typeface="Calibri"/>
                <a:cs typeface="Calibri"/>
              </a:rPr>
              <a:t> </a:t>
            </a:r>
            <a:r>
              <a:rPr sz="3200">
                <a:latin typeface="Calibri"/>
                <a:cs typeface="Calibri"/>
              </a:rPr>
              <a:t>module</a:t>
            </a:r>
            <a:r>
              <a:rPr sz="3200" spc="-35">
                <a:latin typeface="Calibri"/>
                <a:cs typeface="Calibri"/>
              </a:rPr>
              <a:t> </a:t>
            </a:r>
            <a:r>
              <a:rPr sz="3200">
                <a:latin typeface="Calibri"/>
                <a:cs typeface="Calibri"/>
              </a:rPr>
              <a:t>page</a:t>
            </a:r>
            <a:r>
              <a:rPr sz="3200" spc="-30">
                <a:latin typeface="Calibri"/>
                <a:cs typeface="Calibri"/>
              </a:rPr>
              <a:t> </a:t>
            </a:r>
            <a:r>
              <a:rPr sz="3200" spc="-25">
                <a:latin typeface="Calibri"/>
                <a:cs typeface="Calibri"/>
              </a:rPr>
              <a:t>109</a:t>
            </a:r>
            <a:endParaRPr sz="3200">
              <a:latin typeface="Calibri"/>
              <a:cs typeface="Calibri"/>
            </a:endParaRPr>
          </a:p>
        </p:txBody>
      </p:sp>
      <p:sp>
        <p:nvSpPr>
          <p:cNvPr id="4" name="object 4"/>
          <p:cNvSpPr txBox="1"/>
          <p:nvPr/>
        </p:nvSpPr>
        <p:spPr>
          <a:xfrm>
            <a:off x="4181094" y="6431381"/>
            <a:ext cx="780415" cy="208279"/>
          </a:xfrm>
          <a:prstGeom prst="rect">
            <a:avLst/>
          </a:prstGeom>
        </p:spPr>
        <p:txBody>
          <a:bodyPr vert="horz" wrap="square" lIns="0" tIns="12700" rIns="0" bIns="0" rtlCol="0">
            <a:spAutoFit/>
          </a:bodyPr>
          <a:lstStyle/>
          <a:p>
            <a:pPr marL="12700">
              <a:lnSpc>
                <a:spcPct val="100000"/>
              </a:lnSpc>
              <a:spcBef>
                <a:spcPts val="100"/>
              </a:spcBef>
            </a:pPr>
            <a:r>
              <a:rPr sz="1200" spc="-10">
                <a:solidFill>
                  <a:srgbClr val="888888"/>
                </a:solidFill>
                <a:latin typeface="Arial"/>
                <a:cs typeface="Arial"/>
              </a:rPr>
              <a:t>Govardhan</a:t>
            </a:r>
            <a:endParaRPr sz="1200">
              <a:latin typeface="Arial"/>
              <a:cs typeface="Arial"/>
            </a:endParaRPr>
          </a:p>
        </p:txBody>
      </p:sp>
      <p:sp>
        <p:nvSpPr>
          <p:cNvPr id="5" name="object 5"/>
          <p:cNvSpPr txBox="1"/>
          <p:nvPr/>
        </p:nvSpPr>
        <p:spPr>
          <a:xfrm>
            <a:off x="8411718" y="6431381"/>
            <a:ext cx="196215" cy="208279"/>
          </a:xfrm>
          <a:prstGeom prst="rect">
            <a:avLst/>
          </a:prstGeom>
        </p:spPr>
        <p:txBody>
          <a:bodyPr vert="horz" wrap="square" lIns="0" tIns="12700" rIns="0" bIns="0" rtlCol="0">
            <a:spAutoFit/>
          </a:bodyPr>
          <a:lstStyle/>
          <a:p>
            <a:pPr marL="12700">
              <a:lnSpc>
                <a:spcPct val="100000"/>
              </a:lnSpc>
              <a:spcBef>
                <a:spcPts val="100"/>
              </a:spcBef>
            </a:pPr>
            <a:r>
              <a:rPr sz="1200" spc="-25">
                <a:solidFill>
                  <a:srgbClr val="888888"/>
                </a:solidFill>
                <a:latin typeface="Arial"/>
                <a:cs typeface="Arial"/>
              </a:rPr>
              <a:t>24</a:t>
            </a:r>
            <a:endParaRPr sz="1200">
              <a:latin typeface="Arial"/>
              <a:cs typeface="Arial"/>
            </a:endParaRPr>
          </a:p>
        </p:txBody>
      </p:sp>
      <p:pic>
        <p:nvPicPr>
          <p:cNvPr id="6" name="object 6"/>
          <p:cNvPicPr/>
          <p:nvPr/>
        </p:nvPicPr>
        <p:blipFill>
          <a:blip r:embed="rId2" cstate="print"/>
          <a:stretch>
            <a:fillRect/>
          </a:stretch>
        </p:blipFill>
        <p:spPr>
          <a:xfrm>
            <a:off x="914400" y="76198"/>
            <a:ext cx="7239000" cy="67056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6" y="215761"/>
            <a:ext cx="7290054" cy="726348"/>
          </a:xfrm>
        </p:spPr>
        <p:txBody>
          <a:bodyPr>
            <a:normAutofit/>
          </a:bodyPr>
          <a:lstStyle/>
          <a:p>
            <a:r>
              <a:rPr lang="en-US" b="1"/>
              <a:t>Thermistor Advantages</a:t>
            </a:r>
            <a:endParaRPr lang="en-IN"/>
          </a:p>
        </p:txBody>
      </p:sp>
      <p:sp>
        <p:nvSpPr>
          <p:cNvPr id="3" name="Content Placeholder 2"/>
          <p:cNvSpPr>
            <a:spLocks noGrp="1"/>
          </p:cNvSpPr>
          <p:nvPr>
            <p:ph idx="1"/>
          </p:nvPr>
        </p:nvSpPr>
        <p:spPr>
          <a:xfrm>
            <a:off x="768096" y="1099127"/>
            <a:ext cx="7290054" cy="4023360"/>
          </a:xfrm>
        </p:spPr>
        <p:txBody>
          <a:bodyPr>
            <a:noAutofit/>
          </a:bodyPr>
          <a:lstStyle/>
          <a:p>
            <a:pPr marL="342900" indent="-342900">
              <a:buFont typeface="Arial" panose="020B0604020202020204" pitchFamily="34" charset="0"/>
              <a:buChar char="•"/>
            </a:pPr>
            <a:r>
              <a:rPr lang="en-US" sz="2200"/>
              <a:t>High resistance (1 </a:t>
            </a:r>
            <a:r>
              <a:rPr lang="en-US" sz="2200" err="1"/>
              <a:t>kΩ</a:t>
            </a:r>
            <a:r>
              <a:rPr lang="en-US" sz="2200"/>
              <a:t> to 100 </a:t>
            </a:r>
            <a:r>
              <a:rPr lang="en-US" sz="2200" err="1"/>
              <a:t>kΩ</a:t>
            </a:r>
            <a:r>
              <a:rPr lang="en-US" sz="2200"/>
              <a:t>)</a:t>
            </a:r>
          </a:p>
          <a:p>
            <a:pPr marL="342900" indent="-342900">
              <a:buFont typeface="Arial" panose="020B0604020202020204" pitchFamily="34" charset="0"/>
              <a:buChar char="•"/>
            </a:pPr>
            <a:r>
              <a:rPr lang="en-US" sz="2200"/>
              <a:t>Eliminates problems with resistance in lead wires</a:t>
            </a:r>
          </a:p>
          <a:p>
            <a:pPr marL="342900" indent="-342900">
              <a:buFont typeface="Arial" panose="020B0604020202020204" pitchFamily="34" charset="0"/>
              <a:buChar char="•"/>
            </a:pPr>
            <a:r>
              <a:rPr lang="en-US" sz="2200"/>
              <a:t>Can be linearized</a:t>
            </a:r>
          </a:p>
          <a:p>
            <a:pPr marL="342900" indent="-342900">
              <a:buFont typeface="Arial" panose="020B0604020202020204" pitchFamily="34" charset="0"/>
              <a:buChar char="•"/>
            </a:pPr>
            <a:r>
              <a:rPr lang="en-US" sz="2200"/>
              <a:t>Small physical size</a:t>
            </a:r>
          </a:p>
          <a:p>
            <a:pPr marL="342900" indent="-342900">
              <a:buFont typeface="Arial" panose="020B0604020202020204" pitchFamily="34" charset="0"/>
              <a:buChar char="•"/>
            </a:pPr>
            <a:r>
              <a:rPr lang="en-US" sz="2200"/>
              <a:t>Fast response time</a:t>
            </a:r>
          </a:p>
          <a:p>
            <a:pPr marL="342900" indent="-342900">
              <a:buFont typeface="Arial" panose="020B0604020202020204" pitchFamily="34" charset="0"/>
              <a:buChar char="•"/>
            </a:pPr>
            <a:r>
              <a:rPr lang="en-US" sz="2200"/>
              <a:t>Not as small as thermocouples</a:t>
            </a:r>
          </a:p>
          <a:p>
            <a:pPr marL="342900" indent="-342900">
              <a:buFont typeface="Arial" panose="020B0604020202020204" pitchFamily="34" charset="0"/>
              <a:buChar char="•"/>
            </a:pPr>
            <a:r>
              <a:rPr lang="en-US" sz="2200"/>
              <a:t>Lower cost than RTDs</a:t>
            </a:r>
          </a:p>
          <a:p>
            <a:pPr marL="342900" indent="-342900">
              <a:buFont typeface="Arial" panose="020B0604020202020204" pitchFamily="34" charset="0"/>
              <a:buChar char="•"/>
            </a:pPr>
            <a:r>
              <a:rPr lang="en-US" sz="2200"/>
              <a:t>Easy to manufacture in bulk</a:t>
            </a:r>
          </a:p>
          <a:p>
            <a:pPr marL="342900" indent="-342900">
              <a:buFont typeface="Arial" panose="020B0604020202020204" pitchFamily="34" charset="0"/>
              <a:buChar char="•"/>
            </a:pPr>
            <a:r>
              <a:rPr lang="en-US" sz="2200"/>
              <a:t>Very high sensitivity and resolution</a:t>
            </a:r>
          </a:p>
          <a:p>
            <a:pPr marL="342900" indent="-342900">
              <a:buFont typeface="Arial" panose="020B0604020202020204" pitchFamily="34" charset="0"/>
              <a:buChar char="•"/>
            </a:pPr>
            <a:r>
              <a:rPr lang="en-US" sz="2200"/>
              <a:t>Up to 1000 times more sensitive than RTDs</a:t>
            </a:r>
          </a:p>
          <a:p>
            <a:pPr marL="342900" indent="-342900">
              <a:buFont typeface="Arial" panose="020B0604020202020204" pitchFamily="34" charset="0"/>
              <a:buChar char="•"/>
            </a:pPr>
            <a:r>
              <a:rPr lang="en-US" sz="2200"/>
              <a:t>Can withstand shock and vibration</a:t>
            </a:r>
            <a:endParaRPr lang="en-IN" sz="2200"/>
          </a:p>
        </p:txBody>
      </p:sp>
    </p:spTree>
    <p:extLst>
      <p:ext uri="{BB962C8B-B14F-4D97-AF65-F5344CB8AC3E}">
        <p14:creationId xmlns:p14="http://schemas.microsoft.com/office/powerpoint/2010/main" val="1428268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803317"/>
          </a:xfrm>
        </p:spPr>
        <p:txBody>
          <a:bodyPr>
            <a:normAutofit/>
          </a:bodyPr>
          <a:lstStyle/>
          <a:p>
            <a:r>
              <a:rPr lang="en-US" b="1"/>
              <a:t>Thermistor Disadvantages</a:t>
            </a:r>
            <a:endParaRPr lang="en-IN"/>
          </a:p>
        </p:txBody>
      </p:sp>
      <p:sp>
        <p:nvSpPr>
          <p:cNvPr id="3" name="Content Placeholder 2"/>
          <p:cNvSpPr>
            <a:spLocks noGrp="1"/>
          </p:cNvSpPr>
          <p:nvPr>
            <p:ph idx="1"/>
          </p:nvPr>
        </p:nvSpPr>
        <p:spPr>
          <a:xfrm>
            <a:off x="768096" y="1388533"/>
            <a:ext cx="8147304" cy="4920827"/>
          </a:xfrm>
        </p:spPr>
        <p:txBody>
          <a:bodyPr>
            <a:normAutofit fontScale="77500" lnSpcReduction="20000"/>
          </a:bodyPr>
          <a:lstStyle/>
          <a:p>
            <a:pPr marL="457200" indent="-457200">
              <a:buFont typeface="Arial" panose="020B0604020202020204" pitchFamily="34" charset="0"/>
              <a:buChar char="•"/>
            </a:pPr>
            <a:r>
              <a:rPr lang="en-US"/>
              <a:t>Limited temperature range, typically -100 ~ 150 °C (-148 ~ 302 °F).</a:t>
            </a:r>
          </a:p>
          <a:p>
            <a:pPr marL="457200" indent="-457200">
              <a:buFont typeface="Arial" panose="020B0604020202020204" pitchFamily="34" charset="0"/>
              <a:buChar char="•"/>
            </a:pPr>
            <a:r>
              <a:rPr lang="en-US"/>
              <a:t>Errors can result from self excitation currents being dissipated by the thermistors.</a:t>
            </a:r>
          </a:p>
          <a:p>
            <a:pPr marL="457200" indent="-457200">
              <a:buFont typeface="Arial" panose="020B0604020202020204" pitchFamily="34" charset="0"/>
              <a:buChar char="•"/>
            </a:pPr>
            <a:r>
              <a:rPr lang="en-US"/>
              <a:t>They get de-calibrated on exposure to higher temperatures</a:t>
            </a:r>
          </a:p>
          <a:p>
            <a:pPr marL="457200" indent="-457200">
              <a:buFont typeface="Arial" panose="020B0604020202020204" pitchFamily="34" charset="0"/>
              <a:buChar char="•"/>
            </a:pPr>
            <a:r>
              <a:rPr lang="en-US"/>
              <a:t>The nonlinear response requires extra circuitry</a:t>
            </a:r>
          </a:p>
          <a:p>
            <a:pPr marL="457200" indent="-457200">
              <a:buFont typeface="Arial" panose="020B0604020202020204" pitchFamily="34" charset="0"/>
              <a:buChar char="•"/>
            </a:pPr>
            <a:r>
              <a:rPr lang="en-US"/>
              <a:t>Limited range of linear response with this additional circuitry</a:t>
            </a:r>
          </a:p>
          <a:p>
            <a:pPr marL="457200" indent="-457200">
              <a:buFont typeface="Arial" panose="020B0604020202020204" pitchFamily="34" charset="0"/>
              <a:buChar char="•"/>
            </a:pPr>
            <a:r>
              <a:rPr lang="en-US"/>
              <a:t>Narrow “linear” operating range for a single sensor</a:t>
            </a:r>
          </a:p>
          <a:p>
            <a:pPr marL="457200" indent="-457200">
              <a:buFont typeface="Arial" panose="020B0604020202020204" pitchFamily="34" charset="0"/>
              <a:buChar char="•"/>
            </a:pPr>
            <a:r>
              <a:rPr lang="en-US"/>
              <a:t>The glass can break if mishandled</a:t>
            </a:r>
          </a:p>
          <a:p>
            <a:pPr marL="457200" indent="-457200">
              <a:buFont typeface="Arial" panose="020B0604020202020204" pitchFamily="34" charset="0"/>
              <a:buChar char="•"/>
            </a:pPr>
            <a:r>
              <a:rPr lang="en-US"/>
              <a:t>Requires an excitation current</a:t>
            </a:r>
          </a:p>
          <a:p>
            <a:pPr marL="457200" indent="-457200">
              <a:buFont typeface="Arial" panose="020B0604020202020204" pitchFamily="34" charset="0"/>
              <a:buChar char="•"/>
            </a:pPr>
            <a:r>
              <a:rPr lang="en-US"/>
              <a:t>High resistance leads to self-heating errors (more so than RTDs)</a:t>
            </a:r>
          </a:p>
          <a:p>
            <a:pPr marL="457200" indent="-457200">
              <a:buFont typeface="Arial" panose="020B0604020202020204" pitchFamily="34" charset="0"/>
              <a:buChar char="•"/>
            </a:pPr>
            <a:r>
              <a:rPr lang="en-US"/>
              <a:t>Less stable than RTDs</a:t>
            </a:r>
            <a:endParaRPr lang="en-IN"/>
          </a:p>
        </p:txBody>
      </p:sp>
    </p:spTree>
    <p:extLst>
      <p:ext uri="{BB962C8B-B14F-4D97-AF65-F5344CB8AC3E}">
        <p14:creationId xmlns:p14="http://schemas.microsoft.com/office/powerpoint/2010/main" val="5799741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948" y="2819400"/>
            <a:ext cx="7690104" cy="803317"/>
          </a:xfrm>
        </p:spPr>
        <p:txBody>
          <a:bodyPr>
            <a:normAutofit fontScale="90000"/>
          </a:bodyPr>
          <a:lstStyle/>
          <a:p>
            <a:r>
              <a:rPr lang="en-US" b="1"/>
              <a:t>Variable Inductance Transducers </a:t>
            </a:r>
            <a:endParaRPr lang="en-IN"/>
          </a:p>
        </p:txBody>
      </p:sp>
    </p:spTree>
    <p:extLst>
      <p:ext uri="{BB962C8B-B14F-4D97-AF65-F5344CB8AC3E}">
        <p14:creationId xmlns:p14="http://schemas.microsoft.com/office/powerpoint/2010/main" val="12152184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540" y="484165"/>
            <a:ext cx="7690104" cy="803317"/>
          </a:xfrm>
        </p:spPr>
        <p:txBody>
          <a:bodyPr>
            <a:normAutofit fontScale="90000"/>
          </a:bodyPr>
          <a:lstStyle/>
          <a:p>
            <a:r>
              <a:rPr lang="en-US" b="1"/>
              <a:t>Variable Inductance Transducers </a:t>
            </a:r>
            <a:endParaRPr lang="en-IN"/>
          </a:p>
        </p:txBody>
      </p:sp>
      <p:sp>
        <p:nvSpPr>
          <p:cNvPr id="7" name="TextBox 6">
            <a:extLst>
              <a:ext uri="{FF2B5EF4-FFF2-40B4-BE49-F238E27FC236}">
                <a16:creationId xmlns:a16="http://schemas.microsoft.com/office/drawing/2014/main" id="{3D05C9A2-A5E2-541F-0817-7413295ED42A}"/>
              </a:ext>
            </a:extLst>
          </p:cNvPr>
          <p:cNvSpPr txBox="1"/>
          <p:nvPr/>
        </p:nvSpPr>
        <p:spPr>
          <a:xfrm>
            <a:off x="766540" y="1600200"/>
            <a:ext cx="7463060" cy="3970318"/>
          </a:xfrm>
          <a:prstGeom prst="rect">
            <a:avLst/>
          </a:prstGeom>
          <a:noFill/>
        </p:spPr>
        <p:txBody>
          <a:bodyPr wrap="square">
            <a:spAutoFit/>
          </a:bodyPr>
          <a:lstStyle/>
          <a:p>
            <a:pPr algn="just"/>
            <a:r>
              <a:rPr lang="en-US" sz="2800"/>
              <a:t>The variable inductance transducers work, generally, upon one of the following three principles: </a:t>
            </a:r>
          </a:p>
          <a:p>
            <a:pPr algn="just"/>
            <a:endParaRPr lang="en-US" sz="2800" b="1"/>
          </a:p>
          <a:p>
            <a:pPr marL="342900" indent="-342900" algn="just">
              <a:buFont typeface="+mj-lt"/>
              <a:buAutoNum type="arabicPeriod"/>
            </a:pPr>
            <a:r>
              <a:rPr lang="en-US" sz="2800" b="1"/>
              <a:t>change of self inductance, </a:t>
            </a:r>
          </a:p>
          <a:p>
            <a:pPr marL="342900" indent="-342900" algn="just">
              <a:buFont typeface="+mj-lt"/>
              <a:buAutoNum type="arabicPeriod"/>
            </a:pPr>
            <a:endParaRPr lang="en-US" sz="2800" b="1"/>
          </a:p>
          <a:p>
            <a:pPr marL="342900" indent="-342900" algn="just">
              <a:buFont typeface="+mj-lt"/>
              <a:buAutoNum type="arabicPeriod"/>
            </a:pPr>
            <a:r>
              <a:rPr lang="en-US" sz="2800" b="1"/>
              <a:t>change of mutual inductance, and </a:t>
            </a:r>
          </a:p>
          <a:p>
            <a:pPr marL="342900" indent="-342900" algn="just">
              <a:buFont typeface="+mj-lt"/>
              <a:buAutoNum type="arabicPeriod"/>
            </a:pPr>
            <a:endParaRPr lang="en-US" sz="2800" b="1"/>
          </a:p>
          <a:p>
            <a:pPr marL="342900" indent="-342900" algn="just">
              <a:buFont typeface="+mj-lt"/>
              <a:buAutoNum type="arabicPeriod"/>
            </a:pPr>
            <a:r>
              <a:rPr lang="en-US" sz="2800" b="1"/>
              <a:t>production of eddy currents,</a:t>
            </a:r>
            <a:endParaRPr lang="en-IN" sz="2800" b="1"/>
          </a:p>
        </p:txBody>
      </p:sp>
    </p:spTree>
    <p:extLst>
      <p:ext uri="{BB962C8B-B14F-4D97-AF65-F5344CB8AC3E}">
        <p14:creationId xmlns:p14="http://schemas.microsoft.com/office/powerpoint/2010/main" val="41179341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7" name="TextBox 6">
            <a:extLst>
              <a:ext uri="{FF2B5EF4-FFF2-40B4-BE49-F238E27FC236}">
                <a16:creationId xmlns:a16="http://schemas.microsoft.com/office/drawing/2014/main" id="{8162EF58-70FF-227F-CA18-1F66BE2B819B}"/>
              </a:ext>
            </a:extLst>
          </p:cNvPr>
          <p:cNvSpPr txBox="1"/>
          <p:nvPr/>
        </p:nvSpPr>
        <p:spPr>
          <a:xfrm>
            <a:off x="381000" y="1219200"/>
            <a:ext cx="8001000" cy="4339650"/>
          </a:xfrm>
          <a:prstGeom prst="rect">
            <a:avLst/>
          </a:prstGeom>
          <a:noFill/>
        </p:spPr>
        <p:txBody>
          <a:bodyPr wrap="square">
            <a:spAutoFit/>
          </a:bodyPr>
          <a:lstStyle/>
          <a:p>
            <a:pPr algn="just"/>
            <a:r>
              <a:rPr lang="en-US" sz="2400" b="1">
                <a:solidFill>
                  <a:srgbClr val="FF0000"/>
                </a:solidFill>
              </a:rPr>
              <a:t>What is Inductance?</a:t>
            </a:r>
          </a:p>
          <a:p>
            <a:pPr algn="just"/>
            <a:r>
              <a:rPr lang="en-US"/>
              <a:t>Inductance is the tendency of an electrical conductor to oppose a change in the electric current flowing through it. L is used to represent the inductance, and Henry is the SI unit of inductance. 1 Henry is defined as the amount of inductance required to produce an emf of 1 volt in a conductor when the current change in the conductor is at the rate of 1 Ampere per second.</a:t>
            </a:r>
          </a:p>
          <a:p>
            <a:pPr algn="just"/>
            <a:endParaRPr lang="en-US"/>
          </a:p>
          <a:p>
            <a:pPr algn="just"/>
            <a:r>
              <a:rPr lang="en-US"/>
              <a:t>An electric current flowing through a conductor creates a magnetic field around it. The strength of the field depends upon the magnitude of the current. The generated magnetic field follows any changes in the current, and from Faraday’s law of induction, we know that changing the magnetic field induces an electromotive force in the conductor. Considering this principle, inductance is defined as the ratio of the induced voltage to the rate of change of current causing it. The electronic component designed to add inductance to a circuit is an inductor.</a:t>
            </a:r>
            <a:endParaRPr lang="en-IN"/>
          </a:p>
        </p:txBody>
      </p:sp>
    </p:spTree>
    <p:extLst>
      <p:ext uri="{BB962C8B-B14F-4D97-AF65-F5344CB8AC3E}">
        <p14:creationId xmlns:p14="http://schemas.microsoft.com/office/powerpoint/2010/main" val="3277225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7" name="TextBox 6">
            <a:extLst>
              <a:ext uri="{FF2B5EF4-FFF2-40B4-BE49-F238E27FC236}">
                <a16:creationId xmlns:a16="http://schemas.microsoft.com/office/drawing/2014/main" id="{8162EF58-70FF-227F-CA18-1F66BE2B819B}"/>
              </a:ext>
            </a:extLst>
          </p:cNvPr>
          <p:cNvSpPr txBox="1"/>
          <p:nvPr/>
        </p:nvSpPr>
        <p:spPr>
          <a:xfrm>
            <a:off x="457200" y="838200"/>
            <a:ext cx="8001000" cy="5724644"/>
          </a:xfrm>
          <a:prstGeom prst="rect">
            <a:avLst/>
          </a:prstGeom>
          <a:noFill/>
        </p:spPr>
        <p:txBody>
          <a:bodyPr wrap="square">
            <a:spAutoFit/>
          </a:bodyPr>
          <a:lstStyle/>
          <a:p>
            <a:pPr algn="l"/>
            <a:r>
              <a:rPr lang="en-US" b="1" i="0">
                <a:solidFill>
                  <a:srgbClr val="FF0000"/>
                </a:solidFill>
                <a:effectLst/>
                <a:highlight>
                  <a:srgbClr val="FFFFFF"/>
                </a:highlight>
                <a:latin typeface="Poppins" panose="00000500000000000000" pitchFamily="2" charset="0"/>
              </a:rPr>
              <a:t>Factors Affecting Inductance</a:t>
            </a:r>
          </a:p>
          <a:p>
            <a:pPr algn="l"/>
            <a:r>
              <a:rPr lang="en-US" b="0" i="0">
                <a:solidFill>
                  <a:srgbClr val="444444"/>
                </a:solidFill>
                <a:effectLst/>
                <a:highlight>
                  <a:srgbClr val="FFFFFF"/>
                </a:highlight>
                <a:latin typeface="Poppins" panose="00000500000000000000" pitchFamily="2" charset="0"/>
              </a:rPr>
              <a:t>Following factors affect the inductance in a circuit:</a:t>
            </a:r>
          </a:p>
          <a:p>
            <a:pPr algn="l">
              <a:buFont typeface="Arial" panose="020B0604020202020204" pitchFamily="34" charset="0"/>
              <a:buChar char="•"/>
            </a:pPr>
            <a:r>
              <a:rPr lang="en-US" b="1" i="0">
                <a:solidFill>
                  <a:srgbClr val="444444"/>
                </a:solidFill>
                <a:effectLst/>
                <a:highlight>
                  <a:srgbClr val="FFFFFF"/>
                </a:highlight>
                <a:latin typeface="Poppins" panose="00000500000000000000" pitchFamily="2" charset="0"/>
              </a:rPr>
              <a:t>Number of Wire Turns in the Coil</a:t>
            </a:r>
            <a:br>
              <a:rPr lang="en-US" b="0" i="0">
                <a:solidFill>
                  <a:srgbClr val="444444"/>
                </a:solidFill>
                <a:effectLst/>
                <a:highlight>
                  <a:srgbClr val="FFFFFF"/>
                </a:highlight>
                <a:latin typeface="Poppins" panose="00000500000000000000" pitchFamily="2" charset="0"/>
              </a:rPr>
            </a:br>
            <a:r>
              <a:rPr lang="en-US" b="0" i="0">
                <a:solidFill>
                  <a:srgbClr val="444444"/>
                </a:solidFill>
                <a:effectLst/>
                <a:highlight>
                  <a:srgbClr val="FFFFFF"/>
                </a:highlight>
                <a:latin typeface="Poppins" panose="00000500000000000000" pitchFamily="2" charset="0"/>
              </a:rPr>
              <a:t>Inductance is greater when the number of turns of wire in the coil is greater. More coils of wires indicate a greater amount of magnetic field force for a given amount of coil current.</a:t>
            </a:r>
          </a:p>
          <a:p>
            <a:pPr algn="l">
              <a:buFont typeface="Arial" panose="020B0604020202020204" pitchFamily="34" charset="0"/>
              <a:buChar char="•"/>
            </a:pPr>
            <a:r>
              <a:rPr lang="en-US" b="1" i="0">
                <a:solidFill>
                  <a:srgbClr val="444444"/>
                </a:solidFill>
                <a:effectLst/>
                <a:highlight>
                  <a:srgbClr val="FFFFFF"/>
                </a:highlight>
                <a:latin typeface="Poppins" panose="00000500000000000000" pitchFamily="2" charset="0"/>
              </a:rPr>
              <a:t>Coil Area</a:t>
            </a:r>
            <a:br>
              <a:rPr lang="en-US" b="0" i="0">
                <a:solidFill>
                  <a:srgbClr val="444444"/>
                </a:solidFill>
                <a:effectLst/>
                <a:highlight>
                  <a:srgbClr val="FFFFFF"/>
                </a:highlight>
                <a:latin typeface="Poppins" panose="00000500000000000000" pitchFamily="2" charset="0"/>
              </a:rPr>
            </a:br>
            <a:r>
              <a:rPr lang="en-US" b="0" i="0">
                <a:solidFill>
                  <a:srgbClr val="444444"/>
                </a:solidFill>
                <a:effectLst/>
                <a:highlight>
                  <a:srgbClr val="FFFFFF"/>
                </a:highlight>
                <a:latin typeface="Poppins" panose="00000500000000000000" pitchFamily="2" charset="0"/>
              </a:rPr>
              <a:t>Inductance is proportional to the coil area. Greater the coil area, the greater the inductance. Greater coil area presents less opposition to the formation of magnetic field flux for a given amount of field force</a:t>
            </a:r>
          </a:p>
          <a:p>
            <a:pPr algn="l">
              <a:buFont typeface="Arial" panose="020B0604020202020204" pitchFamily="34" charset="0"/>
              <a:buChar char="•"/>
            </a:pPr>
            <a:r>
              <a:rPr lang="en-US" b="1" i="0">
                <a:solidFill>
                  <a:srgbClr val="444444"/>
                </a:solidFill>
                <a:effectLst/>
                <a:highlight>
                  <a:srgbClr val="FFFFFF"/>
                </a:highlight>
                <a:latin typeface="Poppins" panose="00000500000000000000" pitchFamily="2" charset="0"/>
              </a:rPr>
              <a:t>Core Material</a:t>
            </a:r>
            <a:br>
              <a:rPr lang="en-US" b="0" i="0">
                <a:solidFill>
                  <a:srgbClr val="444444"/>
                </a:solidFill>
                <a:effectLst/>
                <a:highlight>
                  <a:srgbClr val="FFFFFF"/>
                </a:highlight>
                <a:latin typeface="Poppins" panose="00000500000000000000" pitchFamily="2" charset="0"/>
              </a:rPr>
            </a:br>
            <a:r>
              <a:rPr lang="en-US" b="0" i="0">
                <a:solidFill>
                  <a:srgbClr val="444444"/>
                </a:solidFill>
                <a:effectLst/>
                <a:highlight>
                  <a:srgbClr val="FFFFFF"/>
                </a:highlight>
                <a:latin typeface="Poppins" panose="00000500000000000000" pitchFamily="2" charset="0"/>
              </a:rPr>
              <a:t>The greater the magnetic permeability of the core to which the coil is wrapped around, the greater the inductance.</a:t>
            </a:r>
          </a:p>
          <a:p>
            <a:pPr algn="l">
              <a:buFont typeface="Arial" panose="020B0604020202020204" pitchFamily="34" charset="0"/>
              <a:buChar char="•"/>
            </a:pPr>
            <a:r>
              <a:rPr lang="en-US" b="1" i="0">
                <a:solidFill>
                  <a:srgbClr val="444444"/>
                </a:solidFill>
                <a:effectLst/>
                <a:highlight>
                  <a:srgbClr val="FFFFFF"/>
                </a:highlight>
                <a:latin typeface="Poppins" panose="00000500000000000000" pitchFamily="2" charset="0"/>
              </a:rPr>
              <a:t>Coil Length</a:t>
            </a:r>
            <a:br>
              <a:rPr lang="en-US" b="0" i="0">
                <a:solidFill>
                  <a:srgbClr val="444444"/>
                </a:solidFill>
                <a:effectLst/>
                <a:highlight>
                  <a:srgbClr val="FFFFFF"/>
                </a:highlight>
                <a:latin typeface="Poppins" panose="00000500000000000000" pitchFamily="2" charset="0"/>
              </a:rPr>
            </a:br>
            <a:r>
              <a:rPr lang="en-US" b="0" i="0">
                <a:solidFill>
                  <a:srgbClr val="444444"/>
                </a:solidFill>
                <a:effectLst/>
                <a:highlight>
                  <a:srgbClr val="FFFFFF"/>
                </a:highlight>
                <a:latin typeface="Poppins" panose="00000500000000000000" pitchFamily="2" charset="0"/>
              </a:rPr>
              <a:t>The longer the coil’s length, the lesser the inductance. The shorter the coil’s length, the greater the inductance.</a:t>
            </a:r>
          </a:p>
          <a:p>
            <a:pPr algn="l"/>
            <a:r>
              <a:rPr lang="en-US" sz="2400" b="1" i="0">
                <a:solidFill>
                  <a:srgbClr val="FF0000"/>
                </a:solidFill>
                <a:effectLst/>
                <a:highlight>
                  <a:srgbClr val="FFFFFF"/>
                </a:highlight>
                <a:latin typeface="inherit"/>
              </a:rPr>
              <a:t>Types of Inductance</a:t>
            </a:r>
          </a:p>
          <a:p>
            <a:pPr algn="l"/>
            <a:r>
              <a:rPr lang="en-US" b="0" i="0">
                <a:solidFill>
                  <a:srgbClr val="444444"/>
                </a:solidFill>
                <a:effectLst/>
                <a:highlight>
                  <a:srgbClr val="FFFFFF"/>
                </a:highlight>
                <a:latin typeface="Poppins" panose="00000500000000000000" pitchFamily="2" charset="0"/>
              </a:rPr>
              <a:t>Inductance is classified into two types as:</a:t>
            </a:r>
          </a:p>
          <a:p>
            <a:pPr algn="l">
              <a:buFont typeface="Arial" panose="020B0604020202020204" pitchFamily="34" charset="0"/>
              <a:buChar char="•"/>
            </a:pPr>
            <a:r>
              <a:rPr lang="en-US" b="0" i="0">
                <a:solidFill>
                  <a:srgbClr val="444444"/>
                </a:solidFill>
                <a:effectLst/>
                <a:highlight>
                  <a:srgbClr val="FFFFFF"/>
                </a:highlight>
                <a:latin typeface="Poppins" panose="00000500000000000000" pitchFamily="2" charset="0"/>
              </a:rPr>
              <a:t>Self Inductance</a:t>
            </a:r>
          </a:p>
          <a:p>
            <a:pPr algn="l">
              <a:buFont typeface="Arial" panose="020B0604020202020204" pitchFamily="34" charset="0"/>
              <a:buChar char="•"/>
            </a:pPr>
            <a:r>
              <a:rPr lang="en-US" b="0" i="0">
                <a:solidFill>
                  <a:srgbClr val="444444"/>
                </a:solidFill>
                <a:effectLst/>
                <a:highlight>
                  <a:srgbClr val="FFFFFF"/>
                </a:highlight>
                <a:latin typeface="Poppins" panose="00000500000000000000" pitchFamily="2" charset="0"/>
              </a:rPr>
              <a:t>Mutual Inductance</a:t>
            </a:r>
          </a:p>
        </p:txBody>
      </p:sp>
    </p:spTree>
    <p:extLst>
      <p:ext uri="{BB962C8B-B14F-4D97-AF65-F5344CB8AC3E}">
        <p14:creationId xmlns:p14="http://schemas.microsoft.com/office/powerpoint/2010/main" val="26024930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7" name="TextBox 6">
            <a:extLst>
              <a:ext uri="{FF2B5EF4-FFF2-40B4-BE49-F238E27FC236}">
                <a16:creationId xmlns:a16="http://schemas.microsoft.com/office/drawing/2014/main" id="{8162EF58-70FF-227F-CA18-1F66BE2B819B}"/>
              </a:ext>
            </a:extLst>
          </p:cNvPr>
          <p:cNvSpPr txBox="1"/>
          <p:nvPr/>
        </p:nvSpPr>
        <p:spPr>
          <a:xfrm>
            <a:off x="457200" y="838200"/>
            <a:ext cx="8001000" cy="5909310"/>
          </a:xfrm>
          <a:prstGeom prst="rect">
            <a:avLst/>
          </a:prstGeom>
          <a:noFill/>
        </p:spPr>
        <p:txBody>
          <a:bodyPr wrap="square" lIns="91440" tIns="45720" rIns="91440" bIns="45720" anchor="t">
            <a:spAutoFit/>
          </a:bodyPr>
          <a:lstStyle/>
          <a:p>
            <a:pPr algn="l"/>
            <a:r>
              <a:rPr lang="en-US" b="1" i="0">
                <a:solidFill>
                  <a:srgbClr val="800080"/>
                </a:solidFill>
                <a:effectLst/>
                <a:highlight>
                  <a:srgbClr val="FFFFFF"/>
                </a:highlight>
                <a:latin typeface="Poppins"/>
                <a:cs typeface="Poppins"/>
              </a:rPr>
              <a:t>What is Self Inductance?</a:t>
            </a:r>
            <a:endParaRPr lang="en-US" b="1" i="0">
              <a:solidFill>
                <a:srgbClr val="444444"/>
              </a:solidFill>
              <a:effectLst/>
              <a:highlight>
                <a:srgbClr val="FFFFFF"/>
              </a:highlight>
              <a:latin typeface="Poppins"/>
              <a:cs typeface="Poppins"/>
            </a:endParaRPr>
          </a:p>
          <a:p>
            <a:pPr algn="l"/>
            <a:r>
              <a:rPr lang="en-US" b="0" i="0">
                <a:solidFill>
                  <a:srgbClr val="444444"/>
                </a:solidFill>
                <a:effectLst/>
                <a:highlight>
                  <a:srgbClr val="FFFFFF"/>
                </a:highlight>
                <a:latin typeface="Poppins"/>
                <a:cs typeface="Poppins"/>
              </a:rPr>
              <a:t>When there is a change in the current or magnetic flux of the coil, an </a:t>
            </a:r>
            <a:r>
              <a:rPr lang="en-US" b="0" i="0" u="none" strike="noStrike">
                <a:solidFill>
                  <a:srgbClr val="8C69FF"/>
                </a:solidFill>
                <a:effectLst/>
                <a:highlight>
                  <a:srgbClr val="FFFFFF"/>
                </a:highlight>
                <a:latin typeface="Poppins"/>
                <a:cs typeface="Poppins"/>
                <a:hlinkClick r:id="rId2"/>
              </a:rPr>
              <a:t>electromotive force</a:t>
            </a:r>
            <a:r>
              <a:rPr lang="en-US" b="0" i="0">
                <a:solidFill>
                  <a:srgbClr val="444444"/>
                </a:solidFill>
                <a:effectLst/>
                <a:highlight>
                  <a:srgbClr val="FFFFFF"/>
                </a:highlight>
                <a:latin typeface="Poppins"/>
                <a:cs typeface="Poppins"/>
              </a:rPr>
              <a:t> is induced. This phenomenon is termed Self Inductance. When the current starts flowing through the coil at any instant, it is found that, that the magnetic flux becomes directly proportional to the current passing through the circuit. The relation is given as:</a:t>
            </a:r>
            <a:r>
              <a:rPr lang="en-US">
                <a:solidFill>
                  <a:srgbClr val="444444"/>
                </a:solidFill>
                <a:highlight>
                  <a:srgbClr val="FFFFFF"/>
                </a:highlight>
                <a:latin typeface="Poppins"/>
                <a:cs typeface="Poppins"/>
              </a:rPr>
              <a:t>   ` </a:t>
            </a:r>
            <a:endParaRPr lang="en-US" b="0" i="0">
              <a:solidFill>
                <a:srgbClr val="444444"/>
              </a:solidFill>
              <a:effectLst/>
              <a:highlight>
                <a:srgbClr val="FFFFFF"/>
              </a:highlight>
              <a:latin typeface="Poppins" panose="00000500000000000000" pitchFamily="2" charset="0"/>
              <a:cs typeface="Poppins"/>
            </a:endParaRPr>
          </a:p>
          <a:p>
            <a:pPr algn="l"/>
            <a:endParaRPr lang="en-US" b="0" i="0">
              <a:solidFill>
                <a:srgbClr val="444444"/>
              </a:solidFill>
              <a:effectLst/>
              <a:highlight>
                <a:srgbClr val="FFFFFF"/>
              </a:highlight>
              <a:latin typeface="Poppins" panose="00000500000000000000" pitchFamily="2" charset="0"/>
            </a:endParaRPr>
          </a:p>
          <a:p>
            <a:pPr algn="l"/>
            <a:r>
              <a:rPr lang="en-US" b="0" i="0">
                <a:solidFill>
                  <a:srgbClr val="444444"/>
                </a:solidFill>
                <a:effectLst/>
                <a:highlight>
                  <a:srgbClr val="FFFFFF"/>
                </a:highlight>
                <a:latin typeface="Poppins"/>
                <a:cs typeface="Poppins"/>
              </a:rPr>
              <a:t>𝜙=𝐿×𝐼</a:t>
            </a:r>
          </a:p>
          <a:p>
            <a:pPr algn="l"/>
            <a:endParaRPr lang="en-US" b="0" i="0">
              <a:solidFill>
                <a:srgbClr val="444444"/>
              </a:solidFill>
              <a:effectLst/>
              <a:highlight>
                <a:srgbClr val="FFFFFF"/>
              </a:highlight>
              <a:latin typeface="Poppins" panose="00000500000000000000" pitchFamily="2" charset="0"/>
            </a:endParaRPr>
          </a:p>
          <a:p>
            <a:pPr algn="l"/>
            <a:r>
              <a:rPr lang="en-US" b="0" i="0">
                <a:solidFill>
                  <a:srgbClr val="444444"/>
                </a:solidFill>
                <a:effectLst/>
                <a:highlight>
                  <a:srgbClr val="FFFFFF"/>
                </a:highlight>
                <a:latin typeface="Poppins"/>
                <a:cs typeface="Poppins"/>
              </a:rPr>
              <a:t>Where L is termed as the self-inductance of the coil or the coefficient of self-inductance, the self-inductance depends on the cross-sectional area, the permeability of the material, and the number of turns in the coil.</a:t>
            </a:r>
          </a:p>
          <a:p>
            <a:pPr algn="l"/>
            <a:endParaRPr lang="en-US" b="0" i="0">
              <a:solidFill>
                <a:srgbClr val="444444"/>
              </a:solidFill>
              <a:effectLst/>
              <a:highlight>
                <a:srgbClr val="FFFFFF"/>
              </a:highlight>
              <a:latin typeface="Poppins" panose="00000500000000000000" pitchFamily="2" charset="0"/>
            </a:endParaRPr>
          </a:p>
          <a:p>
            <a:pPr algn="l"/>
            <a:r>
              <a:rPr lang="en-US" b="0" i="0">
                <a:solidFill>
                  <a:srgbClr val="444444"/>
                </a:solidFill>
                <a:effectLst/>
                <a:highlight>
                  <a:srgbClr val="FFFFFF"/>
                </a:highlight>
                <a:latin typeface="Poppins"/>
                <a:cs typeface="Poppins"/>
              </a:rPr>
              <a:t>The rate of change of magnetic flux in the coil is given as,</a:t>
            </a:r>
          </a:p>
          <a:p>
            <a:pPr algn="l"/>
            <a:endParaRPr lang="en-US" b="0" i="0">
              <a:solidFill>
                <a:srgbClr val="444444"/>
              </a:solidFill>
              <a:effectLst/>
              <a:highlight>
                <a:srgbClr val="FFFFFF"/>
              </a:highlight>
              <a:latin typeface="Poppins" panose="00000500000000000000" pitchFamily="2" charset="0"/>
            </a:endParaRPr>
          </a:p>
          <a:p>
            <a:pPr algn="l"/>
            <a:r>
              <a:rPr lang="en-US" b="0" i="0">
                <a:solidFill>
                  <a:srgbClr val="444444"/>
                </a:solidFill>
                <a:effectLst/>
                <a:highlight>
                  <a:srgbClr val="FFFFFF"/>
                </a:highlight>
                <a:latin typeface="Poppins"/>
                <a:cs typeface="Poppins"/>
              </a:rPr>
              <a:t>𝑒=–𝑑𝜙𝑑𝑡=–𝑑(𝐿𝐼)𝑑𝑡</a:t>
            </a:r>
          </a:p>
          <a:p>
            <a:pPr algn="l"/>
            <a:br>
              <a:rPr lang="en-US"/>
            </a:br>
            <a:endParaRPr lang="en-US" b="0" i="0">
              <a:solidFill>
                <a:srgbClr val="444444"/>
              </a:solidFill>
              <a:effectLst/>
              <a:highlight>
                <a:srgbClr val="FFFFFF"/>
              </a:highlight>
              <a:latin typeface="Poppins" panose="00000500000000000000" pitchFamily="2" charset="0"/>
            </a:endParaRPr>
          </a:p>
          <a:p>
            <a:pPr algn="l"/>
            <a:r>
              <a:rPr lang="en-US" b="0" i="0">
                <a:solidFill>
                  <a:srgbClr val="444444"/>
                </a:solidFill>
                <a:effectLst/>
                <a:highlight>
                  <a:srgbClr val="FFFFFF"/>
                </a:highlight>
                <a:latin typeface="Poppins"/>
                <a:cs typeface="Poppins"/>
              </a:rPr>
              <a:t>𝑒=–𝐿𝑑𝐼𝑑𝑡</a:t>
            </a:r>
          </a:p>
        </p:txBody>
      </p:sp>
    </p:spTree>
    <p:extLst>
      <p:ext uri="{BB962C8B-B14F-4D97-AF65-F5344CB8AC3E}">
        <p14:creationId xmlns:p14="http://schemas.microsoft.com/office/powerpoint/2010/main" val="1208670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3" name="object 3"/>
          <p:cNvSpPr txBox="1"/>
          <p:nvPr/>
        </p:nvSpPr>
        <p:spPr>
          <a:xfrm>
            <a:off x="8435085" y="6458517"/>
            <a:ext cx="149860" cy="170815"/>
          </a:xfrm>
          <a:prstGeom prst="rect">
            <a:avLst/>
          </a:prstGeom>
        </p:spPr>
        <p:txBody>
          <a:bodyPr vert="horz" wrap="square" lIns="0" tIns="0" rIns="0" bIns="0" rtlCol="0">
            <a:spAutoFit/>
          </a:bodyPr>
          <a:lstStyle/>
          <a:p>
            <a:pPr>
              <a:lnSpc>
                <a:spcPts val="1325"/>
              </a:lnSpc>
            </a:pPr>
            <a:r>
              <a:rPr sz="1200" spc="-110">
                <a:solidFill>
                  <a:srgbClr val="888888"/>
                </a:solidFill>
                <a:latin typeface="Arial"/>
                <a:cs typeface="Arial"/>
              </a:rPr>
              <a:t>11</a:t>
            </a:r>
            <a:endParaRPr sz="1200">
              <a:latin typeface="Arial"/>
              <a:cs typeface="Arial"/>
            </a:endParaRPr>
          </a:p>
        </p:txBody>
      </p:sp>
      <p:pic>
        <p:nvPicPr>
          <p:cNvPr id="4" name="object 4"/>
          <p:cNvPicPr/>
          <p:nvPr/>
        </p:nvPicPr>
        <p:blipFill>
          <a:blip r:embed="rId2" cstate="print"/>
          <a:stretch>
            <a:fillRect/>
          </a:stretch>
        </p:blipFill>
        <p:spPr>
          <a:xfrm>
            <a:off x="94249" y="675549"/>
            <a:ext cx="2395277" cy="4241064"/>
          </a:xfrm>
          <a:prstGeom prst="rect">
            <a:avLst/>
          </a:prstGeom>
        </p:spPr>
      </p:pic>
      <p:pic>
        <p:nvPicPr>
          <p:cNvPr id="5" name="object 5"/>
          <p:cNvPicPr/>
          <p:nvPr/>
        </p:nvPicPr>
        <p:blipFill>
          <a:blip r:embed="rId3" cstate="print"/>
          <a:stretch>
            <a:fillRect/>
          </a:stretch>
        </p:blipFill>
        <p:spPr>
          <a:xfrm>
            <a:off x="3619627" y="998600"/>
            <a:ext cx="5510022" cy="3996054"/>
          </a:xfrm>
          <a:prstGeom prst="rect">
            <a:avLst/>
          </a:prstGeom>
        </p:spPr>
      </p:pic>
      <p:sp>
        <p:nvSpPr>
          <p:cNvPr id="6" name="object 6"/>
          <p:cNvSpPr/>
          <p:nvPr/>
        </p:nvSpPr>
        <p:spPr>
          <a:xfrm>
            <a:off x="6933945" y="6444881"/>
            <a:ext cx="2138680" cy="413384"/>
          </a:xfrm>
          <a:custGeom>
            <a:avLst/>
            <a:gdLst/>
            <a:ahLst/>
            <a:cxnLst/>
            <a:rect l="l" t="t" r="r" b="b"/>
            <a:pathLst>
              <a:path w="2138679" h="413384">
                <a:moveTo>
                  <a:pt x="2138553" y="0"/>
                </a:moveTo>
                <a:lnTo>
                  <a:pt x="0" y="0"/>
                </a:lnTo>
                <a:lnTo>
                  <a:pt x="0" y="413118"/>
                </a:lnTo>
                <a:lnTo>
                  <a:pt x="2138553" y="413118"/>
                </a:lnTo>
                <a:lnTo>
                  <a:pt x="2138553" y="0"/>
                </a:lnTo>
                <a:close/>
              </a:path>
            </a:pathLst>
          </a:custGeom>
          <a:solidFill>
            <a:srgbClr val="FFFFFF"/>
          </a:solidFill>
        </p:spPr>
        <p:txBody>
          <a:bodyPr wrap="square" lIns="0" tIns="0" rIns="0" bIns="0" rtlCol="0"/>
          <a:lstStyle/>
          <a:p>
            <a:endParaRPr/>
          </a:p>
        </p:txBody>
      </p:sp>
      <p:graphicFrame>
        <p:nvGraphicFramePr>
          <p:cNvPr id="7" name="object 7"/>
          <p:cNvGraphicFramePr>
            <a:graphicFrameLocks noGrp="1"/>
          </p:cNvGraphicFramePr>
          <p:nvPr/>
        </p:nvGraphicFramePr>
        <p:xfrm>
          <a:off x="3629215" y="5007927"/>
          <a:ext cx="5437504" cy="1844040"/>
        </p:xfrm>
        <a:graphic>
          <a:graphicData uri="http://schemas.openxmlformats.org/drawingml/2006/table">
            <a:tbl>
              <a:tblPr firstRow="1" bandRow="1">
                <a:tableStyleId>{2D5ABB26-0587-4C30-8999-92F81FD0307C}</a:tableStyleId>
              </a:tblPr>
              <a:tblGrid>
                <a:gridCol w="1327150">
                  <a:extLst>
                    <a:ext uri="{9D8B030D-6E8A-4147-A177-3AD203B41FA5}">
                      <a16:colId xmlns:a16="http://schemas.microsoft.com/office/drawing/2014/main" val="20000"/>
                    </a:ext>
                  </a:extLst>
                </a:gridCol>
                <a:gridCol w="1972310">
                  <a:extLst>
                    <a:ext uri="{9D8B030D-6E8A-4147-A177-3AD203B41FA5}">
                      <a16:colId xmlns:a16="http://schemas.microsoft.com/office/drawing/2014/main" val="20001"/>
                    </a:ext>
                  </a:extLst>
                </a:gridCol>
                <a:gridCol w="2138044">
                  <a:extLst>
                    <a:ext uri="{9D8B030D-6E8A-4147-A177-3AD203B41FA5}">
                      <a16:colId xmlns:a16="http://schemas.microsoft.com/office/drawing/2014/main" val="20002"/>
                    </a:ext>
                  </a:extLst>
                </a:gridCol>
              </a:tblGrid>
              <a:tr h="605790">
                <a:tc>
                  <a:txBody>
                    <a:bodyPr/>
                    <a:lstStyle/>
                    <a:p>
                      <a:pPr>
                        <a:lnSpc>
                          <a:spcPct val="100000"/>
                        </a:lnSpc>
                        <a:spcBef>
                          <a:spcPts val="20"/>
                        </a:spcBef>
                      </a:pPr>
                      <a:endParaRPr sz="1500">
                        <a:latin typeface="Times New Roman"/>
                        <a:cs typeface="Times New Roman"/>
                      </a:endParaRPr>
                    </a:p>
                    <a:p>
                      <a:pPr marL="179705">
                        <a:lnSpc>
                          <a:spcPct val="100000"/>
                        </a:lnSpc>
                      </a:pPr>
                      <a:r>
                        <a:rPr sz="1050" b="1">
                          <a:latin typeface="Verdana"/>
                          <a:cs typeface="Verdana"/>
                        </a:rPr>
                        <a:t>Gauge</a:t>
                      </a:r>
                      <a:r>
                        <a:rPr sz="1050" b="1" spc="-25">
                          <a:latin typeface="Verdana"/>
                          <a:cs typeface="Verdana"/>
                        </a:rPr>
                        <a:t> </a:t>
                      </a:r>
                      <a:r>
                        <a:rPr sz="1050" b="1" spc="-10">
                          <a:latin typeface="Verdana"/>
                          <a:cs typeface="Verdana"/>
                        </a:rPr>
                        <a:t>series</a:t>
                      </a:r>
                      <a:endParaRPr sz="1050">
                        <a:latin typeface="Verdana"/>
                        <a:cs typeface="Verdana"/>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D4B4"/>
                    </a:solidFill>
                  </a:tcPr>
                </a:tc>
                <a:tc>
                  <a:txBody>
                    <a:bodyPr/>
                    <a:lstStyle/>
                    <a:p>
                      <a:pPr>
                        <a:lnSpc>
                          <a:spcPct val="100000"/>
                        </a:lnSpc>
                        <a:spcBef>
                          <a:spcPts val="20"/>
                        </a:spcBef>
                      </a:pPr>
                      <a:endParaRPr sz="1500">
                        <a:latin typeface="Times New Roman"/>
                        <a:cs typeface="Times New Roman"/>
                      </a:endParaRPr>
                    </a:p>
                    <a:p>
                      <a:pPr marL="44450" algn="ctr">
                        <a:lnSpc>
                          <a:spcPct val="100000"/>
                        </a:lnSpc>
                      </a:pPr>
                      <a:r>
                        <a:rPr sz="1050" b="1">
                          <a:latin typeface="Verdana"/>
                          <a:cs typeface="Verdana"/>
                        </a:rPr>
                        <a:t>Gauge</a:t>
                      </a:r>
                      <a:r>
                        <a:rPr sz="1050" b="1" spc="-35">
                          <a:latin typeface="Verdana"/>
                          <a:cs typeface="Verdana"/>
                        </a:rPr>
                        <a:t> </a:t>
                      </a:r>
                      <a:r>
                        <a:rPr sz="1050" b="1">
                          <a:latin typeface="Verdana"/>
                          <a:cs typeface="Verdana"/>
                        </a:rPr>
                        <a:t>base</a:t>
                      </a:r>
                      <a:r>
                        <a:rPr sz="1050" b="1" spc="-25">
                          <a:latin typeface="Verdana"/>
                          <a:cs typeface="Verdana"/>
                        </a:rPr>
                        <a:t> </a:t>
                      </a:r>
                      <a:r>
                        <a:rPr sz="1050" b="1" spc="-10">
                          <a:latin typeface="Verdana"/>
                          <a:cs typeface="Verdana"/>
                        </a:rPr>
                        <a:t>materials</a:t>
                      </a:r>
                      <a:endParaRPr sz="1050">
                        <a:latin typeface="Verdana"/>
                        <a:cs typeface="Verdana"/>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D4B4"/>
                    </a:solidFill>
                  </a:tcPr>
                </a:tc>
                <a:tc>
                  <a:txBody>
                    <a:bodyPr/>
                    <a:lstStyle/>
                    <a:p>
                      <a:pPr>
                        <a:lnSpc>
                          <a:spcPct val="100000"/>
                        </a:lnSpc>
                        <a:spcBef>
                          <a:spcPts val="20"/>
                        </a:spcBef>
                      </a:pPr>
                      <a:endParaRPr sz="1500">
                        <a:latin typeface="Times New Roman"/>
                        <a:cs typeface="Times New Roman"/>
                      </a:endParaRPr>
                    </a:p>
                    <a:p>
                      <a:pPr marL="46355" algn="ctr">
                        <a:lnSpc>
                          <a:spcPct val="100000"/>
                        </a:lnSpc>
                      </a:pPr>
                      <a:r>
                        <a:rPr sz="1050" b="1">
                          <a:latin typeface="Verdana"/>
                          <a:cs typeface="Verdana"/>
                        </a:rPr>
                        <a:t>Operational</a:t>
                      </a:r>
                      <a:r>
                        <a:rPr sz="1050" b="1" spc="-55">
                          <a:latin typeface="Verdana"/>
                          <a:cs typeface="Verdana"/>
                        </a:rPr>
                        <a:t> </a:t>
                      </a:r>
                      <a:r>
                        <a:rPr sz="1050" b="1" spc="-10">
                          <a:latin typeface="Verdana"/>
                          <a:cs typeface="Verdana"/>
                        </a:rPr>
                        <a:t>temperature</a:t>
                      </a:r>
                      <a:endParaRPr sz="1050">
                        <a:latin typeface="Verdana"/>
                        <a:cs typeface="Verdana"/>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D4B4"/>
                    </a:solidFill>
                  </a:tcPr>
                </a:tc>
                <a:extLst>
                  <a:ext uri="{0D108BD9-81ED-4DB2-BD59-A6C34878D82A}">
                    <a16:rowId xmlns:a16="http://schemas.microsoft.com/office/drawing/2014/main" val="10000"/>
                  </a:ext>
                </a:extLst>
              </a:tr>
              <a:tr h="412750">
                <a:tc>
                  <a:txBody>
                    <a:bodyPr/>
                    <a:lstStyle/>
                    <a:p>
                      <a:pPr marL="144145" algn="ctr">
                        <a:lnSpc>
                          <a:spcPct val="100000"/>
                        </a:lnSpc>
                        <a:spcBef>
                          <a:spcPts val="955"/>
                        </a:spcBef>
                      </a:pPr>
                      <a:r>
                        <a:rPr sz="1100" b="1">
                          <a:latin typeface="Verdana"/>
                          <a:cs typeface="Verdana"/>
                        </a:rPr>
                        <a:t>F</a:t>
                      </a:r>
                      <a:endParaRPr sz="1100">
                        <a:latin typeface="Verdana"/>
                        <a:cs typeface="Verdana"/>
                      </a:endParaRPr>
                    </a:p>
                  </a:txBody>
                  <a:tcPr marL="0" marR="0" marT="1212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3345" algn="ctr">
                        <a:lnSpc>
                          <a:spcPct val="100000"/>
                        </a:lnSpc>
                        <a:spcBef>
                          <a:spcPts val="955"/>
                        </a:spcBef>
                      </a:pPr>
                      <a:r>
                        <a:rPr sz="1100" b="1">
                          <a:latin typeface="Verdana"/>
                          <a:cs typeface="Verdana"/>
                        </a:rPr>
                        <a:t>Epoxy</a:t>
                      </a:r>
                      <a:r>
                        <a:rPr sz="1100" b="1" spc="-20">
                          <a:latin typeface="Verdana"/>
                          <a:cs typeface="Verdana"/>
                        </a:rPr>
                        <a:t> </a:t>
                      </a:r>
                      <a:r>
                        <a:rPr sz="1100" b="1" spc="-10">
                          <a:latin typeface="Verdana"/>
                          <a:cs typeface="Verdana"/>
                        </a:rPr>
                        <a:t>resin</a:t>
                      </a:r>
                      <a:endParaRPr sz="1100">
                        <a:latin typeface="Verdana"/>
                        <a:cs typeface="Verdana"/>
                      </a:endParaRPr>
                    </a:p>
                  </a:txBody>
                  <a:tcPr marL="0" marR="0" marT="1212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7790" algn="ctr">
                        <a:lnSpc>
                          <a:spcPct val="100000"/>
                        </a:lnSpc>
                        <a:spcBef>
                          <a:spcPts val="955"/>
                        </a:spcBef>
                      </a:pPr>
                      <a:r>
                        <a:rPr sz="1100" b="1" spc="-10">
                          <a:latin typeface="Verdana"/>
                          <a:cs typeface="Verdana"/>
                        </a:rPr>
                        <a:t>-</a:t>
                      </a:r>
                      <a:r>
                        <a:rPr sz="1100" b="1">
                          <a:latin typeface="Verdana"/>
                          <a:cs typeface="Verdana"/>
                        </a:rPr>
                        <a:t>20~+80</a:t>
                      </a:r>
                      <a:r>
                        <a:rPr sz="1100" b="1" spc="-25">
                          <a:latin typeface="Verdana"/>
                          <a:cs typeface="Verdana"/>
                        </a:rPr>
                        <a:t> </a:t>
                      </a:r>
                      <a:r>
                        <a:rPr sz="1100" b="1" spc="-20">
                          <a:latin typeface="Verdana"/>
                          <a:cs typeface="Verdana"/>
                        </a:rPr>
                        <a:t>(°C)</a:t>
                      </a:r>
                      <a:endParaRPr sz="1100">
                        <a:latin typeface="Verdana"/>
                        <a:cs typeface="Verdana"/>
                      </a:endParaRPr>
                    </a:p>
                  </a:txBody>
                  <a:tcPr marL="0" marR="0" marT="1212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12750">
                <a:tc>
                  <a:txBody>
                    <a:bodyPr/>
                    <a:lstStyle/>
                    <a:p>
                      <a:pPr marL="94615" algn="ctr">
                        <a:lnSpc>
                          <a:spcPct val="100000"/>
                        </a:lnSpc>
                        <a:spcBef>
                          <a:spcPts val="955"/>
                        </a:spcBef>
                      </a:pPr>
                      <a:r>
                        <a:rPr sz="1100" b="1" spc="-25">
                          <a:latin typeface="Verdana"/>
                          <a:cs typeface="Verdana"/>
                        </a:rPr>
                        <a:t>QF</a:t>
                      </a:r>
                      <a:endParaRPr sz="1100">
                        <a:latin typeface="Verdana"/>
                        <a:cs typeface="Verdana"/>
                      </a:endParaRPr>
                    </a:p>
                  </a:txBody>
                  <a:tcPr marL="0" marR="0" marT="1212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3345" algn="ctr">
                        <a:lnSpc>
                          <a:spcPct val="100000"/>
                        </a:lnSpc>
                        <a:spcBef>
                          <a:spcPts val="955"/>
                        </a:spcBef>
                      </a:pPr>
                      <a:r>
                        <a:rPr sz="1100" b="1">
                          <a:latin typeface="Verdana"/>
                          <a:cs typeface="Verdana"/>
                        </a:rPr>
                        <a:t>Polyimide</a:t>
                      </a:r>
                      <a:r>
                        <a:rPr sz="1100" b="1" spc="-65">
                          <a:latin typeface="Verdana"/>
                          <a:cs typeface="Verdana"/>
                        </a:rPr>
                        <a:t> </a:t>
                      </a:r>
                      <a:r>
                        <a:rPr sz="1100" b="1" spc="-20">
                          <a:latin typeface="Verdana"/>
                          <a:cs typeface="Verdana"/>
                        </a:rPr>
                        <a:t>resin</a:t>
                      </a:r>
                      <a:endParaRPr sz="1100">
                        <a:latin typeface="Verdana"/>
                        <a:cs typeface="Verdana"/>
                      </a:endParaRPr>
                    </a:p>
                  </a:txBody>
                  <a:tcPr marL="0" marR="0" marT="1212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7790" algn="ctr">
                        <a:lnSpc>
                          <a:spcPct val="100000"/>
                        </a:lnSpc>
                        <a:spcBef>
                          <a:spcPts val="955"/>
                        </a:spcBef>
                      </a:pPr>
                      <a:r>
                        <a:rPr sz="1100" b="1" spc="-10">
                          <a:latin typeface="Verdana"/>
                          <a:cs typeface="Verdana"/>
                        </a:rPr>
                        <a:t>-</a:t>
                      </a:r>
                      <a:r>
                        <a:rPr sz="1100" b="1">
                          <a:latin typeface="Verdana"/>
                          <a:cs typeface="Verdana"/>
                        </a:rPr>
                        <a:t>20~+200</a:t>
                      </a:r>
                      <a:r>
                        <a:rPr sz="1100" b="1" spc="-20">
                          <a:latin typeface="Verdana"/>
                          <a:cs typeface="Verdana"/>
                        </a:rPr>
                        <a:t> (°C)</a:t>
                      </a:r>
                      <a:endParaRPr sz="1100">
                        <a:latin typeface="Verdana"/>
                        <a:cs typeface="Verdana"/>
                      </a:endParaRPr>
                    </a:p>
                  </a:txBody>
                  <a:tcPr marL="0" marR="0" marT="1212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12750">
                <a:tc>
                  <a:txBody>
                    <a:bodyPr/>
                    <a:lstStyle/>
                    <a:p>
                      <a:pPr marL="142875" algn="ctr">
                        <a:lnSpc>
                          <a:spcPct val="100000"/>
                        </a:lnSpc>
                        <a:spcBef>
                          <a:spcPts val="955"/>
                        </a:spcBef>
                      </a:pPr>
                      <a:r>
                        <a:rPr sz="1100" b="1" spc="-25">
                          <a:latin typeface="Verdana"/>
                          <a:cs typeface="Verdana"/>
                        </a:rPr>
                        <a:t>EF</a:t>
                      </a:r>
                      <a:endParaRPr sz="1100">
                        <a:latin typeface="Verdana"/>
                        <a:cs typeface="Verdana"/>
                      </a:endParaRPr>
                    </a:p>
                  </a:txBody>
                  <a:tcPr marL="0" marR="0" marT="1212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3345" algn="ctr">
                        <a:lnSpc>
                          <a:spcPct val="100000"/>
                        </a:lnSpc>
                        <a:spcBef>
                          <a:spcPts val="955"/>
                        </a:spcBef>
                      </a:pPr>
                      <a:r>
                        <a:rPr sz="1100" b="1">
                          <a:latin typeface="Verdana"/>
                          <a:cs typeface="Verdana"/>
                        </a:rPr>
                        <a:t>Polyimide</a:t>
                      </a:r>
                      <a:r>
                        <a:rPr sz="1100" b="1" spc="-65">
                          <a:latin typeface="Verdana"/>
                          <a:cs typeface="Verdana"/>
                        </a:rPr>
                        <a:t> </a:t>
                      </a:r>
                      <a:r>
                        <a:rPr sz="1100" b="1" spc="-20">
                          <a:latin typeface="Verdana"/>
                          <a:cs typeface="Verdana"/>
                        </a:rPr>
                        <a:t>resin</a:t>
                      </a:r>
                      <a:endParaRPr sz="1100">
                        <a:latin typeface="Verdana"/>
                        <a:cs typeface="Verdana"/>
                      </a:endParaRPr>
                    </a:p>
                  </a:txBody>
                  <a:tcPr marL="0" marR="0" marT="1212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7790" algn="ctr">
                        <a:lnSpc>
                          <a:spcPct val="100000"/>
                        </a:lnSpc>
                        <a:spcBef>
                          <a:spcPts val="955"/>
                        </a:spcBef>
                      </a:pPr>
                      <a:r>
                        <a:rPr sz="1100" b="1" spc="-10">
                          <a:latin typeface="Verdana"/>
                          <a:cs typeface="Verdana"/>
                        </a:rPr>
                        <a:t>-</a:t>
                      </a:r>
                      <a:r>
                        <a:rPr sz="1100" b="1">
                          <a:latin typeface="Verdana"/>
                          <a:cs typeface="Verdana"/>
                        </a:rPr>
                        <a:t>20~+200</a:t>
                      </a:r>
                      <a:r>
                        <a:rPr sz="1100" b="1" spc="-20">
                          <a:latin typeface="Verdana"/>
                          <a:cs typeface="Verdana"/>
                        </a:rPr>
                        <a:t> (°C)</a:t>
                      </a:r>
                      <a:endParaRPr sz="1100">
                        <a:latin typeface="Verdana"/>
                        <a:cs typeface="Verdana"/>
                      </a:endParaRPr>
                    </a:p>
                  </a:txBody>
                  <a:tcPr marL="0" marR="0" marT="1212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6" name="Rectangle 2">
            <a:extLst>
              <a:ext uri="{FF2B5EF4-FFF2-40B4-BE49-F238E27FC236}">
                <a16:creationId xmlns:a16="http://schemas.microsoft.com/office/drawing/2014/main" id="{FDEA3638-A658-BA2E-3CE6-C831FFB3A2FE}"/>
              </a:ext>
            </a:extLst>
          </p:cNvPr>
          <p:cNvSpPr>
            <a:spLocks noChangeArrowheads="1"/>
          </p:cNvSpPr>
          <p:nvPr/>
        </p:nvSpPr>
        <p:spPr bwMode="auto">
          <a:xfrm>
            <a:off x="838200" y="1066800"/>
            <a:ext cx="5335115" cy="4188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6348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993366"/>
                </a:solidFill>
                <a:effectLst/>
                <a:latin typeface="Poppins" panose="00000500000000000000" pitchFamily="2" charset="0"/>
                <a:cs typeface="Poppins" panose="00000500000000000000" pitchFamily="2" charset="0"/>
              </a:rPr>
              <a:t>Self Inductance Formula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b="1">
              <a:solidFill>
                <a:srgbClr val="993366"/>
              </a:solidFill>
              <a:latin typeface="Poppins" panose="00000500000000000000" pitchFamily="2" charset="0"/>
              <a:cs typeface="Poppins" panose="00000500000000000000" pitchFamily="2" charset="0"/>
            </a:endParaRPr>
          </a:p>
          <a:p>
            <a:r>
              <a:rPr lang="en-IN" sz="3200">
                <a:effectLst/>
              </a:rPr>
              <a:t>𝐿=𝑁𝜙𝐼</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a:ln>
                <a:noFill/>
              </a:ln>
              <a:solidFill>
                <a:srgbClr val="444444"/>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444444"/>
                </a:solidFill>
                <a:effectLst/>
                <a:latin typeface="Poppins" panose="00000500000000000000" pitchFamily="2" charset="0"/>
                <a:cs typeface="Poppins" panose="00000500000000000000" pitchFamily="2" charset="0"/>
              </a:rPr>
              <a:t>Where,</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rgbClr val="444444"/>
                </a:solidFill>
                <a:effectLst/>
                <a:latin typeface="Poppins" panose="00000500000000000000" pitchFamily="2" charset="0"/>
                <a:cs typeface="Poppins" panose="00000500000000000000" pitchFamily="2" charset="0"/>
              </a:rPr>
              <a:t>L is the self inductance in Henries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rgbClr val="444444"/>
                </a:solidFill>
                <a:effectLst/>
                <a:latin typeface="Poppins" panose="00000500000000000000" pitchFamily="2" charset="0"/>
                <a:cs typeface="Poppins" panose="00000500000000000000" pitchFamily="2" charset="0"/>
              </a:rPr>
              <a:t>N is the number of turns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rgbClr val="444444"/>
                </a:solidFill>
                <a:effectLst/>
                <a:latin typeface="Poppins" panose="00000500000000000000" pitchFamily="2" charset="0"/>
                <a:cs typeface="Poppins" panose="00000500000000000000" pitchFamily="2" charset="0"/>
              </a:rPr>
              <a:t>Φ is the magnetic flux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rgbClr val="444444"/>
                </a:solidFill>
                <a:effectLst/>
                <a:latin typeface="Poppins" panose="00000500000000000000" pitchFamily="2" charset="0"/>
                <a:cs typeface="Poppins" panose="00000500000000000000" pitchFamily="2" charset="0"/>
              </a:rPr>
              <a:t>I is the current in amperes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93562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5" name="TextBox 4">
            <a:extLst>
              <a:ext uri="{FF2B5EF4-FFF2-40B4-BE49-F238E27FC236}">
                <a16:creationId xmlns:a16="http://schemas.microsoft.com/office/drawing/2014/main" id="{3A45E924-E49D-9F31-7AFC-8481CE289156}"/>
              </a:ext>
            </a:extLst>
          </p:cNvPr>
          <p:cNvSpPr txBox="1"/>
          <p:nvPr/>
        </p:nvSpPr>
        <p:spPr>
          <a:xfrm>
            <a:off x="838200" y="990600"/>
            <a:ext cx="7391400" cy="5078313"/>
          </a:xfrm>
          <a:prstGeom prst="rect">
            <a:avLst/>
          </a:prstGeom>
          <a:noFill/>
        </p:spPr>
        <p:txBody>
          <a:bodyPr wrap="square">
            <a:spAutoFit/>
          </a:bodyPr>
          <a:lstStyle/>
          <a:p>
            <a:r>
              <a:rPr lang="en-US"/>
              <a:t>Transducers working on principle of change of Self Inductance </a:t>
            </a:r>
          </a:p>
          <a:p>
            <a:endParaRPr lang="en-US"/>
          </a:p>
          <a:p>
            <a:r>
              <a:rPr lang="en-US"/>
              <a:t>The self inductance of a coil L = N</a:t>
            </a:r>
            <a:r>
              <a:rPr lang="en-IN" b="0" i="0" baseline="30000">
                <a:solidFill>
                  <a:srgbClr val="444444"/>
                </a:solidFill>
                <a:effectLst/>
                <a:highlight>
                  <a:srgbClr val="FFFFFF"/>
                </a:highlight>
                <a:latin typeface="Poppins" panose="00000500000000000000" pitchFamily="2" charset="0"/>
              </a:rPr>
              <a:t>2</a:t>
            </a:r>
            <a:r>
              <a:rPr lang="en-US"/>
              <a:t> / R</a:t>
            </a:r>
          </a:p>
          <a:p>
            <a:endParaRPr lang="en-US"/>
          </a:p>
          <a:p>
            <a:r>
              <a:rPr lang="en-US"/>
              <a:t> where N = number of turns, and R -reluctance of the magnetic circuit. </a:t>
            </a:r>
          </a:p>
          <a:p>
            <a:r>
              <a:rPr lang="en-US"/>
              <a:t>The reluctance of the magnetic circuit R = l / µA .</a:t>
            </a:r>
          </a:p>
          <a:p>
            <a:endParaRPr lang="en-US"/>
          </a:p>
          <a:p>
            <a:r>
              <a:rPr lang="en-US"/>
              <a:t>Inductance L = N</a:t>
            </a:r>
            <a:r>
              <a:rPr lang="en-IN" b="0" i="0" baseline="30000">
                <a:solidFill>
                  <a:srgbClr val="444444"/>
                </a:solidFill>
                <a:effectLst/>
                <a:highlight>
                  <a:srgbClr val="FFFFFF"/>
                </a:highlight>
                <a:latin typeface="Poppins" panose="00000500000000000000" pitchFamily="2" charset="0"/>
              </a:rPr>
              <a:t>2</a:t>
            </a:r>
            <a:r>
              <a:rPr lang="en-US"/>
              <a:t>µ (A/ l) = N</a:t>
            </a:r>
            <a:r>
              <a:rPr lang="en-IN" b="0" i="0" baseline="30000">
                <a:solidFill>
                  <a:srgbClr val="444444"/>
                </a:solidFill>
                <a:effectLst/>
                <a:highlight>
                  <a:srgbClr val="FFFFFF"/>
                </a:highlight>
                <a:latin typeface="Poppins" panose="00000500000000000000" pitchFamily="2" charset="0"/>
              </a:rPr>
              <a:t> 2</a:t>
            </a:r>
            <a:r>
              <a:rPr lang="en-US"/>
              <a:t> µ G </a:t>
            </a:r>
          </a:p>
          <a:p>
            <a:endParaRPr lang="en-US"/>
          </a:p>
          <a:p>
            <a:r>
              <a:rPr lang="en-US"/>
              <a:t>where µ = effective permeability of the medium in and around the coil; H/m </a:t>
            </a:r>
          </a:p>
          <a:p>
            <a:r>
              <a:rPr lang="en-US"/>
              <a:t>G = (A/ l) = geometric form factor </a:t>
            </a:r>
          </a:p>
          <a:p>
            <a:r>
              <a:rPr lang="en-US"/>
              <a:t>A = area of cross-section of coil; m</a:t>
            </a:r>
            <a:r>
              <a:rPr lang="en-IN" b="0" i="0" baseline="30000">
                <a:solidFill>
                  <a:srgbClr val="444444"/>
                </a:solidFill>
                <a:effectLst/>
                <a:highlight>
                  <a:srgbClr val="FFFFFF"/>
                </a:highlight>
                <a:latin typeface="Poppins" panose="00000500000000000000" pitchFamily="2" charset="0"/>
              </a:rPr>
              <a:t> 2</a:t>
            </a:r>
            <a:r>
              <a:rPr lang="en-US"/>
              <a:t> and / = length of coil; m </a:t>
            </a:r>
          </a:p>
          <a:p>
            <a:endParaRPr lang="en-US"/>
          </a:p>
          <a:p>
            <a:r>
              <a:rPr lang="en-US"/>
              <a:t>the variation in inductance may be caused by : </a:t>
            </a:r>
          </a:p>
          <a:p>
            <a:pPr marL="285750" indent="-285750">
              <a:buFont typeface="Arial" panose="020B0604020202020204" pitchFamily="34" charset="0"/>
              <a:buChar char="•"/>
            </a:pPr>
            <a:r>
              <a:rPr lang="en-US"/>
              <a:t>change in number of turns, N, </a:t>
            </a:r>
          </a:p>
          <a:p>
            <a:pPr marL="285750" indent="-285750">
              <a:buFont typeface="Arial" panose="020B0604020202020204" pitchFamily="34" charset="0"/>
              <a:buChar char="•"/>
            </a:pPr>
            <a:r>
              <a:rPr lang="en-US"/>
              <a:t>change in geometric configurations, G, and </a:t>
            </a:r>
          </a:p>
          <a:p>
            <a:pPr marL="285750" indent="-285750">
              <a:buFont typeface="Arial" panose="020B0604020202020204" pitchFamily="34" charset="0"/>
              <a:buChar char="•"/>
            </a:pPr>
            <a:r>
              <a:rPr lang="en-US"/>
              <a:t>change in permeability, µ.</a:t>
            </a:r>
            <a:endParaRPr lang="en-IN"/>
          </a:p>
        </p:txBody>
      </p:sp>
    </p:spTree>
    <p:extLst>
      <p:ext uri="{BB962C8B-B14F-4D97-AF65-F5344CB8AC3E}">
        <p14:creationId xmlns:p14="http://schemas.microsoft.com/office/powerpoint/2010/main" val="22672196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6" name="TextBox 5">
            <a:extLst>
              <a:ext uri="{FF2B5EF4-FFF2-40B4-BE49-F238E27FC236}">
                <a16:creationId xmlns:a16="http://schemas.microsoft.com/office/drawing/2014/main" id="{7535920C-81DC-B709-1E19-FC8A60C1656B}"/>
              </a:ext>
            </a:extLst>
          </p:cNvPr>
          <p:cNvSpPr txBox="1"/>
          <p:nvPr/>
        </p:nvSpPr>
        <p:spPr>
          <a:xfrm>
            <a:off x="133352" y="749752"/>
            <a:ext cx="8092185" cy="2677656"/>
          </a:xfrm>
          <a:prstGeom prst="rect">
            <a:avLst/>
          </a:prstGeom>
          <a:noFill/>
        </p:spPr>
        <p:txBody>
          <a:bodyPr wrap="square" lIns="91440" tIns="45720" rIns="91440" bIns="45720" anchor="t">
            <a:spAutoFit/>
          </a:bodyPr>
          <a:lstStyle/>
          <a:p>
            <a:r>
              <a:rPr lang="en-US" sz="2400" b="1">
                <a:solidFill>
                  <a:srgbClr val="FF0000"/>
                </a:solidFill>
              </a:rPr>
              <a:t>Differential Output. </a:t>
            </a:r>
          </a:p>
          <a:p>
            <a:pPr algn="just"/>
            <a:r>
              <a:rPr lang="en-US"/>
              <a:t>Normally the change in self inductance </a:t>
            </a:r>
            <a:r>
              <a:rPr lang="el-GR"/>
              <a:t>Δ</a:t>
            </a:r>
            <a:r>
              <a:rPr lang="en-US"/>
              <a:t>Lis adequate for detection for subsequent stages of instrumentation system. However, if the succeeding instrumentation responds to </a:t>
            </a:r>
            <a:r>
              <a:rPr lang="el-GR"/>
              <a:t>Δ</a:t>
            </a:r>
            <a:r>
              <a:rPr lang="en-IN"/>
              <a:t>L</a:t>
            </a:r>
            <a:r>
              <a:rPr lang="en-US"/>
              <a:t>, rather than to L+</a:t>
            </a:r>
            <a:r>
              <a:rPr lang="el-GR" b="1" i="0">
                <a:solidFill>
                  <a:srgbClr val="1F1F1F"/>
                </a:solidFill>
                <a:effectLst/>
                <a:highlight>
                  <a:srgbClr val="FFFFFF"/>
                </a:highlight>
                <a:latin typeface="Google Sans"/>
              </a:rPr>
              <a:t>Δ</a:t>
            </a:r>
            <a:r>
              <a:rPr lang="en-US"/>
              <a:t>L the sensitivity and accuracy will be much higher. The transducer can be designed to provide two outputs  one of which is an increase of self inductance and the other is a decrease in self inductance. The succeeding stages of instrumentation system measure the difference between these outputs i.e. 2 </a:t>
            </a:r>
            <a:r>
              <a:rPr lang="el-GR" b="1" i="0">
                <a:solidFill>
                  <a:srgbClr val="1F1F1F"/>
                </a:solidFill>
                <a:effectLst/>
                <a:highlight>
                  <a:srgbClr val="FFFFFF"/>
                </a:highlight>
                <a:latin typeface="Google Sans"/>
              </a:rPr>
              <a:t>Δ</a:t>
            </a:r>
            <a:r>
              <a:rPr lang="en-US"/>
              <a:t>L This is known as the differential output</a:t>
            </a:r>
            <a:endParaRPr lang="en-IN"/>
          </a:p>
        </p:txBody>
      </p:sp>
      <p:sp>
        <p:nvSpPr>
          <p:cNvPr id="8" name="TextBox 7">
            <a:extLst>
              <a:ext uri="{FF2B5EF4-FFF2-40B4-BE49-F238E27FC236}">
                <a16:creationId xmlns:a16="http://schemas.microsoft.com/office/drawing/2014/main" id="{74DAF64F-021F-7D0E-142A-6D900CEA80AC}"/>
              </a:ext>
            </a:extLst>
          </p:cNvPr>
          <p:cNvSpPr txBox="1"/>
          <p:nvPr/>
        </p:nvSpPr>
        <p:spPr>
          <a:xfrm>
            <a:off x="932459" y="3429000"/>
            <a:ext cx="6858000" cy="2031325"/>
          </a:xfrm>
          <a:prstGeom prst="rect">
            <a:avLst/>
          </a:prstGeom>
          <a:noFill/>
        </p:spPr>
        <p:txBody>
          <a:bodyPr wrap="square">
            <a:spAutoFit/>
          </a:bodyPr>
          <a:lstStyle/>
          <a:p>
            <a:r>
              <a:rPr lang="en-US"/>
              <a:t>The advantages of differential outputs are :</a:t>
            </a:r>
          </a:p>
          <a:p>
            <a:pPr marL="285750" indent="-285750">
              <a:buFont typeface="Arial" panose="020B0604020202020204" pitchFamily="34" charset="0"/>
              <a:buChar char="•"/>
            </a:pPr>
            <a:r>
              <a:rPr lang="en-US" b="1">
                <a:solidFill>
                  <a:srgbClr val="FF0000"/>
                </a:solidFill>
              </a:rPr>
              <a:t>The sensitivity and accuracy are increased.</a:t>
            </a:r>
          </a:p>
          <a:p>
            <a:pPr marL="285750" indent="-285750">
              <a:buFont typeface="Arial" panose="020B0604020202020204" pitchFamily="34" charset="0"/>
              <a:buChar char="•"/>
            </a:pPr>
            <a:r>
              <a:rPr lang="en-US" b="1">
                <a:solidFill>
                  <a:srgbClr val="FF0000"/>
                </a:solidFill>
              </a:rPr>
              <a:t>The output is less affected by external magnetic fields</a:t>
            </a:r>
          </a:p>
          <a:p>
            <a:pPr marL="285750" indent="-285750">
              <a:buFont typeface="Arial" panose="020B0604020202020204" pitchFamily="34" charset="0"/>
              <a:buChar char="•"/>
            </a:pPr>
            <a:r>
              <a:rPr lang="en-US" b="1">
                <a:solidFill>
                  <a:srgbClr val="FF0000"/>
                </a:solidFill>
              </a:rPr>
              <a:t>The effective variations due to temperature changes are reduced.</a:t>
            </a:r>
          </a:p>
          <a:p>
            <a:pPr marL="285750" indent="-285750">
              <a:buFont typeface="Arial" panose="020B0604020202020204" pitchFamily="34" charset="0"/>
              <a:buChar char="•"/>
            </a:pPr>
            <a:r>
              <a:rPr lang="en-US" b="1">
                <a:solidFill>
                  <a:srgbClr val="FF0000"/>
                </a:solidFill>
              </a:rPr>
              <a:t>The effects of changes in supply voltage and frequency are reduced. </a:t>
            </a:r>
            <a:endParaRPr lang="en-IN" b="1">
              <a:solidFill>
                <a:srgbClr val="FF0000"/>
              </a:solidFill>
            </a:endParaRPr>
          </a:p>
        </p:txBody>
      </p:sp>
      <p:sp>
        <p:nvSpPr>
          <p:cNvPr id="12" name="TextBox 11">
            <a:extLst>
              <a:ext uri="{FF2B5EF4-FFF2-40B4-BE49-F238E27FC236}">
                <a16:creationId xmlns:a16="http://schemas.microsoft.com/office/drawing/2014/main" id="{7A9E6831-BEFB-89A0-51F9-4927C84B19FA}"/>
              </a:ext>
            </a:extLst>
          </p:cNvPr>
          <p:cNvSpPr txBox="1"/>
          <p:nvPr/>
        </p:nvSpPr>
        <p:spPr>
          <a:xfrm>
            <a:off x="104826" y="5380672"/>
            <a:ext cx="8734374" cy="1200329"/>
          </a:xfrm>
          <a:prstGeom prst="rect">
            <a:avLst/>
          </a:prstGeom>
          <a:noFill/>
        </p:spPr>
        <p:txBody>
          <a:bodyPr wrap="square">
            <a:spAutoFit/>
          </a:bodyPr>
          <a:lstStyle/>
          <a:p>
            <a:r>
              <a:rPr lang="en-US"/>
              <a:t>In response to a physical signal, which is normally a displacement, the inductance of </a:t>
            </a:r>
            <a:r>
              <a:rPr lang="en-US" b="1">
                <a:solidFill>
                  <a:srgbClr val="FF0000"/>
                </a:solidFill>
              </a:rPr>
              <a:t>one part increases from L to L+ </a:t>
            </a:r>
            <a:r>
              <a:rPr lang="el-GR" b="1">
                <a:solidFill>
                  <a:srgbClr val="FF0000"/>
                </a:solidFill>
              </a:rPr>
              <a:t>Δ</a:t>
            </a:r>
            <a:r>
              <a:rPr lang="en-US" b="1">
                <a:solidFill>
                  <a:srgbClr val="FF0000"/>
                </a:solidFill>
              </a:rPr>
              <a:t>L while that of the other part decreases from L to L-</a:t>
            </a:r>
            <a:r>
              <a:rPr lang="el-GR" b="1">
                <a:solidFill>
                  <a:srgbClr val="FF0000"/>
                </a:solidFill>
              </a:rPr>
              <a:t> Δ</a:t>
            </a:r>
            <a:r>
              <a:rPr lang="en-US" b="1">
                <a:solidFill>
                  <a:srgbClr val="FF0000"/>
                </a:solidFill>
              </a:rPr>
              <a:t>L</a:t>
            </a:r>
            <a:r>
              <a:rPr lang="en-US"/>
              <a:t> The change is measured as the </a:t>
            </a:r>
            <a:r>
              <a:rPr lang="en-US" b="1"/>
              <a:t>difference of the two resulting in an output of 2</a:t>
            </a:r>
            <a:r>
              <a:rPr lang="el-GR" b="1"/>
              <a:t>Δ</a:t>
            </a:r>
            <a:r>
              <a:rPr lang="en-US" b="1"/>
              <a:t>L</a:t>
            </a:r>
            <a:r>
              <a:rPr lang="en-US"/>
              <a:t> instead </a:t>
            </a:r>
            <a:r>
              <a:rPr lang="el-GR" b="1"/>
              <a:t>Δ</a:t>
            </a:r>
            <a:r>
              <a:rPr lang="en-US" b="1"/>
              <a:t>L when only a single winding is used.</a:t>
            </a:r>
            <a:endParaRPr lang="en-IN" b="1"/>
          </a:p>
        </p:txBody>
      </p:sp>
    </p:spTree>
    <p:extLst>
      <p:ext uri="{BB962C8B-B14F-4D97-AF65-F5344CB8AC3E}">
        <p14:creationId xmlns:p14="http://schemas.microsoft.com/office/powerpoint/2010/main" val="29991545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4" name="TextBox 3">
            <a:extLst>
              <a:ext uri="{FF2B5EF4-FFF2-40B4-BE49-F238E27FC236}">
                <a16:creationId xmlns:a16="http://schemas.microsoft.com/office/drawing/2014/main" id="{7CD9965D-07B3-1C68-F6E0-73DAD06F0946}"/>
              </a:ext>
            </a:extLst>
          </p:cNvPr>
          <p:cNvSpPr txBox="1"/>
          <p:nvPr/>
        </p:nvSpPr>
        <p:spPr>
          <a:xfrm>
            <a:off x="152400" y="876046"/>
            <a:ext cx="8991600" cy="5909310"/>
          </a:xfrm>
          <a:prstGeom prst="rect">
            <a:avLst/>
          </a:prstGeom>
          <a:noFill/>
        </p:spPr>
        <p:txBody>
          <a:bodyPr wrap="square">
            <a:spAutoFit/>
          </a:bodyPr>
          <a:lstStyle/>
          <a:p>
            <a:pPr algn="just"/>
            <a:r>
              <a:rPr lang="en-US" b="1" i="0">
                <a:solidFill>
                  <a:srgbClr val="800080"/>
                </a:solidFill>
                <a:effectLst/>
                <a:highlight>
                  <a:srgbClr val="FFFFFF"/>
                </a:highlight>
                <a:latin typeface="Poppins" panose="00000500000000000000" pitchFamily="2" charset="0"/>
              </a:rPr>
              <a:t>What is Mutual Inductance?</a:t>
            </a:r>
            <a:endParaRPr lang="en-US" b="1" i="0">
              <a:solidFill>
                <a:srgbClr val="444444"/>
              </a:solidFill>
              <a:effectLst/>
              <a:highlight>
                <a:srgbClr val="FFFFFF"/>
              </a:highlight>
              <a:latin typeface="Poppins" panose="00000500000000000000" pitchFamily="2" charset="0"/>
            </a:endParaRPr>
          </a:p>
          <a:p>
            <a:pPr algn="just"/>
            <a:r>
              <a:rPr lang="en-US" b="0" i="0">
                <a:solidFill>
                  <a:srgbClr val="444444"/>
                </a:solidFill>
                <a:effectLst/>
                <a:highlight>
                  <a:srgbClr val="FFFFFF"/>
                </a:highlight>
                <a:latin typeface="Poppins" panose="00000500000000000000" pitchFamily="2" charset="0"/>
              </a:rPr>
              <a:t>Consider two coils: P – coil (Primary coil) and S – coil (Secondary coil). A battery and a key are connected to the P-coil, whereas a galvanometer is connected across the S-coil. When there is a change in the current or </a:t>
            </a:r>
            <a:r>
              <a:rPr lang="en-US" b="0" i="0" u="none" strike="noStrike">
                <a:solidFill>
                  <a:srgbClr val="8C69FF"/>
                </a:solidFill>
                <a:effectLst/>
                <a:highlight>
                  <a:srgbClr val="FFFFFF"/>
                </a:highlight>
                <a:latin typeface="Poppins" panose="00000500000000000000" pitchFamily="2" charset="0"/>
                <a:hlinkClick r:id="rId2"/>
              </a:rPr>
              <a:t>magnetic flux</a:t>
            </a:r>
            <a:r>
              <a:rPr lang="en-US" b="0" i="0">
                <a:solidFill>
                  <a:srgbClr val="444444"/>
                </a:solidFill>
                <a:effectLst/>
                <a:highlight>
                  <a:srgbClr val="FFFFFF"/>
                </a:highlight>
                <a:latin typeface="Poppins" panose="00000500000000000000" pitchFamily="2" charset="0"/>
              </a:rPr>
              <a:t> linked with the two coils, an opposing electromotive force is produced across each coil, and this phenomenon is termed Mutual Inductance.</a:t>
            </a:r>
          </a:p>
          <a:p>
            <a:pPr algn="just"/>
            <a:r>
              <a:rPr lang="en-US" b="0" i="0">
                <a:solidFill>
                  <a:srgbClr val="444444"/>
                </a:solidFill>
                <a:effectLst/>
                <a:highlight>
                  <a:srgbClr val="FFFFFF"/>
                </a:highlight>
                <a:latin typeface="Poppins" panose="00000500000000000000" pitchFamily="2" charset="0"/>
              </a:rPr>
              <a:t>This phenomenon is given by the relation:</a:t>
            </a:r>
          </a:p>
          <a:p>
            <a:pPr algn="just"/>
            <a:endParaRPr lang="en-US" b="0" i="0">
              <a:solidFill>
                <a:srgbClr val="444444"/>
              </a:solidFill>
              <a:effectLst/>
              <a:highlight>
                <a:srgbClr val="FFFFFF"/>
              </a:highlight>
              <a:latin typeface="Poppins" panose="00000500000000000000" pitchFamily="2" charset="0"/>
            </a:endParaRPr>
          </a:p>
          <a:p>
            <a:pPr algn="just"/>
            <a:r>
              <a:rPr lang="en-US" b="0" i="0">
                <a:solidFill>
                  <a:srgbClr val="444444"/>
                </a:solidFill>
                <a:effectLst/>
                <a:highlight>
                  <a:srgbClr val="FFFFFF"/>
                </a:highlight>
                <a:latin typeface="Poppins" panose="00000500000000000000" pitchFamily="2" charset="0"/>
              </a:rPr>
              <a:t>𝜙=𝑀𝐼</a:t>
            </a:r>
          </a:p>
          <a:p>
            <a:pPr algn="just"/>
            <a:endParaRPr lang="en-US" b="0" i="0">
              <a:solidFill>
                <a:srgbClr val="444444"/>
              </a:solidFill>
              <a:effectLst/>
              <a:highlight>
                <a:srgbClr val="FFFFFF"/>
              </a:highlight>
              <a:latin typeface="Poppins" panose="00000500000000000000" pitchFamily="2" charset="0"/>
            </a:endParaRPr>
          </a:p>
          <a:p>
            <a:pPr algn="just"/>
            <a:r>
              <a:rPr lang="en-US" b="0" i="0">
                <a:solidFill>
                  <a:srgbClr val="444444"/>
                </a:solidFill>
                <a:effectLst/>
                <a:highlight>
                  <a:srgbClr val="FFFFFF"/>
                </a:highlight>
                <a:latin typeface="Poppins" panose="00000500000000000000" pitchFamily="2" charset="0"/>
              </a:rPr>
              <a:t>Where M is termed as the mutual inductance of the two coils or the coefficient of the mutual inductance of the two coils.</a:t>
            </a:r>
          </a:p>
          <a:p>
            <a:pPr algn="just"/>
            <a:endParaRPr lang="en-US" b="0" i="0">
              <a:solidFill>
                <a:srgbClr val="444444"/>
              </a:solidFill>
              <a:effectLst/>
              <a:highlight>
                <a:srgbClr val="FFFFFF"/>
              </a:highlight>
              <a:latin typeface="Poppins" panose="00000500000000000000" pitchFamily="2" charset="0"/>
            </a:endParaRPr>
          </a:p>
          <a:p>
            <a:pPr algn="just"/>
            <a:r>
              <a:rPr lang="en-US" b="0" i="0">
                <a:solidFill>
                  <a:srgbClr val="444444"/>
                </a:solidFill>
                <a:effectLst/>
                <a:highlight>
                  <a:srgbClr val="FFFFFF"/>
                </a:highlight>
                <a:latin typeface="Poppins" panose="00000500000000000000" pitchFamily="2" charset="0"/>
              </a:rPr>
              <a:t>The rate of change of magnetic flux in the coil is given as,</a:t>
            </a:r>
          </a:p>
          <a:p>
            <a:pPr algn="just"/>
            <a:endParaRPr lang="en-US" b="0" i="0">
              <a:solidFill>
                <a:srgbClr val="444444"/>
              </a:solidFill>
              <a:effectLst/>
              <a:highlight>
                <a:srgbClr val="FFFFFF"/>
              </a:highlight>
              <a:latin typeface="Poppins" panose="00000500000000000000" pitchFamily="2" charset="0"/>
            </a:endParaRPr>
          </a:p>
          <a:p>
            <a:pPr algn="just"/>
            <a:r>
              <a:rPr lang="en-US" b="0" i="0">
                <a:solidFill>
                  <a:srgbClr val="444444"/>
                </a:solidFill>
                <a:effectLst/>
                <a:highlight>
                  <a:srgbClr val="FFFFFF"/>
                </a:highlight>
                <a:latin typeface="Poppins" panose="00000500000000000000" pitchFamily="2" charset="0"/>
              </a:rPr>
              <a:t>𝑒=–𝑑𝜙𝑑𝑡=–𝑑(𝑀𝐼)𝑑𝑡</a:t>
            </a:r>
          </a:p>
          <a:p>
            <a:pPr algn="just"/>
            <a:br>
              <a:rPr lang="en-US"/>
            </a:br>
            <a:endParaRPr lang="en-US" b="0" i="0">
              <a:solidFill>
                <a:srgbClr val="444444"/>
              </a:solidFill>
              <a:effectLst/>
              <a:highlight>
                <a:srgbClr val="FFFFFF"/>
              </a:highlight>
              <a:latin typeface="Poppins" panose="00000500000000000000" pitchFamily="2" charset="0"/>
            </a:endParaRPr>
          </a:p>
          <a:p>
            <a:pPr algn="just"/>
            <a:br>
              <a:rPr lang="en-US"/>
            </a:br>
            <a:endParaRPr lang="en-IN"/>
          </a:p>
        </p:txBody>
      </p:sp>
    </p:spTree>
    <p:extLst>
      <p:ext uri="{BB962C8B-B14F-4D97-AF65-F5344CB8AC3E}">
        <p14:creationId xmlns:p14="http://schemas.microsoft.com/office/powerpoint/2010/main" val="30794488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5" name="Rectangle 1">
            <a:extLst>
              <a:ext uri="{FF2B5EF4-FFF2-40B4-BE49-F238E27FC236}">
                <a16:creationId xmlns:a16="http://schemas.microsoft.com/office/drawing/2014/main" id="{F4C6E9B0-FB1D-6FFE-979F-E5863BBE1511}"/>
              </a:ext>
            </a:extLst>
          </p:cNvPr>
          <p:cNvSpPr>
            <a:spLocks noChangeArrowheads="1"/>
          </p:cNvSpPr>
          <p:nvPr/>
        </p:nvSpPr>
        <p:spPr bwMode="auto">
          <a:xfrm>
            <a:off x="838200" y="1066800"/>
            <a:ext cx="6705600" cy="44653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6348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993366"/>
                </a:solidFill>
                <a:effectLst/>
                <a:latin typeface="Poppins" panose="00000500000000000000" pitchFamily="2" charset="0"/>
                <a:cs typeface="Poppins" panose="00000500000000000000" pitchFamily="2" charset="0"/>
              </a:rPr>
              <a:t>Mutual Inductance Formula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b="1">
              <a:solidFill>
                <a:srgbClr val="993366"/>
              </a:solidFill>
              <a:latin typeface="Poppins" panose="00000500000000000000" pitchFamily="2" charset="0"/>
              <a:cs typeface="Poppins" panose="00000500000000000000" pitchFamily="2" charset="0"/>
            </a:endParaRPr>
          </a:p>
          <a:p>
            <a:r>
              <a:rPr lang="en-IN" sz="3200">
                <a:effectLst/>
              </a:rPr>
              <a:t>𝑀=𝜇</a:t>
            </a:r>
            <a:r>
              <a:rPr lang="en-IN" sz="1600">
                <a:effectLst/>
              </a:rPr>
              <a:t>0</a:t>
            </a:r>
            <a:r>
              <a:rPr lang="en-IN" sz="3200">
                <a:effectLst/>
              </a:rPr>
              <a:t>𝜇</a:t>
            </a:r>
            <a:r>
              <a:rPr lang="en-IN">
                <a:effectLst/>
              </a:rPr>
              <a:t>𝑟</a:t>
            </a:r>
            <a:r>
              <a:rPr lang="en-IN" sz="3200">
                <a:effectLst/>
              </a:rPr>
              <a:t>𝑁</a:t>
            </a:r>
            <a:r>
              <a:rPr lang="en-IN">
                <a:effectLst/>
              </a:rPr>
              <a:t>1</a:t>
            </a:r>
            <a:r>
              <a:rPr lang="en-IN" sz="3200">
                <a:effectLst/>
              </a:rPr>
              <a:t>𝑁</a:t>
            </a:r>
            <a:r>
              <a:rPr lang="en-IN" sz="1600">
                <a:effectLst/>
              </a:rPr>
              <a:t>2</a:t>
            </a:r>
            <a:r>
              <a:rPr lang="en-IN" sz="3200">
                <a:effectLst/>
              </a:rPr>
              <a:t>𝐴𝑙</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a:ln>
                <a:noFill/>
              </a:ln>
              <a:solidFill>
                <a:srgbClr val="444444"/>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444444"/>
                </a:solidFill>
                <a:effectLst/>
                <a:latin typeface="Poppins" panose="00000500000000000000" pitchFamily="2" charset="0"/>
                <a:cs typeface="Poppins" panose="00000500000000000000" pitchFamily="2" charset="0"/>
              </a:rPr>
              <a:t>Where,</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rgbClr val="444444"/>
                </a:solidFill>
                <a:effectLst/>
                <a:latin typeface="Poppins" panose="00000500000000000000" pitchFamily="2" charset="0"/>
                <a:cs typeface="Poppins" panose="00000500000000000000" pitchFamily="2" charset="0"/>
              </a:rPr>
              <a:t>μ</a:t>
            </a:r>
            <a:r>
              <a:rPr kumimoji="0" lang="en-US" altLang="en-US" sz="1200" b="0" i="0" u="none" strike="noStrike" cap="none" normalizeH="0" baseline="-30000">
                <a:ln>
                  <a:noFill/>
                </a:ln>
                <a:solidFill>
                  <a:srgbClr val="444444"/>
                </a:solidFill>
                <a:effectLst/>
                <a:latin typeface="Poppins" panose="00000500000000000000" pitchFamily="2" charset="0"/>
                <a:cs typeface="Poppins" panose="00000500000000000000" pitchFamily="2" charset="0"/>
              </a:rPr>
              <a:t>0</a:t>
            </a:r>
            <a:r>
              <a:rPr kumimoji="0" lang="en-US" altLang="en-US" b="0" i="0" u="none" strike="noStrike" cap="none" normalizeH="0" baseline="0">
                <a:ln>
                  <a:noFill/>
                </a:ln>
                <a:solidFill>
                  <a:srgbClr val="444444"/>
                </a:solidFill>
                <a:effectLst/>
                <a:latin typeface="Poppins" panose="00000500000000000000" pitchFamily="2" charset="0"/>
                <a:cs typeface="Poppins" panose="00000500000000000000" pitchFamily="2" charset="0"/>
              </a:rPr>
              <a:t> is the permeability of free space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err="1">
                <a:ln>
                  <a:noFill/>
                </a:ln>
                <a:solidFill>
                  <a:srgbClr val="444444"/>
                </a:solidFill>
                <a:effectLst/>
                <a:latin typeface="Poppins" panose="00000500000000000000" pitchFamily="2" charset="0"/>
                <a:cs typeface="Poppins" panose="00000500000000000000" pitchFamily="2" charset="0"/>
              </a:rPr>
              <a:t>μ</a:t>
            </a:r>
            <a:r>
              <a:rPr kumimoji="0" lang="en-US" altLang="en-US" sz="1200" b="0" i="0" u="none" strike="noStrike" cap="none" normalizeH="0" baseline="-30000" err="1">
                <a:ln>
                  <a:noFill/>
                </a:ln>
                <a:solidFill>
                  <a:srgbClr val="444444"/>
                </a:solidFill>
                <a:effectLst/>
                <a:latin typeface="Poppins" panose="00000500000000000000" pitchFamily="2" charset="0"/>
                <a:cs typeface="Poppins" panose="00000500000000000000" pitchFamily="2" charset="0"/>
              </a:rPr>
              <a:t>r</a:t>
            </a:r>
            <a:r>
              <a:rPr kumimoji="0" lang="en-US" altLang="en-US" b="0" i="0" u="none" strike="noStrike" cap="none" normalizeH="0" baseline="0">
                <a:ln>
                  <a:noFill/>
                </a:ln>
                <a:solidFill>
                  <a:srgbClr val="444444"/>
                </a:solidFill>
                <a:effectLst/>
                <a:latin typeface="Poppins" panose="00000500000000000000" pitchFamily="2" charset="0"/>
                <a:cs typeface="Poppins" panose="00000500000000000000" pitchFamily="2" charset="0"/>
              </a:rPr>
              <a:t> is the relative permeability of the soft iron 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rgbClr val="444444"/>
                </a:solidFill>
                <a:effectLst/>
                <a:latin typeface="Poppins" panose="00000500000000000000" pitchFamily="2" charset="0"/>
                <a:cs typeface="Poppins" panose="00000500000000000000" pitchFamily="2" charset="0"/>
              </a:rPr>
              <a:t>N is the number of turns in coil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rgbClr val="444444"/>
                </a:solidFill>
                <a:effectLst/>
                <a:latin typeface="Poppins" panose="00000500000000000000" pitchFamily="2" charset="0"/>
                <a:cs typeface="Poppins" panose="00000500000000000000" pitchFamily="2" charset="0"/>
              </a:rPr>
              <a:t>A is the cross-sectional area in m</a:t>
            </a:r>
            <a:r>
              <a:rPr kumimoji="0" lang="en-US" altLang="en-US" sz="1200" b="0" i="0" u="none" strike="noStrike" cap="none" normalizeH="0" baseline="30000">
                <a:ln>
                  <a:noFill/>
                </a:ln>
                <a:solidFill>
                  <a:srgbClr val="444444"/>
                </a:solidFill>
                <a:effectLst/>
                <a:latin typeface="Poppins" panose="00000500000000000000" pitchFamily="2" charset="0"/>
                <a:cs typeface="Poppins" panose="00000500000000000000" pitchFamily="2" charset="0"/>
              </a:rPr>
              <a:t>2</a:t>
            </a:r>
            <a:endParaRPr kumimoji="0" lang="en-US" altLang="en-US" b="0" i="0" u="none" strike="noStrike" cap="none" normalizeH="0" baseline="0">
              <a:ln>
                <a:noFill/>
              </a:ln>
              <a:solidFill>
                <a:srgbClr val="444444"/>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rgbClr val="444444"/>
                </a:solidFill>
                <a:effectLst/>
                <a:latin typeface="Poppins" panose="00000500000000000000" pitchFamily="2" charset="0"/>
                <a:cs typeface="Poppins" panose="00000500000000000000" pitchFamily="2" charset="0"/>
              </a:rPr>
              <a:t>l is the length of the coil in 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42720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4" name="TextBox 3">
            <a:extLst>
              <a:ext uri="{FF2B5EF4-FFF2-40B4-BE49-F238E27FC236}">
                <a16:creationId xmlns:a16="http://schemas.microsoft.com/office/drawing/2014/main" id="{EA150E7F-4AF1-95D5-0DFF-C292A142CF04}"/>
              </a:ext>
            </a:extLst>
          </p:cNvPr>
          <p:cNvSpPr txBox="1"/>
          <p:nvPr/>
        </p:nvSpPr>
        <p:spPr>
          <a:xfrm>
            <a:off x="685800" y="1066800"/>
            <a:ext cx="7783322" cy="4524315"/>
          </a:xfrm>
          <a:prstGeom prst="rect">
            <a:avLst/>
          </a:prstGeom>
          <a:noFill/>
        </p:spPr>
        <p:txBody>
          <a:bodyPr wrap="square">
            <a:spAutoFit/>
          </a:bodyPr>
          <a:lstStyle/>
          <a:p>
            <a:pPr algn="just"/>
            <a:r>
              <a:rPr lang="en-US"/>
              <a:t>Transducers working on principle of change of Mutual Inductance An inductive transducer working on the principle variation of mutual inductance uses multiple coils. The mutual inductance between two coils is </a:t>
            </a:r>
          </a:p>
          <a:p>
            <a:pPr algn="just"/>
            <a:endParaRPr lang="en-US"/>
          </a:p>
          <a:p>
            <a:pPr algn="just"/>
            <a:r>
              <a:rPr lang="en-US"/>
              <a:t>where L</a:t>
            </a:r>
            <a:r>
              <a:rPr lang="en-US" sz="1200"/>
              <a:t>1</a:t>
            </a:r>
            <a:r>
              <a:rPr lang="en-US"/>
              <a:t> and L</a:t>
            </a:r>
            <a:r>
              <a:rPr lang="en-US" sz="1400"/>
              <a:t>2</a:t>
            </a:r>
            <a:r>
              <a:rPr lang="en-US"/>
              <a:t>, = self-inductances of two coils, and K = co-efficient of coupling. </a:t>
            </a:r>
          </a:p>
          <a:p>
            <a:pPr algn="just"/>
            <a:endParaRPr lang="en-US"/>
          </a:p>
          <a:p>
            <a:pPr algn="just"/>
            <a:r>
              <a:rPr lang="en-US"/>
              <a:t>Thus mutual inductance between the coils can be varied by variation of self-inductances or the co-efficient of coupling. However, the mutual inductance can be converted into a self-inductance by connecting the coils in series. The self-inductance of such an arrangement varies between</a:t>
            </a:r>
          </a:p>
          <a:p>
            <a:pPr algn="just"/>
            <a:endParaRPr lang="en-US"/>
          </a:p>
          <a:p>
            <a:pPr algn="just"/>
            <a:endParaRPr lang="en-US"/>
          </a:p>
          <a:p>
            <a:pPr algn="just"/>
            <a:r>
              <a:rPr lang="en-US"/>
              <a:t>with one of the coils being stationary while the other is movable. The self-inductance of each coil is constant but the mutual inductance changes depending upon the displacement of the movable coil.</a:t>
            </a:r>
            <a:endParaRPr lang="en-IN"/>
          </a:p>
        </p:txBody>
      </p:sp>
      <p:pic>
        <p:nvPicPr>
          <p:cNvPr id="6" name="Picture 5">
            <a:extLst>
              <a:ext uri="{FF2B5EF4-FFF2-40B4-BE49-F238E27FC236}">
                <a16:creationId xmlns:a16="http://schemas.microsoft.com/office/drawing/2014/main" id="{771D5D75-BA9D-8CA7-A5BD-1348FCB51FAE}"/>
              </a:ext>
            </a:extLst>
          </p:cNvPr>
          <p:cNvPicPr>
            <a:picLocks noChangeAspect="1"/>
          </p:cNvPicPr>
          <p:nvPr/>
        </p:nvPicPr>
        <p:blipFill>
          <a:blip/>
          <a:stretch>
            <a:fillRect/>
          </a:stretch>
        </p:blipFill>
        <p:spPr>
          <a:xfrm>
            <a:off x="3352800" y="2438399"/>
            <a:ext cx="1445343" cy="457200"/>
          </a:xfrm>
          <a:prstGeom prst="rect">
            <a:avLst/>
          </a:prstGeom>
        </p:spPr>
      </p:pic>
      <p:pic>
        <p:nvPicPr>
          <p:cNvPr id="7" name="Picture 6">
            <a:extLst>
              <a:ext uri="{FF2B5EF4-FFF2-40B4-BE49-F238E27FC236}">
                <a16:creationId xmlns:a16="http://schemas.microsoft.com/office/drawing/2014/main" id="{D52883A0-E028-567F-614E-219ED40F3C44}"/>
              </a:ext>
            </a:extLst>
          </p:cNvPr>
          <p:cNvPicPr>
            <a:picLocks noChangeAspect="1"/>
          </p:cNvPicPr>
          <p:nvPr/>
        </p:nvPicPr>
        <p:blipFill>
          <a:blip/>
          <a:stretch>
            <a:fillRect/>
          </a:stretch>
        </p:blipFill>
        <p:spPr>
          <a:xfrm>
            <a:off x="3082417" y="4191001"/>
            <a:ext cx="3775583" cy="419510"/>
          </a:xfrm>
          <a:prstGeom prst="rect">
            <a:avLst/>
          </a:prstGeom>
        </p:spPr>
      </p:pic>
    </p:spTree>
    <p:extLst>
      <p:ext uri="{BB962C8B-B14F-4D97-AF65-F5344CB8AC3E}">
        <p14:creationId xmlns:p14="http://schemas.microsoft.com/office/powerpoint/2010/main" val="662828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pic>
        <p:nvPicPr>
          <p:cNvPr id="3" name="Picture 2">
            <a:extLst>
              <a:ext uri="{FF2B5EF4-FFF2-40B4-BE49-F238E27FC236}">
                <a16:creationId xmlns:a16="http://schemas.microsoft.com/office/drawing/2014/main" id="{1AC29044-C5E3-A6DD-2C46-B7BC120F4B1E}"/>
              </a:ext>
            </a:extLst>
          </p:cNvPr>
          <p:cNvPicPr>
            <a:picLocks noChangeAspect="1"/>
          </p:cNvPicPr>
          <p:nvPr/>
        </p:nvPicPr>
        <p:blipFill>
          <a:blip r:embed="rId2"/>
          <a:stretch>
            <a:fillRect/>
          </a:stretch>
        </p:blipFill>
        <p:spPr>
          <a:xfrm>
            <a:off x="319785" y="786848"/>
            <a:ext cx="8382000" cy="6071152"/>
          </a:xfrm>
          <a:prstGeom prst="rect">
            <a:avLst/>
          </a:prstGeom>
        </p:spPr>
      </p:pic>
    </p:spTree>
    <p:extLst>
      <p:ext uri="{BB962C8B-B14F-4D97-AF65-F5344CB8AC3E}">
        <p14:creationId xmlns:p14="http://schemas.microsoft.com/office/powerpoint/2010/main" val="39692601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7" name="TextBox 6">
            <a:extLst>
              <a:ext uri="{FF2B5EF4-FFF2-40B4-BE49-F238E27FC236}">
                <a16:creationId xmlns:a16="http://schemas.microsoft.com/office/drawing/2014/main" id="{79988530-B98F-459E-27E5-B07245426625}"/>
              </a:ext>
            </a:extLst>
          </p:cNvPr>
          <p:cNvSpPr txBox="1"/>
          <p:nvPr/>
        </p:nvSpPr>
        <p:spPr>
          <a:xfrm>
            <a:off x="446881" y="990600"/>
            <a:ext cx="8259569" cy="5940088"/>
          </a:xfrm>
          <a:prstGeom prst="rect">
            <a:avLst/>
          </a:prstGeom>
          <a:noFill/>
        </p:spPr>
        <p:txBody>
          <a:bodyPr wrap="square">
            <a:spAutoFit/>
          </a:bodyPr>
          <a:lstStyle/>
          <a:p>
            <a:r>
              <a:rPr lang="en-US" sz="2000" b="1">
                <a:solidFill>
                  <a:srgbClr val="FF0000"/>
                </a:solidFill>
              </a:rPr>
              <a:t>Transducers working on principle of production of Eddy Currents </a:t>
            </a:r>
          </a:p>
          <a:p>
            <a:endParaRPr lang="en-US" sz="2000"/>
          </a:p>
          <a:p>
            <a:pPr marL="342900" indent="-342900" algn="just">
              <a:buFont typeface="Arial" panose="020B0604020202020204" pitchFamily="34" charset="0"/>
              <a:buChar char="•"/>
            </a:pPr>
            <a:r>
              <a:rPr lang="en-US" sz="2000"/>
              <a:t>These inductive transducers work on the principle that if a conducting plate is placed near a coil carrying alternating current, eddy currents are, produced in the conducting plate. </a:t>
            </a:r>
          </a:p>
          <a:p>
            <a:pPr marL="342900" indent="-342900" algn="just">
              <a:buFont typeface="Arial" panose="020B0604020202020204" pitchFamily="34" charset="0"/>
              <a:buChar char="•"/>
            </a:pPr>
            <a:endParaRPr lang="en-US" sz="2000"/>
          </a:p>
          <a:p>
            <a:pPr marL="342900" indent="-342900" algn="just">
              <a:buFont typeface="Arial" panose="020B0604020202020204" pitchFamily="34" charset="0"/>
              <a:buChar char="•"/>
            </a:pPr>
            <a:r>
              <a:rPr lang="en-US" sz="2000"/>
              <a:t>The conducting plate acts as a short-circuited secondary winding of a transformer. </a:t>
            </a:r>
          </a:p>
          <a:p>
            <a:pPr marL="342900" indent="-342900" algn="just">
              <a:buFont typeface="Arial" panose="020B0604020202020204" pitchFamily="34" charset="0"/>
              <a:buChar char="•"/>
            </a:pPr>
            <a:endParaRPr lang="en-US" sz="2000"/>
          </a:p>
          <a:p>
            <a:pPr marL="342900" indent="-342900" algn="just">
              <a:buFont typeface="Arial" panose="020B0604020202020204" pitchFamily="34" charset="0"/>
              <a:buChar char="•"/>
            </a:pPr>
            <a:r>
              <a:rPr lang="en-US" sz="2000"/>
              <a:t>The eddy currents flowing in the plate produce a magnetic field of their own which acts against the magnetic field produced by the coil. </a:t>
            </a:r>
          </a:p>
          <a:p>
            <a:pPr marL="342900" indent="-342900" algn="just">
              <a:buFont typeface="Arial" panose="020B0604020202020204" pitchFamily="34" charset="0"/>
              <a:buChar char="•"/>
            </a:pPr>
            <a:endParaRPr lang="en-US" sz="2000"/>
          </a:p>
          <a:p>
            <a:pPr marL="342900" indent="-342900" algn="just">
              <a:buFont typeface="Arial" panose="020B0604020202020204" pitchFamily="34" charset="0"/>
              <a:buChar char="•"/>
            </a:pPr>
            <a:r>
              <a:rPr lang="en-US" sz="2000"/>
              <a:t>This results in reduction of flux and thus the inductance of the coil is reduced. The nearer is the plate to the coil, the higher are the eddy currents and thus higher is the reduction in the inductance of the coil. </a:t>
            </a:r>
          </a:p>
          <a:p>
            <a:pPr marL="342900" indent="-342900" algn="just">
              <a:buFont typeface="Arial" panose="020B0604020202020204" pitchFamily="34" charset="0"/>
              <a:buChar char="•"/>
            </a:pPr>
            <a:endParaRPr lang="en-US" sz="2000"/>
          </a:p>
          <a:p>
            <a:pPr marL="342900" indent="-342900" algn="just">
              <a:buFont typeface="Arial" panose="020B0604020202020204" pitchFamily="34" charset="0"/>
              <a:buChar char="•"/>
            </a:pPr>
            <a:r>
              <a:rPr lang="en-US" sz="2000"/>
              <a:t>Thus the inductance of the coil alters with variation of distance between the plate and the coil</a:t>
            </a:r>
            <a:endParaRPr lang="en-IN" sz="2000"/>
          </a:p>
        </p:txBody>
      </p:sp>
    </p:spTree>
    <p:extLst>
      <p:ext uri="{BB962C8B-B14F-4D97-AF65-F5344CB8AC3E}">
        <p14:creationId xmlns:p14="http://schemas.microsoft.com/office/powerpoint/2010/main" val="20383603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7" name="TextBox 6">
            <a:extLst>
              <a:ext uri="{FF2B5EF4-FFF2-40B4-BE49-F238E27FC236}">
                <a16:creationId xmlns:a16="http://schemas.microsoft.com/office/drawing/2014/main" id="{79988530-B98F-459E-27E5-B07245426625}"/>
              </a:ext>
            </a:extLst>
          </p:cNvPr>
          <p:cNvSpPr txBox="1"/>
          <p:nvPr/>
        </p:nvSpPr>
        <p:spPr>
          <a:xfrm>
            <a:off x="446881" y="990600"/>
            <a:ext cx="8259569" cy="707886"/>
          </a:xfrm>
          <a:prstGeom prst="rect">
            <a:avLst/>
          </a:prstGeom>
          <a:noFill/>
        </p:spPr>
        <p:txBody>
          <a:bodyPr wrap="square">
            <a:spAutoFit/>
          </a:bodyPr>
          <a:lstStyle/>
          <a:p>
            <a:r>
              <a:rPr lang="en-US" sz="2000" b="1">
                <a:solidFill>
                  <a:srgbClr val="FF0000"/>
                </a:solidFill>
              </a:rPr>
              <a:t>Transducers working on principle of production of Eddy Currents </a:t>
            </a:r>
          </a:p>
          <a:p>
            <a:endParaRPr lang="en-IN" sz="2000"/>
          </a:p>
        </p:txBody>
      </p:sp>
      <p:pic>
        <p:nvPicPr>
          <p:cNvPr id="3" name="Picture 2">
            <a:extLst>
              <a:ext uri="{FF2B5EF4-FFF2-40B4-BE49-F238E27FC236}">
                <a16:creationId xmlns:a16="http://schemas.microsoft.com/office/drawing/2014/main" id="{AEDE7553-6742-D303-078C-B8355B28E2BF}"/>
              </a:ext>
            </a:extLst>
          </p:cNvPr>
          <p:cNvPicPr>
            <a:picLocks noChangeAspect="1"/>
          </p:cNvPicPr>
          <p:nvPr/>
        </p:nvPicPr>
        <p:blipFill>
          <a:blip r:embed="rId2"/>
          <a:stretch>
            <a:fillRect/>
          </a:stretch>
        </p:blipFill>
        <p:spPr>
          <a:xfrm>
            <a:off x="881247" y="2342250"/>
            <a:ext cx="7381506" cy="1281185"/>
          </a:xfrm>
          <a:prstGeom prst="rect">
            <a:avLst/>
          </a:prstGeom>
        </p:spPr>
      </p:pic>
      <p:sp>
        <p:nvSpPr>
          <p:cNvPr id="5" name="TextBox 4">
            <a:extLst>
              <a:ext uri="{FF2B5EF4-FFF2-40B4-BE49-F238E27FC236}">
                <a16:creationId xmlns:a16="http://schemas.microsoft.com/office/drawing/2014/main" id="{22A6A373-2DA1-942A-10C1-D14DB556B204}"/>
              </a:ext>
            </a:extLst>
          </p:cNvPr>
          <p:cNvSpPr txBox="1"/>
          <p:nvPr/>
        </p:nvSpPr>
        <p:spPr>
          <a:xfrm>
            <a:off x="954531" y="4267200"/>
            <a:ext cx="7711185" cy="923330"/>
          </a:xfrm>
          <a:prstGeom prst="rect">
            <a:avLst/>
          </a:prstGeom>
          <a:noFill/>
        </p:spPr>
        <p:txBody>
          <a:bodyPr wrap="square">
            <a:spAutoFit/>
          </a:bodyPr>
          <a:lstStyle/>
          <a:p>
            <a:r>
              <a:rPr lang="en-US"/>
              <a:t>If the </a:t>
            </a:r>
            <a:r>
              <a:rPr lang="en-US" b="1"/>
              <a:t>short-circuited sleeve is away from the coil</a:t>
            </a:r>
            <a:r>
              <a:rPr lang="en-US"/>
              <a:t>, the </a:t>
            </a:r>
            <a:r>
              <a:rPr lang="en-US" b="1">
                <a:solidFill>
                  <a:srgbClr val="FF0000"/>
                </a:solidFill>
              </a:rPr>
              <a:t>inductance of the coil is high while if the sleeve is covering the coil, its inductance is low</a:t>
            </a:r>
            <a:r>
              <a:rPr lang="en-US"/>
              <a:t>. The change in inductance is a measure of displacement</a:t>
            </a:r>
            <a:endParaRPr lang="en-IN"/>
          </a:p>
        </p:txBody>
      </p:sp>
    </p:spTree>
    <p:extLst>
      <p:ext uri="{BB962C8B-B14F-4D97-AF65-F5344CB8AC3E}">
        <p14:creationId xmlns:p14="http://schemas.microsoft.com/office/powerpoint/2010/main" val="30033480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graphicFrame>
        <p:nvGraphicFramePr>
          <p:cNvPr id="3" name="Table 2">
            <a:extLst>
              <a:ext uri="{FF2B5EF4-FFF2-40B4-BE49-F238E27FC236}">
                <a16:creationId xmlns:a16="http://schemas.microsoft.com/office/drawing/2014/main" id="{287AEFC4-2283-00B4-0EE1-EEB8E5158037}"/>
              </a:ext>
            </a:extLst>
          </p:cNvPr>
          <p:cNvGraphicFramePr>
            <a:graphicFrameLocks noGrp="1"/>
          </p:cNvGraphicFramePr>
          <p:nvPr>
            <p:extLst>
              <p:ext uri="{D42A27DB-BD31-4B8C-83A1-F6EECF244321}">
                <p14:modId xmlns:p14="http://schemas.microsoft.com/office/powerpoint/2010/main" val="4018962321"/>
              </p:ext>
            </p:extLst>
          </p:nvPr>
        </p:nvGraphicFramePr>
        <p:xfrm>
          <a:off x="776985" y="1578607"/>
          <a:ext cx="7924800" cy="4378696"/>
        </p:xfrm>
        <a:graphic>
          <a:graphicData uri="http://schemas.openxmlformats.org/drawingml/2006/table">
            <a:tbl>
              <a:tblPr/>
              <a:tblGrid>
                <a:gridCol w="3962400">
                  <a:extLst>
                    <a:ext uri="{9D8B030D-6E8A-4147-A177-3AD203B41FA5}">
                      <a16:colId xmlns:a16="http://schemas.microsoft.com/office/drawing/2014/main" val="2164429123"/>
                    </a:ext>
                  </a:extLst>
                </a:gridCol>
                <a:gridCol w="3962400">
                  <a:extLst>
                    <a:ext uri="{9D8B030D-6E8A-4147-A177-3AD203B41FA5}">
                      <a16:colId xmlns:a16="http://schemas.microsoft.com/office/drawing/2014/main" val="1934887994"/>
                    </a:ext>
                  </a:extLst>
                </a:gridCol>
              </a:tblGrid>
              <a:tr h="274545">
                <a:tc>
                  <a:txBody>
                    <a:bodyPr/>
                    <a:lstStyle/>
                    <a:p>
                      <a:r>
                        <a:rPr lang="en-IN" sz="2000" b="1">
                          <a:effectLst/>
                        </a:rPr>
                        <a:t>Self inductance</a:t>
                      </a:r>
                      <a:endParaRPr lang="en-IN" sz="2000">
                        <a:effectLst/>
                      </a:endParaRPr>
                    </a:p>
                  </a:txBody>
                  <a:tcPr marL="34692" marR="34692" marT="52037" marB="52037" anchor="ctr">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r>
                        <a:rPr lang="en-IN" sz="2000" b="1">
                          <a:effectLst/>
                        </a:rPr>
                        <a:t>Mutual inductance</a:t>
                      </a:r>
                      <a:endParaRPr lang="en-IN" sz="2000">
                        <a:effectLst/>
                      </a:endParaRPr>
                    </a:p>
                  </a:txBody>
                  <a:tcPr marL="34692" marR="34692" marT="52037" marB="52037" anchor="ctr">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3856852239"/>
                  </a:ext>
                </a:extLst>
              </a:tr>
              <a:tr h="933450">
                <a:tc>
                  <a:txBody>
                    <a:bodyPr/>
                    <a:lstStyle/>
                    <a:p>
                      <a:r>
                        <a:rPr lang="en-US" sz="2000">
                          <a:effectLst/>
                        </a:rPr>
                        <a:t>In self inductance, the </a:t>
                      </a:r>
                      <a:r>
                        <a:rPr lang="en-US" sz="1800">
                          <a:effectLst/>
                        </a:rPr>
                        <a:t>change</a:t>
                      </a:r>
                      <a:r>
                        <a:rPr lang="en-US" sz="2000">
                          <a:effectLst/>
                        </a:rPr>
                        <a:t> in the strength of current in the coil is opposed by the coil itself by inducing an </a:t>
                      </a:r>
                      <a:r>
                        <a:rPr lang="en-US" sz="2000" err="1">
                          <a:effectLst/>
                        </a:rPr>
                        <a:t>e.m.f.</a:t>
                      </a:r>
                      <a:endParaRPr lang="en-US" sz="2000">
                        <a:effectLst/>
                      </a:endParaRPr>
                    </a:p>
                  </a:txBody>
                  <a:tcPr marL="34692" marR="34692" marT="52037" marB="52037" anchor="ctr">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r>
                        <a:rPr lang="en-US" sz="2000">
                          <a:effectLst/>
                        </a:rPr>
                        <a:t>In mutual inductance out of the two coils one coil opposes change in the strength of the current flowing in the other coil.</a:t>
                      </a:r>
                    </a:p>
                  </a:txBody>
                  <a:tcPr marL="34692" marR="34692" marT="52037" marB="52037" anchor="ctr">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1889867964"/>
                  </a:ext>
                </a:extLst>
              </a:tr>
              <a:tr h="1262903">
                <a:tc>
                  <a:txBody>
                    <a:bodyPr/>
                    <a:lstStyle/>
                    <a:p>
                      <a:r>
                        <a:rPr lang="en-US" sz="2000">
                          <a:effectLst/>
                        </a:rPr>
                        <a:t>The induced current opposes the growth of current in the coil when the main current in the coil increases.</a:t>
                      </a:r>
                    </a:p>
                  </a:txBody>
                  <a:tcPr marL="34692" marR="34692" marT="52037" marB="52037" anchor="ctr">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r>
                        <a:rPr lang="en-US" sz="2000">
                          <a:effectLst/>
                        </a:rPr>
                        <a:t>The induced current developed in the neighboring coil opposes the growth of current in the coil when the main current in the coil increases.</a:t>
                      </a:r>
                    </a:p>
                  </a:txBody>
                  <a:tcPr marL="34692" marR="34692" marT="52037" marB="52037" anchor="ctr">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1705242380"/>
                  </a:ext>
                </a:extLst>
              </a:tr>
              <a:tr h="1262903">
                <a:tc>
                  <a:txBody>
                    <a:bodyPr/>
                    <a:lstStyle/>
                    <a:p>
                      <a:r>
                        <a:rPr lang="en-US" sz="2000">
                          <a:effectLst/>
                        </a:rPr>
                        <a:t>The induced current opposes the decay of current in the coil when the main current in the coil decreases.</a:t>
                      </a:r>
                    </a:p>
                  </a:txBody>
                  <a:tcPr marL="34692" marR="34692" marT="52037" marB="52037" anchor="ctr">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7620" cap="flat" cmpd="sng" algn="ctr">
                      <a:solidFill>
                        <a:srgbClr val="444444"/>
                      </a:solidFill>
                      <a:prstDash val="solid"/>
                      <a:round/>
                      <a:headEnd type="none" w="med" len="med"/>
                      <a:tailEnd type="none" w="med" len="med"/>
                    </a:lnB>
                    <a:solidFill>
                      <a:srgbClr val="F1EDFF"/>
                    </a:solidFill>
                  </a:tcPr>
                </a:tc>
                <a:tc>
                  <a:txBody>
                    <a:bodyPr/>
                    <a:lstStyle/>
                    <a:p>
                      <a:r>
                        <a:rPr lang="en-US" sz="2000">
                          <a:effectLst/>
                        </a:rPr>
                        <a:t>The induced current developed in the neighboring coil opposes the decay of the current in the coil when the main current in the coil decreases.</a:t>
                      </a:r>
                    </a:p>
                  </a:txBody>
                  <a:tcPr marL="34692" marR="34692" marT="52037" marB="52037" anchor="ctr">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762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3833570513"/>
                  </a:ext>
                </a:extLst>
              </a:tr>
            </a:tbl>
          </a:graphicData>
        </a:graphic>
      </p:graphicFrame>
      <p:sp>
        <p:nvSpPr>
          <p:cNvPr id="4" name="Rectangle 1">
            <a:extLst>
              <a:ext uri="{FF2B5EF4-FFF2-40B4-BE49-F238E27FC236}">
                <a16:creationId xmlns:a16="http://schemas.microsoft.com/office/drawing/2014/main" id="{41C904FD-1F0F-F3CB-2AB6-D36D9FDF2136}"/>
              </a:ext>
            </a:extLst>
          </p:cNvPr>
          <p:cNvSpPr>
            <a:spLocks noChangeArrowheads="1"/>
          </p:cNvSpPr>
          <p:nvPr/>
        </p:nvSpPr>
        <p:spPr bwMode="auto">
          <a:xfrm>
            <a:off x="762000" y="749752"/>
            <a:ext cx="7463537" cy="9309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993366"/>
                </a:solidFill>
                <a:effectLst/>
                <a:latin typeface="Poppins" panose="00000500000000000000" pitchFamily="2" charset="0"/>
                <a:cs typeface="Poppins" panose="00000500000000000000" pitchFamily="2" charset="0"/>
              </a:rPr>
              <a:t>Difference between Self and Mutual Inductance</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986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385100"/>
            <a:ext cx="9144000" cy="4752340"/>
            <a:chOff x="0" y="1385100"/>
            <a:chExt cx="9144000" cy="4752340"/>
          </a:xfrm>
        </p:grpSpPr>
        <p:pic>
          <p:nvPicPr>
            <p:cNvPr id="3" name="object 3"/>
            <p:cNvPicPr/>
            <p:nvPr/>
          </p:nvPicPr>
          <p:blipFill>
            <a:blip r:embed="rId2" cstate="print"/>
            <a:stretch>
              <a:fillRect/>
            </a:stretch>
          </p:blipFill>
          <p:spPr>
            <a:xfrm>
              <a:off x="0" y="1385100"/>
              <a:ext cx="9144000" cy="4751959"/>
            </a:xfrm>
            <a:prstGeom prst="rect">
              <a:avLst/>
            </a:prstGeom>
          </p:spPr>
        </p:pic>
        <p:sp>
          <p:nvSpPr>
            <p:cNvPr id="4" name="object 4"/>
            <p:cNvSpPr/>
            <p:nvPr/>
          </p:nvSpPr>
          <p:spPr>
            <a:xfrm>
              <a:off x="3886200" y="4495800"/>
              <a:ext cx="1227455" cy="1227455"/>
            </a:xfrm>
            <a:custGeom>
              <a:avLst/>
              <a:gdLst/>
              <a:ahLst/>
              <a:cxnLst/>
              <a:rect l="l" t="t" r="r" b="b"/>
              <a:pathLst>
                <a:path w="1227454" h="1227454">
                  <a:moveTo>
                    <a:pt x="97663" y="82041"/>
                  </a:moveTo>
                  <a:lnTo>
                    <a:pt x="82041" y="97663"/>
                  </a:lnTo>
                  <a:lnTo>
                    <a:pt x="1211326" y="1227061"/>
                  </a:lnTo>
                  <a:lnTo>
                    <a:pt x="1227074" y="1211338"/>
                  </a:lnTo>
                  <a:lnTo>
                    <a:pt x="97663" y="82041"/>
                  </a:lnTo>
                  <a:close/>
                </a:path>
                <a:path w="1227454" h="1227454">
                  <a:moveTo>
                    <a:pt x="0" y="0"/>
                  </a:moveTo>
                  <a:lnTo>
                    <a:pt x="44958" y="134747"/>
                  </a:lnTo>
                  <a:lnTo>
                    <a:pt x="82041" y="97663"/>
                  </a:lnTo>
                  <a:lnTo>
                    <a:pt x="73025" y="88645"/>
                  </a:lnTo>
                  <a:lnTo>
                    <a:pt x="88646" y="73025"/>
                  </a:lnTo>
                  <a:lnTo>
                    <a:pt x="106680" y="73025"/>
                  </a:lnTo>
                  <a:lnTo>
                    <a:pt x="134747" y="44957"/>
                  </a:lnTo>
                  <a:lnTo>
                    <a:pt x="0" y="0"/>
                  </a:lnTo>
                  <a:close/>
                </a:path>
                <a:path w="1227454" h="1227454">
                  <a:moveTo>
                    <a:pt x="88646" y="73025"/>
                  </a:moveTo>
                  <a:lnTo>
                    <a:pt x="73025" y="88645"/>
                  </a:lnTo>
                  <a:lnTo>
                    <a:pt x="82041" y="97663"/>
                  </a:lnTo>
                  <a:lnTo>
                    <a:pt x="97663" y="82041"/>
                  </a:lnTo>
                  <a:lnTo>
                    <a:pt x="88646" y="73025"/>
                  </a:lnTo>
                  <a:close/>
                </a:path>
                <a:path w="1227454" h="1227454">
                  <a:moveTo>
                    <a:pt x="106680" y="73025"/>
                  </a:moveTo>
                  <a:lnTo>
                    <a:pt x="88646" y="73025"/>
                  </a:lnTo>
                  <a:lnTo>
                    <a:pt x="97663" y="82041"/>
                  </a:lnTo>
                  <a:lnTo>
                    <a:pt x="106680" y="73025"/>
                  </a:lnTo>
                  <a:close/>
                </a:path>
              </a:pathLst>
            </a:custGeom>
            <a:solidFill>
              <a:srgbClr val="000000"/>
            </a:solidFill>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611504" rIns="0" bIns="0" rtlCol="0">
            <a:spAutoFit/>
          </a:bodyPr>
          <a:lstStyle/>
          <a:p>
            <a:pPr marL="1458595">
              <a:lnSpc>
                <a:spcPct val="100000"/>
              </a:lnSpc>
              <a:spcBef>
                <a:spcPts val="95"/>
              </a:spcBef>
            </a:pPr>
            <a:r>
              <a:rPr sz="4000" b="1">
                <a:solidFill>
                  <a:srgbClr val="1F487C"/>
                </a:solidFill>
                <a:latin typeface="Calibri"/>
                <a:cs typeface="Calibri"/>
              </a:rPr>
              <a:t>Bonded</a:t>
            </a:r>
            <a:r>
              <a:rPr sz="4000" b="1" spc="-160">
                <a:solidFill>
                  <a:srgbClr val="1F487C"/>
                </a:solidFill>
                <a:latin typeface="Calibri"/>
                <a:cs typeface="Calibri"/>
              </a:rPr>
              <a:t> </a:t>
            </a:r>
            <a:r>
              <a:rPr sz="4000" b="1">
                <a:solidFill>
                  <a:srgbClr val="1F487C"/>
                </a:solidFill>
                <a:latin typeface="Calibri"/>
                <a:cs typeface="Calibri"/>
              </a:rPr>
              <a:t>Strain</a:t>
            </a:r>
            <a:r>
              <a:rPr sz="4000" b="1" spc="-150">
                <a:solidFill>
                  <a:srgbClr val="1F487C"/>
                </a:solidFill>
                <a:latin typeface="Calibri"/>
                <a:cs typeface="Calibri"/>
              </a:rPr>
              <a:t> </a:t>
            </a:r>
            <a:r>
              <a:rPr sz="4000" b="1" spc="-10">
                <a:solidFill>
                  <a:srgbClr val="1F487C"/>
                </a:solidFill>
                <a:latin typeface="Calibri"/>
                <a:cs typeface="Calibri"/>
              </a:rPr>
              <a:t>Gauge</a:t>
            </a:r>
            <a:endParaRPr sz="40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14</a:t>
            </a:fld>
            <a:endParaRPr spc="-25"/>
          </a:p>
        </p:txBody>
      </p:sp>
      <p:sp>
        <p:nvSpPr>
          <p:cNvPr id="6" name="object 6"/>
          <p:cNvSpPr txBox="1"/>
          <p:nvPr/>
        </p:nvSpPr>
        <p:spPr>
          <a:xfrm>
            <a:off x="5016500" y="5703519"/>
            <a:ext cx="269811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EDEBE0"/>
                </a:solidFill>
                <a:latin typeface="Arial"/>
                <a:cs typeface="Arial"/>
              </a:rPr>
              <a:t>Carrier</a:t>
            </a:r>
            <a:r>
              <a:rPr sz="1800" spc="-30">
                <a:solidFill>
                  <a:srgbClr val="EDEBE0"/>
                </a:solidFill>
                <a:latin typeface="Arial"/>
                <a:cs typeface="Arial"/>
              </a:rPr>
              <a:t> </a:t>
            </a:r>
            <a:r>
              <a:rPr sz="1800">
                <a:solidFill>
                  <a:srgbClr val="EDEBE0"/>
                </a:solidFill>
                <a:latin typeface="Arial"/>
                <a:cs typeface="Arial"/>
              </a:rPr>
              <a:t>(substrate</a:t>
            </a:r>
            <a:r>
              <a:rPr sz="1800" spc="-40">
                <a:solidFill>
                  <a:srgbClr val="EDEBE0"/>
                </a:solidFill>
                <a:latin typeface="Arial"/>
                <a:cs typeface="Arial"/>
              </a:rPr>
              <a:t> </a:t>
            </a:r>
            <a:r>
              <a:rPr sz="1800">
                <a:solidFill>
                  <a:srgbClr val="EDEBE0"/>
                </a:solidFill>
                <a:latin typeface="Arial"/>
                <a:cs typeface="Arial"/>
              </a:rPr>
              <a:t>+</a:t>
            </a:r>
            <a:r>
              <a:rPr sz="1800" spc="-30">
                <a:solidFill>
                  <a:srgbClr val="EDEBE0"/>
                </a:solidFill>
                <a:latin typeface="Arial"/>
                <a:cs typeface="Arial"/>
              </a:rPr>
              <a:t> </a:t>
            </a:r>
            <a:r>
              <a:rPr sz="1800" spc="-10">
                <a:solidFill>
                  <a:srgbClr val="EDEBE0"/>
                </a:solidFill>
                <a:latin typeface="Arial"/>
                <a:cs typeface="Arial"/>
              </a:rPr>
              <a:t>cover)</a:t>
            </a:r>
            <a:endParaRPr sz="1800">
              <a:latin typeface="Arial"/>
              <a:cs typeface="Arial"/>
            </a:endParaRPr>
          </a:p>
        </p:txBody>
      </p:sp>
    </p:spTree>
    <p:extLst>
      <p:ext uri="{BB962C8B-B14F-4D97-AF65-F5344CB8AC3E}">
        <p14:creationId xmlns:p14="http://schemas.microsoft.com/office/powerpoint/2010/main" val="15467190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6" name="TextBox 5">
            <a:extLst>
              <a:ext uri="{FF2B5EF4-FFF2-40B4-BE49-F238E27FC236}">
                <a16:creationId xmlns:a16="http://schemas.microsoft.com/office/drawing/2014/main" id="{DD85A597-8688-53FE-A30A-B51D4ACA75E9}"/>
              </a:ext>
            </a:extLst>
          </p:cNvPr>
          <p:cNvSpPr txBox="1"/>
          <p:nvPr/>
        </p:nvSpPr>
        <p:spPr>
          <a:xfrm>
            <a:off x="236376" y="947135"/>
            <a:ext cx="8915400" cy="5909310"/>
          </a:xfrm>
          <a:prstGeom prst="rect">
            <a:avLst/>
          </a:prstGeom>
          <a:noFill/>
        </p:spPr>
        <p:txBody>
          <a:bodyPr wrap="square">
            <a:spAutoFit/>
          </a:bodyPr>
          <a:lstStyle/>
          <a:p>
            <a:pPr algn="l"/>
            <a:r>
              <a:rPr lang="en-US" b="1" i="0">
                <a:solidFill>
                  <a:srgbClr val="FF0000"/>
                </a:solidFill>
                <a:effectLst/>
                <a:highlight>
                  <a:srgbClr val="FFFFFF"/>
                </a:highlight>
                <a:latin typeface="Poppins" panose="00000500000000000000" pitchFamily="2" charset="0"/>
              </a:rPr>
              <a:t>Derivation of Inductance</a:t>
            </a:r>
          </a:p>
          <a:p>
            <a:pPr algn="l"/>
            <a:r>
              <a:rPr lang="en-US" b="0" i="0">
                <a:solidFill>
                  <a:srgbClr val="444444"/>
                </a:solidFill>
                <a:effectLst/>
                <a:highlight>
                  <a:srgbClr val="FFFFFF"/>
                </a:highlight>
                <a:latin typeface="Poppins" panose="00000500000000000000" pitchFamily="2" charset="0"/>
              </a:rPr>
              <a:t>Consider a DC source. When the switch is turned on, the current flows from zero to a certain value such that there is a change in the rate of current flowing. Let φ be the change in flux due to current flow. The change in flux is with respect to time which is given as:</a:t>
            </a:r>
          </a:p>
          <a:p>
            <a:pPr algn="l"/>
            <a:r>
              <a:rPr lang="en-US" b="0" i="0">
                <a:solidFill>
                  <a:srgbClr val="444444"/>
                </a:solidFill>
                <a:effectLst/>
                <a:highlight>
                  <a:srgbClr val="FFFFFF"/>
                </a:highlight>
                <a:latin typeface="Poppins" panose="00000500000000000000" pitchFamily="2" charset="0"/>
              </a:rPr>
              <a:t>𝑑𝜑𝑑𝑡</a:t>
            </a:r>
          </a:p>
          <a:p>
            <a:pPr algn="l"/>
            <a:r>
              <a:rPr lang="en-US" b="0" i="0">
                <a:solidFill>
                  <a:srgbClr val="444444"/>
                </a:solidFill>
                <a:effectLst/>
                <a:highlight>
                  <a:srgbClr val="FFFFFF"/>
                </a:highlight>
                <a:latin typeface="Poppins" panose="00000500000000000000" pitchFamily="2" charset="0"/>
              </a:rPr>
              <a:t>Apply Faraday’s law of electromagnetic induction,</a:t>
            </a:r>
          </a:p>
          <a:p>
            <a:pPr algn="l"/>
            <a:r>
              <a:rPr lang="en-US" b="0" i="0">
                <a:solidFill>
                  <a:srgbClr val="444444"/>
                </a:solidFill>
                <a:effectLst/>
                <a:highlight>
                  <a:srgbClr val="FFFFFF"/>
                </a:highlight>
                <a:latin typeface="Poppins" panose="00000500000000000000" pitchFamily="2" charset="0"/>
              </a:rPr>
              <a:t>𝐸=𝑁𝑑𝜙/𝑑𝑡</a:t>
            </a:r>
          </a:p>
          <a:p>
            <a:pPr algn="l"/>
            <a:endParaRPr lang="en-US" b="0" i="0">
              <a:solidFill>
                <a:srgbClr val="444444"/>
              </a:solidFill>
              <a:effectLst/>
              <a:highlight>
                <a:srgbClr val="FFFFFF"/>
              </a:highlight>
              <a:latin typeface="Poppins" panose="00000500000000000000" pitchFamily="2" charset="0"/>
            </a:endParaRPr>
          </a:p>
          <a:p>
            <a:pPr algn="l"/>
            <a:r>
              <a:rPr lang="en-US" b="0" i="0">
                <a:solidFill>
                  <a:srgbClr val="444444"/>
                </a:solidFill>
                <a:effectLst/>
                <a:highlight>
                  <a:srgbClr val="FFFFFF"/>
                </a:highlight>
                <a:latin typeface="Poppins" panose="00000500000000000000" pitchFamily="2" charset="0"/>
              </a:rPr>
              <a:t>Where, </a:t>
            </a:r>
          </a:p>
          <a:p>
            <a:pPr algn="l">
              <a:buFont typeface="Arial" panose="020B0604020202020204" pitchFamily="34" charset="0"/>
              <a:buChar char="•"/>
            </a:pPr>
            <a:r>
              <a:rPr lang="en-US" b="0" i="0">
                <a:solidFill>
                  <a:srgbClr val="444444"/>
                </a:solidFill>
                <a:effectLst/>
                <a:highlight>
                  <a:srgbClr val="FFFFFF"/>
                </a:highlight>
                <a:latin typeface="Poppins" panose="00000500000000000000" pitchFamily="2" charset="0"/>
              </a:rPr>
              <a:t>N is the number of turns in the coil</a:t>
            </a:r>
          </a:p>
          <a:p>
            <a:pPr algn="l">
              <a:buFont typeface="Arial" panose="020B0604020202020204" pitchFamily="34" charset="0"/>
              <a:buChar char="•"/>
            </a:pPr>
            <a:r>
              <a:rPr lang="en-US" b="0" i="0">
                <a:solidFill>
                  <a:srgbClr val="444444"/>
                </a:solidFill>
                <a:effectLst/>
                <a:highlight>
                  <a:srgbClr val="FFFFFF"/>
                </a:highlight>
                <a:latin typeface="Poppins" panose="00000500000000000000" pitchFamily="2" charset="0"/>
              </a:rPr>
              <a:t>E is the induced EMF across the coil</a:t>
            </a:r>
          </a:p>
          <a:p>
            <a:pPr algn="l"/>
            <a:r>
              <a:rPr lang="en-US" b="0" i="0">
                <a:solidFill>
                  <a:srgbClr val="444444"/>
                </a:solidFill>
                <a:effectLst/>
                <a:highlight>
                  <a:srgbClr val="FFFFFF"/>
                </a:highlight>
                <a:latin typeface="Poppins" panose="00000500000000000000" pitchFamily="2" charset="0"/>
              </a:rPr>
              <a:t>From </a:t>
            </a:r>
            <a:r>
              <a:rPr lang="en-US" b="0" i="0" u="none" strike="noStrike">
                <a:solidFill>
                  <a:srgbClr val="8C69FF"/>
                </a:solidFill>
                <a:effectLst/>
                <a:highlight>
                  <a:srgbClr val="FFFFFF"/>
                </a:highlight>
                <a:latin typeface="Poppins" panose="00000500000000000000" pitchFamily="2" charset="0"/>
                <a:hlinkClick r:id="rId2"/>
              </a:rPr>
              <a:t>Lenz’s law</a:t>
            </a:r>
            <a:r>
              <a:rPr lang="en-US" b="0" i="0">
                <a:solidFill>
                  <a:srgbClr val="444444"/>
                </a:solidFill>
                <a:effectLst/>
                <a:highlight>
                  <a:srgbClr val="FFFFFF"/>
                </a:highlight>
                <a:latin typeface="Poppins" panose="00000500000000000000" pitchFamily="2" charset="0"/>
              </a:rPr>
              <a:t>, we can write the above equation as</a:t>
            </a:r>
          </a:p>
          <a:p>
            <a:pPr algn="l"/>
            <a:r>
              <a:rPr lang="en-US" b="0" i="0">
                <a:solidFill>
                  <a:srgbClr val="444444"/>
                </a:solidFill>
                <a:effectLst/>
                <a:highlight>
                  <a:srgbClr val="FFFFFF"/>
                </a:highlight>
                <a:latin typeface="Poppins" panose="00000500000000000000" pitchFamily="2" charset="0"/>
              </a:rPr>
              <a:t>𝐸=−𝑁𝑑𝜙/𝑑𝑡</a:t>
            </a:r>
          </a:p>
          <a:p>
            <a:pPr algn="l"/>
            <a:br>
              <a:rPr lang="en-US"/>
            </a:br>
            <a:r>
              <a:rPr lang="en-US" b="0" i="0">
                <a:solidFill>
                  <a:srgbClr val="444444"/>
                </a:solidFill>
                <a:effectLst/>
                <a:highlight>
                  <a:srgbClr val="FFFFFF"/>
                </a:highlight>
                <a:latin typeface="Poppins" panose="00000500000000000000" pitchFamily="2" charset="0"/>
              </a:rPr>
              <a:t>The above equation is modified for calculating the value of inductance</a:t>
            </a:r>
          </a:p>
          <a:p>
            <a:pPr algn="l"/>
            <a:r>
              <a:rPr lang="en-US" b="0" i="0">
                <a:solidFill>
                  <a:srgbClr val="444444"/>
                </a:solidFill>
                <a:effectLst/>
                <a:highlight>
                  <a:srgbClr val="FFFFFF"/>
                </a:highlight>
                <a:latin typeface="Poppins" panose="00000500000000000000" pitchFamily="2" charset="0"/>
              </a:rPr>
              <a:t>𝐸=−𝑁𝑑𝜙/𝑑𝑡</a:t>
            </a:r>
          </a:p>
          <a:p>
            <a:pPr algn="l"/>
            <a:endParaRPr lang="en-US" b="0" i="0">
              <a:solidFill>
                <a:srgbClr val="444444"/>
              </a:solidFill>
              <a:effectLst/>
              <a:highlight>
                <a:srgbClr val="FFFFFF"/>
              </a:highlight>
              <a:latin typeface="Poppins" panose="00000500000000000000" pitchFamily="2" charset="0"/>
            </a:endParaRPr>
          </a:p>
          <a:p>
            <a:pPr algn="l"/>
            <a:r>
              <a:rPr lang="en-US" b="0" i="0">
                <a:solidFill>
                  <a:srgbClr val="444444"/>
                </a:solidFill>
                <a:effectLst/>
                <a:highlight>
                  <a:srgbClr val="FFFFFF"/>
                </a:highlight>
                <a:latin typeface="Poppins" panose="00000500000000000000" pitchFamily="2" charset="0"/>
              </a:rPr>
              <a:t>𝐸=−𝐿𝑑𝑖/𝑑𝑡</a:t>
            </a:r>
          </a:p>
          <a:p>
            <a:br>
              <a:rPr lang="en-US"/>
            </a:br>
            <a:endParaRPr lang="en-IN"/>
          </a:p>
        </p:txBody>
      </p:sp>
    </p:spTree>
    <p:extLst>
      <p:ext uri="{BB962C8B-B14F-4D97-AF65-F5344CB8AC3E}">
        <p14:creationId xmlns:p14="http://schemas.microsoft.com/office/powerpoint/2010/main" val="35013109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6" name="TextBox 5">
            <a:extLst>
              <a:ext uri="{FF2B5EF4-FFF2-40B4-BE49-F238E27FC236}">
                <a16:creationId xmlns:a16="http://schemas.microsoft.com/office/drawing/2014/main" id="{DD85A597-8688-53FE-A30A-B51D4ACA75E9}"/>
              </a:ext>
            </a:extLst>
          </p:cNvPr>
          <p:cNvSpPr txBox="1"/>
          <p:nvPr/>
        </p:nvSpPr>
        <p:spPr>
          <a:xfrm>
            <a:off x="236376" y="947135"/>
            <a:ext cx="8915400" cy="3970318"/>
          </a:xfrm>
          <a:prstGeom prst="rect">
            <a:avLst/>
          </a:prstGeom>
          <a:noFill/>
        </p:spPr>
        <p:txBody>
          <a:bodyPr wrap="square">
            <a:spAutoFit/>
          </a:bodyPr>
          <a:lstStyle/>
          <a:p>
            <a:pPr algn="l"/>
            <a:r>
              <a:rPr lang="en-US" b="1" i="0">
                <a:solidFill>
                  <a:srgbClr val="FF0000"/>
                </a:solidFill>
                <a:effectLst/>
                <a:highlight>
                  <a:srgbClr val="FFFFFF"/>
                </a:highlight>
                <a:latin typeface="Poppins" panose="00000500000000000000" pitchFamily="2" charset="0"/>
              </a:rPr>
              <a:t>Derivation of Inductance</a:t>
            </a:r>
          </a:p>
          <a:p>
            <a:pPr algn="l"/>
            <a:r>
              <a:rPr lang="en-IN" b="1" i="0">
                <a:solidFill>
                  <a:srgbClr val="444444"/>
                </a:solidFill>
                <a:effectLst/>
                <a:highlight>
                  <a:srgbClr val="FFFFFF"/>
                </a:highlight>
                <a:latin typeface="Poppins" panose="00000500000000000000" pitchFamily="2" charset="0"/>
              </a:rPr>
              <a:t>N = d</a:t>
            </a:r>
            <a:r>
              <a:rPr lang="el-GR" b="1" i="0">
                <a:solidFill>
                  <a:srgbClr val="444444"/>
                </a:solidFill>
                <a:effectLst/>
                <a:highlight>
                  <a:srgbClr val="FFFFFF"/>
                </a:highlight>
                <a:latin typeface="Poppins" panose="00000500000000000000" pitchFamily="2" charset="0"/>
              </a:rPr>
              <a:t>Φ = </a:t>
            </a:r>
            <a:r>
              <a:rPr lang="en-IN" b="1" i="0">
                <a:solidFill>
                  <a:srgbClr val="444444"/>
                </a:solidFill>
                <a:effectLst/>
                <a:highlight>
                  <a:srgbClr val="FFFFFF"/>
                </a:highlight>
                <a:latin typeface="Poppins" panose="00000500000000000000" pitchFamily="2" charset="0"/>
              </a:rPr>
              <a:t>L </a:t>
            </a:r>
            <a:r>
              <a:rPr lang="en-IN" b="1" i="0" err="1">
                <a:solidFill>
                  <a:srgbClr val="444444"/>
                </a:solidFill>
                <a:effectLst/>
                <a:highlight>
                  <a:srgbClr val="FFFFFF"/>
                </a:highlight>
                <a:latin typeface="Poppins" panose="00000500000000000000" pitchFamily="2" charset="0"/>
              </a:rPr>
              <a:t>dI</a:t>
            </a:r>
            <a:endParaRPr lang="en-IN" b="0" i="0">
              <a:solidFill>
                <a:srgbClr val="444444"/>
              </a:solidFill>
              <a:effectLst/>
              <a:highlight>
                <a:srgbClr val="FFFFFF"/>
              </a:highlight>
              <a:latin typeface="Poppins" panose="00000500000000000000" pitchFamily="2" charset="0"/>
            </a:endParaRPr>
          </a:p>
          <a:p>
            <a:pPr algn="l"/>
            <a:r>
              <a:rPr lang="en-IN" b="1" i="0">
                <a:solidFill>
                  <a:srgbClr val="444444"/>
                </a:solidFill>
                <a:effectLst/>
                <a:highlight>
                  <a:srgbClr val="FFFFFF"/>
                </a:highlight>
                <a:latin typeface="Poppins" panose="00000500000000000000" pitchFamily="2" charset="0"/>
              </a:rPr>
              <a:t>N</a:t>
            </a:r>
            <a:r>
              <a:rPr lang="el-GR" b="1" i="0">
                <a:solidFill>
                  <a:srgbClr val="444444"/>
                </a:solidFill>
                <a:effectLst/>
                <a:highlight>
                  <a:srgbClr val="FFFFFF"/>
                </a:highlight>
                <a:latin typeface="Poppins" panose="00000500000000000000" pitchFamily="2" charset="0"/>
              </a:rPr>
              <a:t>Φ = </a:t>
            </a:r>
            <a:r>
              <a:rPr lang="en-IN" b="1" i="0">
                <a:solidFill>
                  <a:srgbClr val="444444"/>
                </a:solidFill>
                <a:effectLst/>
                <a:highlight>
                  <a:srgbClr val="FFFFFF"/>
                </a:highlight>
                <a:latin typeface="Poppins" panose="00000500000000000000" pitchFamily="2" charset="0"/>
              </a:rPr>
              <a:t>Li</a:t>
            </a:r>
            <a:endParaRPr lang="en-IN" b="0" i="0">
              <a:solidFill>
                <a:srgbClr val="444444"/>
              </a:solidFill>
              <a:effectLst/>
              <a:highlight>
                <a:srgbClr val="FFFFFF"/>
              </a:highlight>
              <a:latin typeface="Poppins" panose="00000500000000000000" pitchFamily="2" charset="0"/>
            </a:endParaRPr>
          </a:p>
          <a:p>
            <a:pPr algn="l"/>
            <a:r>
              <a:rPr lang="en-IN" b="0" i="0">
                <a:solidFill>
                  <a:srgbClr val="444444"/>
                </a:solidFill>
                <a:effectLst/>
                <a:highlight>
                  <a:srgbClr val="FFFFFF"/>
                </a:highlight>
                <a:latin typeface="Poppins" panose="00000500000000000000" pitchFamily="2" charset="0"/>
              </a:rPr>
              <a:t>Therefore,</a:t>
            </a:r>
          </a:p>
          <a:p>
            <a:pPr algn="l"/>
            <a:r>
              <a:rPr lang="en-IN" b="1" i="0">
                <a:solidFill>
                  <a:srgbClr val="444444"/>
                </a:solidFill>
                <a:effectLst/>
                <a:highlight>
                  <a:srgbClr val="FFFFFF"/>
                </a:highlight>
                <a:latin typeface="Poppins" panose="00000500000000000000" pitchFamily="2" charset="0"/>
              </a:rPr>
              <a:t>LI = N</a:t>
            </a:r>
            <a:r>
              <a:rPr lang="el-GR" b="1" i="0">
                <a:solidFill>
                  <a:srgbClr val="444444"/>
                </a:solidFill>
                <a:effectLst/>
                <a:highlight>
                  <a:srgbClr val="FFFFFF"/>
                </a:highlight>
                <a:latin typeface="Poppins" panose="00000500000000000000" pitchFamily="2" charset="0"/>
              </a:rPr>
              <a:t>Φ = </a:t>
            </a:r>
            <a:r>
              <a:rPr lang="en-IN" b="1" i="0">
                <a:solidFill>
                  <a:srgbClr val="444444"/>
                </a:solidFill>
                <a:effectLst/>
                <a:highlight>
                  <a:srgbClr val="FFFFFF"/>
                </a:highlight>
                <a:latin typeface="Poppins" panose="00000500000000000000" pitchFamily="2" charset="0"/>
              </a:rPr>
              <a:t>NBA</a:t>
            </a:r>
            <a:endParaRPr lang="en-IN" b="0" i="0">
              <a:solidFill>
                <a:srgbClr val="444444"/>
              </a:solidFill>
              <a:effectLst/>
              <a:highlight>
                <a:srgbClr val="FFFFFF"/>
              </a:highlight>
              <a:latin typeface="Poppins" panose="00000500000000000000" pitchFamily="2" charset="0"/>
            </a:endParaRPr>
          </a:p>
          <a:p>
            <a:pPr algn="l"/>
            <a:r>
              <a:rPr lang="en-IN" b="0" i="0">
                <a:solidFill>
                  <a:srgbClr val="444444"/>
                </a:solidFill>
                <a:effectLst/>
                <a:highlight>
                  <a:srgbClr val="FFFFFF"/>
                </a:highlight>
                <a:latin typeface="Poppins" panose="00000500000000000000" pitchFamily="2" charset="0"/>
              </a:rPr>
              <a:t>Where B is the flux density, A is the area of the coil.</a:t>
            </a:r>
          </a:p>
          <a:p>
            <a:pPr algn="l"/>
            <a:r>
              <a:rPr lang="en-IN" b="0" i="0">
                <a:solidFill>
                  <a:srgbClr val="444444"/>
                </a:solidFill>
                <a:effectLst/>
                <a:highlight>
                  <a:srgbClr val="FFFFFF"/>
                </a:highlight>
                <a:latin typeface="Poppins" panose="00000500000000000000" pitchFamily="2" charset="0"/>
              </a:rPr>
              <a:t>Hl = NI</a:t>
            </a:r>
          </a:p>
          <a:p>
            <a:pPr algn="l"/>
            <a:r>
              <a:rPr lang="en-IN" b="0" i="0">
                <a:solidFill>
                  <a:srgbClr val="444444"/>
                </a:solidFill>
                <a:effectLst/>
                <a:highlight>
                  <a:srgbClr val="FFFFFF"/>
                </a:highlight>
                <a:latin typeface="Poppins" panose="00000500000000000000" pitchFamily="2" charset="0"/>
              </a:rPr>
              <a:t>Where H is the magnetizing force due to magnetic flux</a:t>
            </a:r>
          </a:p>
          <a:p>
            <a:pPr algn="l"/>
            <a:r>
              <a:rPr lang="en-IN" b="1" i="0">
                <a:solidFill>
                  <a:srgbClr val="444444"/>
                </a:solidFill>
                <a:effectLst/>
                <a:highlight>
                  <a:srgbClr val="FFFFFF"/>
                </a:highlight>
                <a:latin typeface="Poppins" panose="00000500000000000000" pitchFamily="2" charset="0"/>
              </a:rPr>
              <a:t>B = </a:t>
            </a:r>
            <a:r>
              <a:rPr lang="el-GR" b="1" i="0">
                <a:solidFill>
                  <a:srgbClr val="444444"/>
                </a:solidFill>
                <a:effectLst/>
                <a:highlight>
                  <a:srgbClr val="FFFFFF"/>
                </a:highlight>
                <a:latin typeface="Poppins" panose="00000500000000000000" pitchFamily="2" charset="0"/>
              </a:rPr>
              <a:t>μ</a:t>
            </a:r>
            <a:r>
              <a:rPr lang="en-IN" b="1" i="0">
                <a:solidFill>
                  <a:srgbClr val="444444"/>
                </a:solidFill>
                <a:effectLst/>
                <a:highlight>
                  <a:srgbClr val="FFFFFF"/>
                </a:highlight>
                <a:latin typeface="Poppins" panose="00000500000000000000" pitchFamily="2" charset="0"/>
              </a:rPr>
              <a:t>H</a:t>
            </a:r>
            <a:endParaRPr lang="en-IN" b="0" i="0">
              <a:solidFill>
                <a:srgbClr val="444444"/>
              </a:solidFill>
              <a:effectLst/>
              <a:highlight>
                <a:srgbClr val="FFFFFF"/>
              </a:highlight>
              <a:latin typeface="Poppins" panose="00000500000000000000" pitchFamily="2" charset="0"/>
            </a:endParaRPr>
          </a:p>
          <a:p>
            <a:pPr algn="l"/>
            <a:r>
              <a:rPr lang="en-IN" b="0" i="0">
                <a:solidFill>
                  <a:srgbClr val="444444"/>
                </a:solidFill>
                <a:effectLst/>
                <a:highlight>
                  <a:srgbClr val="FFFFFF"/>
                </a:highlight>
                <a:latin typeface="Poppins" panose="00000500000000000000" pitchFamily="2" charset="0"/>
              </a:rPr>
              <a:t>L = </a:t>
            </a:r>
            <a:r>
              <a:rPr lang="el-GR" b="0" i="0">
                <a:solidFill>
                  <a:srgbClr val="444444"/>
                </a:solidFill>
                <a:effectLst/>
                <a:highlight>
                  <a:srgbClr val="FFFFFF"/>
                </a:highlight>
                <a:latin typeface="Poppins" panose="00000500000000000000" pitchFamily="2" charset="0"/>
              </a:rPr>
              <a:t>μ</a:t>
            </a:r>
            <a:r>
              <a:rPr lang="en-IN" b="0" i="0">
                <a:solidFill>
                  <a:srgbClr val="444444"/>
                </a:solidFill>
                <a:effectLst/>
                <a:highlight>
                  <a:srgbClr val="FFFFFF"/>
                </a:highlight>
                <a:latin typeface="Poppins" panose="00000500000000000000" pitchFamily="2" charset="0"/>
              </a:rPr>
              <a:t>N</a:t>
            </a:r>
            <a:r>
              <a:rPr lang="en-IN" b="0" i="0" baseline="30000">
                <a:solidFill>
                  <a:srgbClr val="444444"/>
                </a:solidFill>
                <a:effectLst/>
                <a:highlight>
                  <a:srgbClr val="FFFFFF"/>
                </a:highlight>
                <a:latin typeface="Poppins" panose="00000500000000000000" pitchFamily="2" charset="0"/>
              </a:rPr>
              <a:t>2</a:t>
            </a:r>
            <a:r>
              <a:rPr lang="en-IN" b="0" i="0">
                <a:solidFill>
                  <a:srgbClr val="444444"/>
                </a:solidFill>
                <a:effectLst/>
                <a:highlight>
                  <a:srgbClr val="FFFFFF"/>
                </a:highlight>
                <a:latin typeface="Poppins" panose="00000500000000000000" pitchFamily="2" charset="0"/>
              </a:rPr>
              <a:t>A/l = </a:t>
            </a:r>
            <a:r>
              <a:rPr lang="el-GR" b="0" i="0">
                <a:solidFill>
                  <a:srgbClr val="444444"/>
                </a:solidFill>
                <a:effectLst/>
                <a:highlight>
                  <a:srgbClr val="FFFFFF"/>
                </a:highlight>
                <a:latin typeface="Poppins" panose="00000500000000000000" pitchFamily="2" charset="0"/>
              </a:rPr>
              <a:t>μ</a:t>
            </a:r>
            <a:r>
              <a:rPr lang="en-IN" b="0" i="0">
                <a:solidFill>
                  <a:srgbClr val="444444"/>
                </a:solidFill>
                <a:effectLst/>
                <a:highlight>
                  <a:srgbClr val="FFFFFF"/>
                </a:highlight>
                <a:latin typeface="Poppins" panose="00000500000000000000" pitchFamily="2" charset="0"/>
              </a:rPr>
              <a:t>N</a:t>
            </a:r>
            <a:r>
              <a:rPr lang="en-IN" b="0" i="0" baseline="30000">
                <a:solidFill>
                  <a:srgbClr val="444444"/>
                </a:solidFill>
                <a:effectLst/>
                <a:highlight>
                  <a:srgbClr val="FFFFFF"/>
                </a:highlight>
                <a:latin typeface="Poppins" panose="00000500000000000000" pitchFamily="2" charset="0"/>
              </a:rPr>
              <a:t>2</a:t>
            </a:r>
            <a:r>
              <a:rPr lang="en-IN" b="0" i="0">
                <a:solidFill>
                  <a:srgbClr val="444444"/>
                </a:solidFill>
                <a:effectLst/>
                <a:highlight>
                  <a:srgbClr val="FFFFFF"/>
                </a:highlight>
                <a:latin typeface="Poppins" panose="00000500000000000000" pitchFamily="2" charset="0"/>
              </a:rPr>
              <a:t>𝜋r</a:t>
            </a:r>
            <a:r>
              <a:rPr lang="en-IN" b="0" i="0" baseline="30000">
                <a:solidFill>
                  <a:srgbClr val="444444"/>
                </a:solidFill>
                <a:effectLst/>
                <a:highlight>
                  <a:srgbClr val="FFFFFF"/>
                </a:highlight>
                <a:latin typeface="Poppins" panose="00000500000000000000" pitchFamily="2" charset="0"/>
              </a:rPr>
              <a:t>2</a:t>
            </a:r>
            <a:r>
              <a:rPr lang="en-IN" b="0" i="0">
                <a:solidFill>
                  <a:srgbClr val="444444"/>
                </a:solidFill>
                <a:effectLst/>
                <a:highlight>
                  <a:srgbClr val="FFFFFF"/>
                </a:highlight>
                <a:latin typeface="Poppins" panose="00000500000000000000" pitchFamily="2" charset="0"/>
              </a:rPr>
              <a:t>/l</a:t>
            </a:r>
          </a:p>
          <a:p>
            <a:pPr algn="l"/>
            <a:r>
              <a:rPr lang="en-IN" b="0" i="0">
                <a:solidFill>
                  <a:srgbClr val="444444"/>
                </a:solidFill>
                <a:effectLst/>
                <a:highlight>
                  <a:srgbClr val="FFFFFF"/>
                </a:highlight>
                <a:latin typeface="Poppins" panose="00000500000000000000" pitchFamily="2" charset="0"/>
              </a:rPr>
              <a:t>Where,</a:t>
            </a:r>
          </a:p>
          <a:p>
            <a:pPr algn="l">
              <a:buFont typeface="Arial" panose="020B0604020202020204" pitchFamily="34" charset="0"/>
              <a:buChar char="•"/>
            </a:pPr>
            <a:r>
              <a:rPr lang="en-IN" b="0" i="0">
                <a:solidFill>
                  <a:srgbClr val="444444"/>
                </a:solidFill>
                <a:effectLst/>
                <a:highlight>
                  <a:srgbClr val="FFFFFF"/>
                </a:highlight>
                <a:latin typeface="Poppins" panose="00000500000000000000" pitchFamily="2" charset="0"/>
              </a:rPr>
              <a:t>r is the radius of the coil</a:t>
            </a:r>
          </a:p>
          <a:p>
            <a:br>
              <a:rPr lang="en-US"/>
            </a:br>
            <a:endParaRPr lang="en-IN"/>
          </a:p>
        </p:txBody>
      </p:sp>
    </p:spTree>
    <p:extLst>
      <p:ext uri="{BB962C8B-B14F-4D97-AF65-F5344CB8AC3E}">
        <p14:creationId xmlns:p14="http://schemas.microsoft.com/office/powerpoint/2010/main" val="35769608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6" name="TextBox 5">
            <a:extLst>
              <a:ext uri="{FF2B5EF4-FFF2-40B4-BE49-F238E27FC236}">
                <a16:creationId xmlns:a16="http://schemas.microsoft.com/office/drawing/2014/main" id="{DD85A597-8688-53FE-A30A-B51D4ACA75E9}"/>
              </a:ext>
            </a:extLst>
          </p:cNvPr>
          <p:cNvSpPr txBox="1"/>
          <p:nvPr/>
        </p:nvSpPr>
        <p:spPr>
          <a:xfrm>
            <a:off x="219269" y="2743200"/>
            <a:ext cx="8915400" cy="1200329"/>
          </a:xfrm>
          <a:prstGeom prst="rect">
            <a:avLst/>
          </a:prstGeom>
          <a:noFill/>
        </p:spPr>
        <p:txBody>
          <a:bodyPr wrap="square">
            <a:spAutoFit/>
          </a:bodyPr>
          <a:lstStyle/>
          <a:p>
            <a:pPr algn="l"/>
            <a:r>
              <a:rPr lang="en-US" b="0" i="0">
                <a:solidFill>
                  <a:srgbClr val="444444"/>
                </a:solidFill>
                <a:effectLst/>
                <a:highlight>
                  <a:srgbClr val="FFFFFF"/>
                </a:highlight>
                <a:latin typeface="Poppins" panose="00000500000000000000" pitchFamily="2" charset="0"/>
              </a:rPr>
              <a:t>Consider a solenoid with 500 turns which are wound on an iron core whose relative permeability is 800. 40 cm is the length of the solenoid, while 3 cm is the radius. The change in current is from 0 to 3 A. Calculate the average emf induced for this change in the current for a time of 0.4 seconds.</a:t>
            </a:r>
            <a:endParaRPr lang="en-IN"/>
          </a:p>
        </p:txBody>
      </p:sp>
    </p:spTree>
    <p:extLst>
      <p:ext uri="{BB962C8B-B14F-4D97-AF65-F5344CB8AC3E}">
        <p14:creationId xmlns:p14="http://schemas.microsoft.com/office/powerpoint/2010/main" val="35706900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6" name="TextBox 5">
            <a:extLst>
              <a:ext uri="{FF2B5EF4-FFF2-40B4-BE49-F238E27FC236}">
                <a16:creationId xmlns:a16="http://schemas.microsoft.com/office/drawing/2014/main" id="{DD85A597-8688-53FE-A30A-B51D4ACA75E9}"/>
              </a:ext>
            </a:extLst>
          </p:cNvPr>
          <p:cNvSpPr txBox="1"/>
          <p:nvPr/>
        </p:nvSpPr>
        <p:spPr>
          <a:xfrm>
            <a:off x="352424" y="1295400"/>
            <a:ext cx="8562976" cy="3970318"/>
          </a:xfrm>
          <a:prstGeom prst="rect">
            <a:avLst/>
          </a:prstGeom>
          <a:noFill/>
        </p:spPr>
        <p:txBody>
          <a:bodyPr wrap="square">
            <a:spAutoFit/>
          </a:bodyPr>
          <a:lstStyle/>
          <a:p>
            <a:pPr algn="l"/>
            <a:r>
              <a:rPr lang="en-IN" b="0" i="0">
                <a:solidFill>
                  <a:srgbClr val="444444"/>
                </a:solidFill>
                <a:effectLst/>
                <a:highlight>
                  <a:srgbClr val="FFFFFF"/>
                </a:highlight>
                <a:latin typeface="Poppins" panose="00000500000000000000" pitchFamily="2" charset="0"/>
              </a:rPr>
              <a:t>Given:</a:t>
            </a:r>
          </a:p>
          <a:p>
            <a:pPr algn="l"/>
            <a:r>
              <a:rPr lang="en-IN" b="0" i="0" err="1">
                <a:solidFill>
                  <a:srgbClr val="444444"/>
                </a:solidFill>
                <a:effectLst/>
                <a:highlight>
                  <a:srgbClr val="FFFFFF"/>
                </a:highlight>
                <a:latin typeface="Poppins" panose="00000500000000000000" pitchFamily="2" charset="0"/>
              </a:rPr>
              <a:t>No.of</a:t>
            </a:r>
            <a:r>
              <a:rPr lang="en-IN" b="0" i="0">
                <a:solidFill>
                  <a:srgbClr val="444444"/>
                </a:solidFill>
                <a:effectLst/>
                <a:highlight>
                  <a:srgbClr val="FFFFFF"/>
                </a:highlight>
                <a:latin typeface="Poppins" panose="00000500000000000000" pitchFamily="2" charset="0"/>
              </a:rPr>
              <a:t> turns, N = 500 turns</a:t>
            </a:r>
          </a:p>
          <a:p>
            <a:pPr algn="l"/>
            <a:r>
              <a:rPr lang="en-IN" b="0" i="0">
                <a:solidFill>
                  <a:srgbClr val="444444"/>
                </a:solidFill>
                <a:effectLst/>
                <a:highlight>
                  <a:srgbClr val="FFFFFF"/>
                </a:highlight>
                <a:latin typeface="Poppins" panose="00000500000000000000" pitchFamily="2" charset="0"/>
              </a:rPr>
              <a:t>Relative permeability, </a:t>
            </a:r>
            <a:r>
              <a:rPr lang="el-GR" b="0" i="0">
                <a:solidFill>
                  <a:srgbClr val="444444"/>
                </a:solidFill>
                <a:effectLst/>
                <a:highlight>
                  <a:srgbClr val="FFFFFF"/>
                </a:highlight>
                <a:latin typeface="Poppins" panose="00000500000000000000" pitchFamily="2" charset="0"/>
              </a:rPr>
              <a:t>μ</a:t>
            </a:r>
            <a:r>
              <a:rPr lang="en-IN" b="0" i="0" baseline="-25000">
                <a:solidFill>
                  <a:srgbClr val="444444"/>
                </a:solidFill>
                <a:effectLst/>
                <a:highlight>
                  <a:srgbClr val="FFFFFF"/>
                </a:highlight>
                <a:latin typeface="Poppins" panose="00000500000000000000" pitchFamily="2" charset="0"/>
              </a:rPr>
              <a:t>r</a:t>
            </a:r>
            <a:r>
              <a:rPr lang="en-IN" b="0" i="0">
                <a:solidFill>
                  <a:srgbClr val="444444"/>
                </a:solidFill>
                <a:effectLst/>
                <a:highlight>
                  <a:srgbClr val="FFFFFF"/>
                </a:highlight>
                <a:latin typeface="Poppins" panose="00000500000000000000" pitchFamily="2" charset="0"/>
              </a:rPr>
              <a:t> = 800</a:t>
            </a:r>
          </a:p>
          <a:p>
            <a:pPr algn="l"/>
            <a:r>
              <a:rPr lang="en-IN" b="0" i="0">
                <a:solidFill>
                  <a:srgbClr val="444444"/>
                </a:solidFill>
                <a:effectLst/>
                <a:highlight>
                  <a:srgbClr val="FFFFFF"/>
                </a:highlight>
                <a:latin typeface="Poppins" panose="00000500000000000000" pitchFamily="2" charset="0"/>
              </a:rPr>
              <a:t>Length, l = 40 cm = 0.4 m</a:t>
            </a:r>
          </a:p>
          <a:p>
            <a:pPr algn="l"/>
            <a:r>
              <a:rPr lang="en-IN" b="0" i="0">
                <a:solidFill>
                  <a:srgbClr val="444444"/>
                </a:solidFill>
                <a:effectLst/>
                <a:highlight>
                  <a:srgbClr val="FFFFFF"/>
                </a:highlight>
                <a:latin typeface="Poppins" panose="00000500000000000000" pitchFamily="2" charset="0"/>
              </a:rPr>
              <a:t>Radius, r = 3 cm = 0.03 m</a:t>
            </a:r>
          </a:p>
          <a:p>
            <a:pPr algn="l"/>
            <a:r>
              <a:rPr lang="en-IN" b="0" i="0">
                <a:solidFill>
                  <a:srgbClr val="444444"/>
                </a:solidFill>
                <a:effectLst/>
                <a:highlight>
                  <a:srgbClr val="FFFFFF"/>
                </a:highlight>
                <a:latin typeface="Poppins" panose="00000500000000000000" pitchFamily="2" charset="0"/>
              </a:rPr>
              <a:t>Change in current, di = 3 – 0 = 3 A</a:t>
            </a:r>
          </a:p>
          <a:p>
            <a:pPr algn="l"/>
            <a:r>
              <a:rPr lang="en-IN" b="0" i="0">
                <a:solidFill>
                  <a:srgbClr val="444444"/>
                </a:solidFill>
                <a:effectLst/>
                <a:highlight>
                  <a:srgbClr val="FFFFFF"/>
                </a:highlight>
                <a:latin typeface="Poppins" panose="00000500000000000000" pitchFamily="2" charset="0"/>
              </a:rPr>
              <a:t>Change in time, dt = 0.4 sec</a:t>
            </a:r>
          </a:p>
          <a:p>
            <a:pPr algn="l"/>
            <a:r>
              <a:rPr lang="en-IN" b="0" i="0">
                <a:solidFill>
                  <a:srgbClr val="444444"/>
                </a:solidFill>
                <a:effectLst/>
                <a:highlight>
                  <a:srgbClr val="FFFFFF"/>
                </a:highlight>
                <a:latin typeface="Poppins" panose="00000500000000000000" pitchFamily="2" charset="0"/>
              </a:rPr>
              <a:t>Self-inductance is given as</a:t>
            </a:r>
          </a:p>
          <a:p>
            <a:pPr algn="l"/>
            <a:r>
              <a:rPr lang="en-IN" b="0" i="0">
                <a:solidFill>
                  <a:srgbClr val="444444"/>
                </a:solidFill>
                <a:effectLst/>
                <a:highlight>
                  <a:srgbClr val="FFFFFF"/>
                </a:highlight>
                <a:latin typeface="Poppins" panose="00000500000000000000" pitchFamily="2" charset="0"/>
              </a:rPr>
              <a:t>L = </a:t>
            </a:r>
            <a:r>
              <a:rPr lang="el-GR" b="0" i="0">
                <a:solidFill>
                  <a:srgbClr val="444444"/>
                </a:solidFill>
                <a:effectLst/>
                <a:highlight>
                  <a:srgbClr val="FFFFFF"/>
                </a:highlight>
                <a:latin typeface="Poppins" panose="00000500000000000000" pitchFamily="2" charset="0"/>
              </a:rPr>
              <a:t>μ</a:t>
            </a:r>
            <a:r>
              <a:rPr lang="en-IN" b="0" i="0">
                <a:solidFill>
                  <a:srgbClr val="444444"/>
                </a:solidFill>
                <a:effectLst/>
                <a:highlight>
                  <a:srgbClr val="FFFFFF"/>
                </a:highlight>
                <a:latin typeface="Poppins" panose="00000500000000000000" pitchFamily="2" charset="0"/>
              </a:rPr>
              <a:t>N</a:t>
            </a:r>
            <a:r>
              <a:rPr lang="en-IN" b="0" i="0" baseline="30000">
                <a:solidFill>
                  <a:srgbClr val="444444"/>
                </a:solidFill>
                <a:effectLst/>
                <a:highlight>
                  <a:srgbClr val="FFFFFF"/>
                </a:highlight>
                <a:latin typeface="Poppins" panose="00000500000000000000" pitchFamily="2" charset="0"/>
              </a:rPr>
              <a:t>2</a:t>
            </a:r>
            <a:r>
              <a:rPr lang="en-IN" b="0" i="0">
                <a:solidFill>
                  <a:srgbClr val="444444"/>
                </a:solidFill>
                <a:effectLst/>
                <a:highlight>
                  <a:srgbClr val="FFFFFF"/>
                </a:highlight>
                <a:latin typeface="Poppins" panose="00000500000000000000" pitchFamily="2" charset="0"/>
              </a:rPr>
              <a:t>Al = </a:t>
            </a:r>
            <a:r>
              <a:rPr lang="el-GR" b="0" i="0">
                <a:solidFill>
                  <a:srgbClr val="444444"/>
                </a:solidFill>
                <a:effectLst/>
                <a:highlight>
                  <a:srgbClr val="FFFFFF"/>
                </a:highlight>
                <a:latin typeface="Poppins" panose="00000500000000000000" pitchFamily="2" charset="0"/>
              </a:rPr>
              <a:t>μ</a:t>
            </a:r>
            <a:r>
              <a:rPr lang="el-GR" b="0" i="0" baseline="-25000">
                <a:solidFill>
                  <a:srgbClr val="444444"/>
                </a:solidFill>
                <a:effectLst/>
                <a:highlight>
                  <a:srgbClr val="FFFFFF"/>
                </a:highlight>
                <a:latin typeface="Poppins" panose="00000500000000000000" pitchFamily="2" charset="0"/>
              </a:rPr>
              <a:t>0</a:t>
            </a:r>
            <a:r>
              <a:rPr lang="el-GR" b="0" i="0">
                <a:solidFill>
                  <a:srgbClr val="444444"/>
                </a:solidFill>
                <a:effectLst/>
                <a:highlight>
                  <a:srgbClr val="FFFFFF"/>
                </a:highlight>
                <a:latin typeface="Poppins" panose="00000500000000000000" pitchFamily="2" charset="0"/>
              </a:rPr>
              <a:t>μ</a:t>
            </a:r>
            <a:r>
              <a:rPr lang="en-IN" b="0" i="0" baseline="-25000">
                <a:solidFill>
                  <a:srgbClr val="444444"/>
                </a:solidFill>
                <a:effectLst/>
                <a:highlight>
                  <a:srgbClr val="FFFFFF"/>
                </a:highlight>
                <a:latin typeface="Poppins" panose="00000500000000000000" pitchFamily="2" charset="0"/>
              </a:rPr>
              <a:t>r</a:t>
            </a:r>
            <a:r>
              <a:rPr lang="en-IN" b="0" i="0">
                <a:solidFill>
                  <a:srgbClr val="444444"/>
                </a:solidFill>
                <a:effectLst/>
                <a:highlight>
                  <a:srgbClr val="FFFFFF"/>
                </a:highlight>
                <a:latin typeface="Poppins" panose="00000500000000000000" pitchFamily="2" charset="0"/>
              </a:rPr>
              <a:t>N</a:t>
            </a:r>
            <a:r>
              <a:rPr lang="en-IN" b="0" i="0" baseline="30000">
                <a:solidFill>
                  <a:srgbClr val="444444"/>
                </a:solidFill>
                <a:effectLst/>
                <a:highlight>
                  <a:srgbClr val="FFFFFF"/>
                </a:highlight>
                <a:latin typeface="Poppins" panose="00000500000000000000" pitchFamily="2" charset="0"/>
              </a:rPr>
              <a:t>2</a:t>
            </a:r>
            <a:r>
              <a:rPr lang="en-IN" b="0" i="0">
                <a:solidFill>
                  <a:srgbClr val="444444"/>
                </a:solidFill>
                <a:effectLst/>
                <a:highlight>
                  <a:srgbClr val="FFFFFF"/>
                </a:highlight>
                <a:latin typeface="Poppins" panose="00000500000000000000" pitchFamily="2" charset="0"/>
              </a:rPr>
              <a:t>𝜋r</a:t>
            </a:r>
            <a:r>
              <a:rPr lang="en-IN" b="0" i="0" baseline="30000">
                <a:solidFill>
                  <a:srgbClr val="444444"/>
                </a:solidFill>
                <a:effectLst/>
                <a:highlight>
                  <a:srgbClr val="FFFFFF"/>
                </a:highlight>
                <a:latin typeface="Poppins" panose="00000500000000000000" pitchFamily="2" charset="0"/>
              </a:rPr>
              <a:t>2</a:t>
            </a:r>
            <a:r>
              <a:rPr lang="en-IN" b="0" i="0">
                <a:solidFill>
                  <a:srgbClr val="444444"/>
                </a:solidFill>
                <a:effectLst/>
                <a:highlight>
                  <a:srgbClr val="FFFFFF"/>
                </a:highlight>
                <a:latin typeface="Poppins" panose="00000500000000000000" pitchFamily="2" charset="0"/>
              </a:rPr>
              <a:t>/l</a:t>
            </a:r>
          </a:p>
          <a:p>
            <a:pPr algn="l"/>
            <a:r>
              <a:rPr lang="en-IN" b="0" i="0">
                <a:solidFill>
                  <a:srgbClr val="444444"/>
                </a:solidFill>
                <a:effectLst/>
                <a:highlight>
                  <a:srgbClr val="FFFFFF"/>
                </a:highlight>
                <a:latin typeface="Poppins" panose="00000500000000000000" pitchFamily="2" charset="0"/>
              </a:rPr>
              <a:t>Substituting the values we get</a:t>
            </a:r>
          </a:p>
          <a:p>
            <a:pPr algn="l"/>
            <a:r>
              <a:rPr lang="en-IN" b="0" i="0">
                <a:solidFill>
                  <a:srgbClr val="444444"/>
                </a:solidFill>
                <a:effectLst/>
                <a:highlight>
                  <a:srgbClr val="FFFFFF"/>
                </a:highlight>
                <a:latin typeface="Poppins" panose="00000500000000000000" pitchFamily="2" charset="0"/>
              </a:rPr>
              <a:t>(4)(3.14)(10</a:t>
            </a:r>
            <a:r>
              <a:rPr lang="en-IN" b="0" i="0" baseline="30000">
                <a:solidFill>
                  <a:srgbClr val="444444"/>
                </a:solidFill>
                <a:effectLst/>
                <a:highlight>
                  <a:srgbClr val="FFFFFF"/>
                </a:highlight>
                <a:latin typeface="Poppins" panose="00000500000000000000" pitchFamily="2" charset="0"/>
              </a:rPr>
              <a:t>-7</a:t>
            </a:r>
            <a:r>
              <a:rPr lang="en-IN" b="0" i="0">
                <a:solidFill>
                  <a:srgbClr val="444444"/>
                </a:solidFill>
                <a:effectLst/>
                <a:highlight>
                  <a:srgbClr val="FFFFFF"/>
                </a:highlight>
                <a:latin typeface="Poppins" panose="00000500000000000000" pitchFamily="2" charset="0"/>
              </a:rPr>
              <a:t>)(800)(500</a:t>
            </a:r>
            <a:r>
              <a:rPr lang="en-IN" b="0" i="0" baseline="30000">
                <a:solidFill>
                  <a:srgbClr val="444444"/>
                </a:solidFill>
                <a:effectLst/>
                <a:highlight>
                  <a:srgbClr val="FFFFFF"/>
                </a:highlight>
                <a:latin typeface="Poppins" panose="00000500000000000000" pitchFamily="2" charset="0"/>
              </a:rPr>
              <a:t>2</a:t>
            </a:r>
            <a:r>
              <a:rPr lang="en-IN" b="0" i="0">
                <a:solidFill>
                  <a:srgbClr val="444444"/>
                </a:solidFill>
                <a:effectLst/>
                <a:highlight>
                  <a:srgbClr val="FFFFFF"/>
                </a:highlight>
                <a:latin typeface="Poppins" panose="00000500000000000000" pitchFamily="2" charset="0"/>
              </a:rPr>
              <a:t>)(3.14)(3×10</a:t>
            </a:r>
            <a:r>
              <a:rPr lang="en-IN" b="0" i="0" baseline="30000">
                <a:solidFill>
                  <a:srgbClr val="444444"/>
                </a:solidFill>
                <a:effectLst/>
                <a:highlight>
                  <a:srgbClr val="FFFFFF"/>
                </a:highlight>
                <a:latin typeface="Poppins" panose="00000500000000000000" pitchFamily="2" charset="0"/>
              </a:rPr>
              <a:t>-2</a:t>
            </a:r>
            <a:r>
              <a:rPr lang="en-IN" b="0" i="0">
                <a:solidFill>
                  <a:srgbClr val="444444"/>
                </a:solidFill>
                <a:effectLst/>
                <a:highlight>
                  <a:srgbClr val="FFFFFF"/>
                </a:highlight>
                <a:latin typeface="Poppins" panose="00000500000000000000" pitchFamily="2" charset="0"/>
              </a:rPr>
              <a:t>)</a:t>
            </a:r>
            <a:r>
              <a:rPr lang="en-IN" b="0" i="0" baseline="30000">
                <a:solidFill>
                  <a:srgbClr val="444444"/>
                </a:solidFill>
                <a:effectLst/>
                <a:highlight>
                  <a:srgbClr val="FFFFFF"/>
                </a:highlight>
                <a:latin typeface="Poppins" panose="00000500000000000000" pitchFamily="2" charset="0"/>
              </a:rPr>
              <a:t>2</a:t>
            </a:r>
            <a:r>
              <a:rPr lang="en-IN" b="0" i="0">
                <a:solidFill>
                  <a:srgbClr val="444444"/>
                </a:solidFill>
                <a:effectLst/>
                <a:highlight>
                  <a:srgbClr val="FFFFFF"/>
                </a:highlight>
                <a:latin typeface="Poppins" panose="00000500000000000000" pitchFamily="2" charset="0"/>
              </a:rPr>
              <a:t>/0.4</a:t>
            </a:r>
          </a:p>
          <a:p>
            <a:pPr algn="l"/>
            <a:r>
              <a:rPr lang="en-IN" b="0" i="0">
                <a:solidFill>
                  <a:srgbClr val="444444"/>
                </a:solidFill>
                <a:effectLst/>
                <a:highlight>
                  <a:srgbClr val="FFFFFF"/>
                </a:highlight>
                <a:latin typeface="Poppins" panose="00000500000000000000" pitchFamily="2" charset="0"/>
              </a:rPr>
              <a:t>L = 1.77 H</a:t>
            </a:r>
          </a:p>
          <a:p>
            <a:pPr algn="l"/>
            <a:r>
              <a:rPr lang="en-IN" b="0" i="0">
                <a:solidFill>
                  <a:srgbClr val="444444"/>
                </a:solidFill>
                <a:effectLst/>
                <a:highlight>
                  <a:srgbClr val="FFFFFF"/>
                </a:highlight>
                <a:latin typeface="Poppins" panose="00000500000000000000" pitchFamily="2" charset="0"/>
              </a:rPr>
              <a:t>Magnitude of induced emf, </a:t>
            </a:r>
            <a:r>
              <a:rPr lang="el-GR" b="0" i="0">
                <a:solidFill>
                  <a:srgbClr val="444444"/>
                </a:solidFill>
                <a:effectLst/>
                <a:highlight>
                  <a:srgbClr val="FFFFFF"/>
                </a:highlight>
                <a:latin typeface="Poppins" panose="00000500000000000000" pitchFamily="2" charset="0"/>
              </a:rPr>
              <a:t>ε = </a:t>
            </a:r>
            <a:r>
              <a:rPr lang="en-IN" b="0" i="0">
                <a:solidFill>
                  <a:srgbClr val="444444"/>
                </a:solidFill>
                <a:effectLst/>
                <a:highlight>
                  <a:srgbClr val="FFFFFF"/>
                </a:highlight>
                <a:latin typeface="Poppins" panose="00000500000000000000" pitchFamily="2" charset="0"/>
              </a:rPr>
              <a:t>L di/dt = 1.77×3/0.4</a:t>
            </a:r>
          </a:p>
          <a:p>
            <a:pPr algn="l"/>
            <a:r>
              <a:rPr lang="el-GR" b="0" i="0">
                <a:solidFill>
                  <a:srgbClr val="444444"/>
                </a:solidFill>
                <a:effectLst/>
                <a:highlight>
                  <a:srgbClr val="FFFFFF"/>
                </a:highlight>
                <a:latin typeface="Poppins" panose="00000500000000000000" pitchFamily="2" charset="0"/>
              </a:rPr>
              <a:t>ε = 13.275 </a:t>
            </a:r>
            <a:r>
              <a:rPr lang="en-IN" b="0" i="0">
                <a:solidFill>
                  <a:srgbClr val="444444"/>
                </a:solidFill>
                <a:effectLst/>
                <a:highlight>
                  <a:srgbClr val="FFFFFF"/>
                </a:highlight>
                <a:latin typeface="Poppins" panose="00000500000000000000" pitchFamily="2" charset="0"/>
              </a:rPr>
              <a:t>V</a:t>
            </a:r>
          </a:p>
        </p:txBody>
      </p:sp>
    </p:spTree>
    <p:extLst>
      <p:ext uri="{BB962C8B-B14F-4D97-AF65-F5344CB8AC3E}">
        <p14:creationId xmlns:p14="http://schemas.microsoft.com/office/powerpoint/2010/main" val="42219819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6" name="TextBox 5">
            <a:extLst>
              <a:ext uri="{FF2B5EF4-FFF2-40B4-BE49-F238E27FC236}">
                <a16:creationId xmlns:a16="http://schemas.microsoft.com/office/drawing/2014/main" id="{DD85A597-8688-53FE-A30A-B51D4ACA75E9}"/>
              </a:ext>
            </a:extLst>
          </p:cNvPr>
          <p:cNvSpPr txBox="1"/>
          <p:nvPr/>
        </p:nvSpPr>
        <p:spPr>
          <a:xfrm>
            <a:off x="290512" y="2438400"/>
            <a:ext cx="8562976" cy="1477328"/>
          </a:xfrm>
          <a:prstGeom prst="rect">
            <a:avLst/>
          </a:prstGeom>
          <a:noFill/>
        </p:spPr>
        <p:txBody>
          <a:bodyPr wrap="square">
            <a:spAutoFit/>
          </a:bodyPr>
          <a:lstStyle/>
          <a:p>
            <a:pPr algn="l"/>
            <a:r>
              <a:rPr lang="en-US" b="0" i="0">
                <a:solidFill>
                  <a:srgbClr val="444444"/>
                </a:solidFill>
                <a:effectLst/>
                <a:highlight>
                  <a:srgbClr val="FFFFFF"/>
                </a:highlight>
                <a:latin typeface="Poppins" panose="00000500000000000000" pitchFamily="2" charset="0"/>
              </a:rPr>
              <a:t>There are two coils such that the current flowing through the first coil experiences a change in current flow from 2 A to 10 A in 0.4 sec. Calculate mutual inductance between the two coils when 60 mV emf is induced in the second coil. Determine the induced emf in the second coil if the current changes from 4 A to 16 A in 0.03 sec in the first coil. </a:t>
            </a:r>
            <a:endParaRPr lang="en-IN" b="0" i="0">
              <a:solidFill>
                <a:srgbClr val="444444"/>
              </a:solidFill>
              <a:effectLst/>
              <a:highlight>
                <a:srgbClr val="FFFFFF"/>
              </a:highlight>
              <a:latin typeface="Poppins" panose="00000500000000000000" pitchFamily="2" charset="0"/>
            </a:endParaRPr>
          </a:p>
        </p:txBody>
      </p:sp>
    </p:spTree>
    <p:extLst>
      <p:ext uri="{BB962C8B-B14F-4D97-AF65-F5344CB8AC3E}">
        <p14:creationId xmlns:p14="http://schemas.microsoft.com/office/powerpoint/2010/main" val="25076110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sp>
        <p:nvSpPr>
          <p:cNvPr id="6" name="TextBox 5">
            <a:extLst>
              <a:ext uri="{FF2B5EF4-FFF2-40B4-BE49-F238E27FC236}">
                <a16:creationId xmlns:a16="http://schemas.microsoft.com/office/drawing/2014/main" id="{DD85A597-8688-53FE-A30A-B51D4ACA75E9}"/>
              </a:ext>
            </a:extLst>
          </p:cNvPr>
          <p:cNvSpPr txBox="1"/>
          <p:nvPr/>
        </p:nvSpPr>
        <p:spPr>
          <a:xfrm>
            <a:off x="381000" y="1443841"/>
            <a:ext cx="8562976" cy="3970318"/>
          </a:xfrm>
          <a:prstGeom prst="rect">
            <a:avLst/>
          </a:prstGeom>
          <a:noFill/>
        </p:spPr>
        <p:txBody>
          <a:bodyPr wrap="square">
            <a:spAutoFit/>
          </a:bodyPr>
          <a:lstStyle/>
          <a:p>
            <a:pPr algn="l"/>
            <a:r>
              <a:rPr lang="en-US" b="0" i="0">
                <a:solidFill>
                  <a:srgbClr val="444444"/>
                </a:solidFill>
                <a:effectLst/>
                <a:highlight>
                  <a:srgbClr val="FFFFFF"/>
                </a:highlight>
                <a:latin typeface="Poppins" panose="00000500000000000000" pitchFamily="2" charset="0"/>
              </a:rPr>
              <a:t>Given:</a:t>
            </a:r>
          </a:p>
          <a:p>
            <a:pPr algn="l"/>
            <a:r>
              <a:rPr lang="en-US" b="0" i="0">
                <a:solidFill>
                  <a:srgbClr val="444444"/>
                </a:solidFill>
                <a:effectLst/>
                <a:highlight>
                  <a:srgbClr val="FFFFFF"/>
                </a:highlight>
                <a:latin typeface="Poppins" panose="00000500000000000000" pitchFamily="2" charset="0"/>
              </a:rPr>
              <a:t>Case 1:</a:t>
            </a:r>
          </a:p>
          <a:p>
            <a:pPr algn="l"/>
            <a:r>
              <a:rPr lang="en-US" b="0" i="0">
                <a:solidFill>
                  <a:srgbClr val="444444"/>
                </a:solidFill>
                <a:effectLst/>
                <a:highlight>
                  <a:srgbClr val="FFFFFF"/>
                </a:highlight>
                <a:latin typeface="Poppins" panose="00000500000000000000" pitchFamily="2" charset="0"/>
              </a:rPr>
              <a:t>Change in current, di = 10 -2 = 8 A</a:t>
            </a:r>
          </a:p>
          <a:p>
            <a:pPr algn="l"/>
            <a:r>
              <a:rPr lang="en-US" b="0" i="0">
                <a:solidFill>
                  <a:srgbClr val="444444"/>
                </a:solidFill>
                <a:effectLst/>
                <a:highlight>
                  <a:srgbClr val="FFFFFF"/>
                </a:highlight>
                <a:latin typeface="Poppins" panose="00000500000000000000" pitchFamily="2" charset="0"/>
              </a:rPr>
              <a:t>Change in time, dt = 0.4 sec</a:t>
            </a:r>
          </a:p>
          <a:p>
            <a:pPr algn="l"/>
            <a:r>
              <a:rPr lang="en-US" b="0" i="0">
                <a:solidFill>
                  <a:srgbClr val="444444"/>
                </a:solidFill>
                <a:effectLst/>
                <a:highlight>
                  <a:srgbClr val="FFFFFF"/>
                </a:highlight>
                <a:latin typeface="Poppins" panose="00000500000000000000" pitchFamily="2" charset="0"/>
              </a:rPr>
              <a:t>Magnitude of induced emf, ε</a:t>
            </a:r>
            <a:r>
              <a:rPr lang="en-US" b="0" i="0" baseline="-25000">
                <a:solidFill>
                  <a:srgbClr val="444444"/>
                </a:solidFill>
                <a:effectLst/>
                <a:highlight>
                  <a:srgbClr val="FFFFFF"/>
                </a:highlight>
                <a:latin typeface="Poppins" panose="00000500000000000000" pitchFamily="2" charset="0"/>
              </a:rPr>
              <a:t>2</a:t>
            </a:r>
            <a:r>
              <a:rPr lang="en-US" b="0" i="0">
                <a:solidFill>
                  <a:srgbClr val="444444"/>
                </a:solidFill>
                <a:effectLst/>
                <a:highlight>
                  <a:srgbClr val="FFFFFF"/>
                </a:highlight>
                <a:latin typeface="Poppins" panose="00000500000000000000" pitchFamily="2" charset="0"/>
              </a:rPr>
              <a:t> = 60×10</a:t>
            </a:r>
            <a:r>
              <a:rPr lang="en-US" b="0" i="0" baseline="30000">
                <a:solidFill>
                  <a:srgbClr val="444444"/>
                </a:solidFill>
                <a:effectLst/>
                <a:highlight>
                  <a:srgbClr val="FFFFFF"/>
                </a:highlight>
                <a:latin typeface="Poppins" panose="00000500000000000000" pitchFamily="2" charset="0"/>
              </a:rPr>
              <a:t>-3</a:t>
            </a:r>
            <a:r>
              <a:rPr lang="en-US" b="0" i="0">
                <a:solidFill>
                  <a:srgbClr val="444444"/>
                </a:solidFill>
                <a:effectLst/>
                <a:highlight>
                  <a:srgbClr val="FFFFFF"/>
                </a:highlight>
                <a:latin typeface="Poppins" panose="00000500000000000000" pitchFamily="2" charset="0"/>
              </a:rPr>
              <a:t> V</a:t>
            </a:r>
          </a:p>
          <a:p>
            <a:pPr algn="l"/>
            <a:r>
              <a:rPr lang="en-US" b="0" i="0">
                <a:solidFill>
                  <a:srgbClr val="444444"/>
                </a:solidFill>
                <a:effectLst/>
                <a:highlight>
                  <a:srgbClr val="FFFFFF"/>
                </a:highlight>
                <a:latin typeface="Poppins" panose="00000500000000000000" pitchFamily="2" charset="0"/>
              </a:rPr>
              <a:t>Case 2:</a:t>
            </a:r>
          </a:p>
          <a:p>
            <a:pPr algn="l"/>
            <a:r>
              <a:rPr lang="en-US" b="0" i="0">
                <a:solidFill>
                  <a:srgbClr val="444444"/>
                </a:solidFill>
                <a:effectLst/>
                <a:highlight>
                  <a:srgbClr val="FFFFFF"/>
                </a:highlight>
                <a:latin typeface="Poppins" panose="00000500000000000000" pitchFamily="2" charset="0"/>
              </a:rPr>
              <a:t>Change in current, di = 16 – 4 = 12 A</a:t>
            </a:r>
          </a:p>
          <a:p>
            <a:pPr algn="l"/>
            <a:r>
              <a:rPr lang="en-US" b="0" i="0">
                <a:solidFill>
                  <a:srgbClr val="444444"/>
                </a:solidFill>
                <a:effectLst/>
                <a:highlight>
                  <a:srgbClr val="FFFFFF"/>
                </a:highlight>
                <a:latin typeface="Poppins" panose="00000500000000000000" pitchFamily="2" charset="0"/>
              </a:rPr>
              <a:t>Change in time, dt = 0.03 sec</a:t>
            </a:r>
          </a:p>
          <a:p>
            <a:pPr algn="l"/>
            <a:r>
              <a:rPr lang="en-US" b="0" i="0">
                <a:solidFill>
                  <a:srgbClr val="444444"/>
                </a:solidFill>
                <a:effectLst/>
                <a:highlight>
                  <a:srgbClr val="FFFFFF"/>
                </a:highlight>
                <a:latin typeface="Poppins" panose="00000500000000000000" pitchFamily="2" charset="0"/>
              </a:rPr>
              <a:t>Mutual inductance of the second coil with respect to the first coil is given as:</a:t>
            </a:r>
          </a:p>
          <a:p>
            <a:pPr algn="l"/>
            <a:r>
              <a:rPr lang="en-US" b="0" i="0">
                <a:solidFill>
                  <a:srgbClr val="444444"/>
                </a:solidFill>
                <a:effectLst/>
                <a:highlight>
                  <a:srgbClr val="FFFFFF"/>
                </a:highlight>
                <a:latin typeface="Poppins" panose="00000500000000000000" pitchFamily="2" charset="0"/>
              </a:rPr>
              <a:t>M</a:t>
            </a:r>
            <a:r>
              <a:rPr lang="en-US" b="0" i="0" baseline="-25000">
                <a:solidFill>
                  <a:srgbClr val="444444"/>
                </a:solidFill>
                <a:effectLst/>
                <a:highlight>
                  <a:srgbClr val="FFFFFF"/>
                </a:highlight>
                <a:latin typeface="Poppins" panose="00000500000000000000" pitchFamily="2" charset="0"/>
              </a:rPr>
              <a:t>21</a:t>
            </a:r>
            <a:r>
              <a:rPr lang="en-US" b="0" i="0">
                <a:solidFill>
                  <a:srgbClr val="444444"/>
                </a:solidFill>
                <a:effectLst/>
                <a:highlight>
                  <a:srgbClr val="FFFFFF"/>
                </a:highlight>
                <a:latin typeface="Poppins" panose="00000500000000000000" pitchFamily="2" charset="0"/>
              </a:rPr>
              <a:t> = ε</a:t>
            </a:r>
            <a:r>
              <a:rPr lang="en-US" b="0" i="0" baseline="-25000">
                <a:solidFill>
                  <a:srgbClr val="444444"/>
                </a:solidFill>
                <a:effectLst/>
                <a:highlight>
                  <a:srgbClr val="FFFFFF"/>
                </a:highlight>
                <a:latin typeface="Poppins" panose="00000500000000000000" pitchFamily="2" charset="0"/>
              </a:rPr>
              <a:t>2</a:t>
            </a:r>
            <a:r>
              <a:rPr lang="en-US" b="0" i="0">
                <a:solidFill>
                  <a:srgbClr val="444444"/>
                </a:solidFill>
                <a:effectLst/>
                <a:highlight>
                  <a:srgbClr val="FFFFFF"/>
                </a:highlight>
                <a:latin typeface="Poppins" panose="00000500000000000000" pitchFamily="2" charset="0"/>
              </a:rPr>
              <a:t>/(di/dt) = 60×10</a:t>
            </a:r>
            <a:r>
              <a:rPr lang="en-US" b="0" i="0" baseline="30000">
                <a:solidFill>
                  <a:srgbClr val="444444"/>
                </a:solidFill>
                <a:effectLst/>
                <a:highlight>
                  <a:srgbClr val="FFFFFF"/>
                </a:highlight>
                <a:latin typeface="Poppins" panose="00000500000000000000" pitchFamily="2" charset="0"/>
              </a:rPr>
              <a:t>-3</a:t>
            </a:r>
            <a:r>
              <a:rPr lang="en-US" b="0" i="0">
                <a:solidFill>
                  <a:srgbClr val="444444"/>
                </a:solidFill>
                <a:effectLst/>
                <a:highlight>
                  <a:srgbClr val="FFFFFF"/>
                </a:highlight>
                <a:latin typeface="Poppins" panose="00000500000000000000" pitchFamily="2" charset="0"/>
              </a:rPr>
              <a:t>×0.4/8 = 3×10</a:t>
            </a:r>
            <a:r>
              <a:rPr lang="en-US" b="0" i="0" baseline="30000">
                <a:solidFill>
                  <a:srgbClr val="444444"/>
                </a:solidFill>
                <a:effectLst/>
                <a:highlight>
                  <a:srgbClr val="FFFFFF"/>
                </a:highlight>
                <a:latin typeface="Poppins" panose="00000500000000000000" pitchFamily="2" charset="0"/>
              </a:rPr>
              <a:t>-3</a:t>
            </a:r>
            <a:r>
              <a:rPr lang="en-US" b="0" i="0">
                <a:solidFill>
                  <a:srgbClr val="444444"/>
                </a:solidFill>
                <a:effectLst/>
                <a:highlight>
                  <a:srgbClr val="FFFFFF"/>
                </a:highlight>
                <a:latin typeface="Poppins" panose="00000500000000000000" pitchFamily="2" charset="0"/>
              </a:rPr>
              <a:t>H</a:t>
            </a:r>
          </a:p>
          <a:p>
            <a:pPr algn="l"/>
            <a:r>
              <a:rPr lang="en-US" b="0" i="0">
                <a:solidFill>
                  <a:srgbClr val="444444"/>
                </a:solidFill>
                <a:effectLst/>
                <a:highlight>
                  <a:srgbClr val="FFFFFF"/>
                </a:highlight>
                <a:latin typeface="Poppins" panose="00000500000000000000" pitchFamily="2" charset="0"/>
              </a:rPr>
              <a:t>Induced emf in the second coil due to change in the rate of current in the first coil is given as:</a:t>
            </a:r>
          </a:p>
          <a:p>
            <a:pPr algn="l"/>
            <a:r>
              <a:rPr lang="en-US" b="0" i="0">
                <a:solidFill>
                  <a:srgbClr val="444444"/>
                </a:solidFill>
                <a:effectLst/>
                <a:highlight>
                  <a:srgbClr val="FFFFFF"/>
                </a:highlight>
                <a:latin typeface="Poppins" panose="00000500000000000000" pitchFamily="2" charset="0"/>
              </a:rPr>
              <a:t>ε</a:t>
            </a:r>
            <a:r>
              <a:rPr lang="en-US" b="0" i="0" baseline="-25000">
                <a:solidFill>
                  <a:srgbClr val="444444"/>
                </a:solidFill>
                <a:effectLst/>
                <a:highlight>
                  <a:srgbClr val="FFFFFF"/>
                </a:highlight>
                <a:latin typeface="Poppins" panose="00000500000000000000" pitchFamily="2" charset="0"/>
              </a:rPr>
              <a:t>2</a:t>
            </a:r>
            <a:r>
              <a:rPr lang="en-US" b="0" i="0">
                <a:solidFill>
                  <a:srgbClr val="444444"/>
                </a:solidFill>
                <a:effectLst/>
                <a:highlight>
                  <a:srgbClr val="FFFFFF"/>
                </a:highlight>
                <a:latin typeface="Poppins" panose="00000500000000000000" pitchFamily="2" charset="0"/>
              </a:rPr>
              <a:t> = M</a:t>
            </a:r>
            <a:r>
              <a:rPr lang="en-US" b="0" i="0" baseline="-25000">
                <a:solidFill>
                  <a:srgbClr val="444444"/>
                </a:solidFill>
                <a:effectLst/>
                <a:highlight>
                  <a:srgbClr val="FFFFFF"/>
                </a:highlight>
                <a:latin typeface="Poppins" panose="00000500000000000000" pitchFamily="2" charset="0"/>
              </a:rPr>
              <a:t>21</a:t>
            </a:r>
            <a:r>
              <a:rPr lang="en-US" b="0" i="0">
                <a:solidFill>
                  <a:srgbClr val="444444"/>
                </a:solidFill>
                <a:effectLst/>
                <a:highlight>
                  <a:srgbClr val="FFFFFF"/>
                </a:highlight>
                <a:latin typeface="Poppins" panose="00000500000000000000" pitchFamily="2" charset="0"/>
              </a:rPr>
              <a:t> di/dt = 3×10</a:t>
            </a:r>
            <a:r>
              <a:rPr lang="en-US" b="0" i="0" baseline="30000">
                <a:solidFill>
                  <a:srgbClr val="444444"/>
                </a:solidFill>
                <a:effectLst/>
                <a:highlight>
                  <a:srgbClr val="FFFFFF"/>
                </a:highlight>
                <a:latin typeface="Poppins" panose="00000500000000000000" pitchFamily="2" charset="0"/>
              </a:rPr>
              <a:t>-3</a:t>
            </a:r>
            <a:r>
              <a:rPr lang="en-US" b="0" i="0">
                <a:solidFill>
                  <a:srgbClr val="444444"/>
                </a:solidFill>
                <a:effectLst/>
                <a:highlight>
                  <a:srgbClr val="FFFFFF"/>
                </a:highlight>
                <a:latin typeface="Poppins" panose="00000500000000000000" pitchFamily="2" charset="0"/>
              </a:rPr>
              <a:t>×12/0.03 = 1.2V</a:t>
            </a:r>
          </a:p>
        </p:txBody>
      </p:sp>
    </p:spTree>
    <p:extLst>
      <p:ext uri="{BB962C8B-B14F-4D97-AF65-F5344CB8AC3E}">
        <p14:creationId xmlns:p14="http://schemas.microsoft.com/office/powerpoint/2010/main" val="27180379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pic>
        <p:nvPicPr>
          <p:cNvPr id="7" name="Picture 6">
            <a:extLst>
              <a:ext uri="{FF2B5EF4-FFF2-40B4-BE49-F238E27FC236}">
                <a16:creationId xmlns:a16="http://schemas.microsoft.com/office/drawing/2014/main" id="{5800A81F-7467-3904-CF6C-7D3FBBDC5B05}"/>
              </a:ext>
            </a:extLst>
          </p:cNvPr>
          <p:cNvPicPr>
            <a:picLocks noChangeAspect="1"/>
          </p:cNvPicPr>
          <p:nvPr/>
        </p:nvPicPr>
        <p:blipFill>
          <a:blip r:embed="rId2"/>
          <a:stretch>
            <a:fillRect/>
          </a:stretch>
        </p:blipFill>
        <p:spPr>
          <a:xfrm>
            <a:off x="1251440" y="1438268"/>
            <a:ext cx="6649085" cy="4655809"/>
          </a:xfrm>
          <a:prstGeom prst="rect">
            <a:avLst/>
          </a:prstGeom>
        </p:spPr>
      </p:pic>
    </p:spTree>
    <p:extLst>
      <p:ext uri="{BB962C8B-B14F-4D97-AF65-F5344CB8AC3E}">
        <p14:creationId xmlns:p14="http://schemas.microsoft.com/office/powerpoint/2010/main" val="31781888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3" y="72644"/>
            <a:ext cx="7783322" cy="677108"/>
          </a:xfrm>
        </p:spPr>
        <p:txBody>
          <a:bodyPr/>
          <a:lstStyle/>
          <a:p>
            <a:r>
              <a:rPr lang="en-IN"/>
              <a:t>Self and Mutual Inductance</a:t>
            </a:r>
          </a:p>
        </p:txBody>
      </p:sp>
      <p:pic>
        <p:nvPicPr>
          <p:cNvPr id="4" name="Picture 3">
            <a:extLst>
              <a:ext uri="{FF2B5EF4-FFF2-40B4-BE49-F238E27FC236}">
                <a16:creationId xmlns:a16="http://schemas.microsoft.com/office/drawing/2014/main" id="{E87A9A99-335D-49CF-3054-470C98F175E7}"/>
              </a:ext>
            </a:extLst>
          </p:cNvPr>
          <p:cNvPicPr>
            <a:picLocks noChangeAspect="1"/>
          </p:cNvPicPr>
          <p:nvPr/>
        </p:nvPicPr>
        <p:blipFill>
          <a:blip r:embed="rId2"/>
          <a:stretch>
            <a:fillRect/>
          </a:stretch>
        </p:blipFill>
        <p:spPr>
          <a:xfrm>
            <a:off x="920270" y="848130"/>
            <a:ext cx="6561825" cy="5857099"/>
          </a:xfrm>
          <a:prstGeom prst="rect">
            <a:avLst/>
          </a:prstGeom>
        </p:spPr>
      </p:pic>
    </p:spTree>
    <p:extLst>
      <p:ext uri="{BB962C8B-B14F-4D97-AF65-F5344CB8AC3E}">
        <p14:creationId xmlns:p14="http://schemas.microsoft.com/office/powerpoint/2010/main" val="32901955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638998" y="533400"/>
            <a:ext cx="5958459" cy="690574"/>
          </a:xfrm>
          <a:prstGeom prst="rect">
            <a:avLst/>
          </a:prstGeom>
        </p:spPr>
        <p:txBody>
          <a:bodyPr vert="horz" wrap="square" lIns="0" tIns="13335" rIns="0" bIns="0" rtlCol="0">
            <a:spAutoFit/>
          </a:bodyPr>
          <a:lstStyle/>
          <a:p>
            <a:pPr marL="12700">
              <a:lnSpc>
                <a:spcPct val="100000"/>
              </a:lnSpc>
              <a:spcBef>
                <a:spcPts val="105"/>
              </a:spcBef>
            </a:pPr>
            <a:r>
              <a:rPr b="1">
                <a:latin typeface="Calibri"/>
                <a:cs typeface="Calibri"/>
              </a:rPr>
              <a:t>Light</a:t>
            </a:r>
            <a:r>
              <a:rPr b="1" spc="-50">
                <a:latin typeface="Calibri"/>
                <a:cs typeface="Calibri"/>
              </a:rPr>
              <a:t> </a:t>
            </a:r>
            <a:r>
              <a:rPr b="1">
                <a:latin typeface="Calibri"/>
                <a:cs typeface="Calibri"/>
              </a:rPr>
              <a:t>Dependent</a:t>
            </a:r>
            <a:r>
              <a:rPr b="1" spc="-60">
                <a:latin typeface="Calibri"/>
                <a:cs typeface="Calibri"/>
              </a:rPr>
              <a:t> </a:t>
            </a:r>
            <a:r>
              <a:rPr b="1" spc="-10">
                <a:latin typeface="Calibri"/>
                <a:cs typeface="Calibri"/>
              </a:rPr>
              <a:t>Resistor</a:t>
            </a:r>
          </a:p>
        </p:txBody>
      </p:sp>
      <p:sp>
        <p:nvSpPr>
          <p:cNvPr id="3" name="object 3"/>
          <p:cNvSpPr txBox="1"/>
          <p:nvPr/>
        </p:nvSpPr>
        <p:spPr>
          <a:xfrm>
            <a:off x="3733800" y="2854960"/>
            <a:ext cx="1541780" cy="574040"/>
          </a:xfrm>
          <a:prstGeom prst="rect">
            <a:avLst/>
          </a:prstGeom>
        </p:spPr>
        <p:txBody>
          <a:bodyPr vert="horz" wrap="square" lIns="0" tIns="12700" rIns="0" bIns="0" rtlCol="0">
            <a:spAutoFit/>
          </a:bodyPr>
          <a:lstStyle/>
          <a:p>
            <a:pPr marL="12700">
              <a:lnSpc>
                <a:spcPct val="100000"/>
              </a:lnSpc>
              <a:spcBef>
                <a:spcPts val="100"/>
              </a:spcBef>
            </a:pPr>
            <a:r>
              <a:rPr sz="3600">
                <a:solidFill>
                  <a:srgbClr val="FF3300"/>
                </a:solidFill>
                <a:latin typeface="Calibri"/>
                <a:cs typeface="Calibri"/>
              </a:rPr>
              <a:t>The </a:t>
            </a:r>
            <a:r>
              <a:rPr sz="3600" spc="-25">
                <a:solidFill>
                  <a:srgbClr val="FF3300"/>
                </a:solidFill>
                <a:latin typeface="Calibri"/>
                <a:cs typeface="Calibri"/>
              </a:rPr>
              <a:t>LDR</a:t>
            </a:r>
            <a:endParaRPr sz="3600">
              <a:latin typeface="Calibri"/>
              <a:cs typeface="Calibri"/>
            </a:endParaRPr>
          </a:p>
        </p:txBody>
      </p:sp>
      <p:sp>
        <p:nvSpPr>
          <p:cNvPr id="4" name="object 4"/>
          <p:cNvSpPr txBox="1"/>
          <p:nvPr/>
        </p:nvSpPr>
        <p:spPr>
          <a:xfrm>
            <a:off x="8411718" y="6431381"/>
            <a:ext cx="196215" cy="208279"/>
          </a:xfrm>
          <a:prstGeom prst="rect">
            <a:avLst/>
          </a:prstGeom>
        </p:spPr>
        <p:txBody>
          <a:bodyPr vert="horz" wrap="square" lIns="0" tIns="12700" rIns="0" bIns="0" rtlCol="0">
            <a:spAutoFit/>
          </a:bodyPr>
          <a:lstStyle/>
          <a:p>
            <a:pPr marL="12700">
              <a:lnSpc>
                <a:spcPct val="100000"/>
              </a:lnSpc>
              <a:spcBef>
                <a:spcPts val="100"/>
              </a:spcBef>
            </a:pPr>
            <a:r>
              <a:rPr sz="1200" spc="-25">
                <a:solidFill>
                  <a:srgbClr val="888888"/>
                </a:solidFill>
                <a:latin typeface="Arial"/>
                <a:cs typeface="Arial"/>
              </a:rPr>
              <a:t>25</a:t>
            </a:r>
            <a:endParaRPr sz="1200">
              <a:latin typeface="Arial"/>
              <a:cs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46302" rIns="0" bIns="0" rtlCol="0">
            <a:spAutoFit/>
          </a:bodyPr>
          <a:lstStyle/>
          <a:p>
            <a:pPr marL="3267710">
              <a:lnSpc>
                <a:spcPct val="100000"/>
              </a:lnSpc>
              <a:spcBef>
                <a:spcPts val="105"/>
              </a:spcBef>
            </a:pPr>
            <a:r>
              <a:rPr spc="-25"/>
              <a:t>LDR</a:t>
            </a:r>
          </a:p>
        </p:txBody>
      </p:sp>
      <p:sp>
        <p:nvSpPr>
          <p:cNvPr id="3" name="object 3"/>
          <p:cNvSpPr txBox="1">
            <a:spLocks noGrp="1"/>
          </p:cNvSpPr>
          <p:nvPr>
            <p:ph type="body" idx="1"/>
          </p:nvPr>
        </p:nvSpPr>
        <p:spPr>
          <a:xfrm>
            <a:off x="535940" y="1522827"/>
            <a:ext cx="8303260" cy="997068"/>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5600" algn="l"/>
              </a:tabLst>
            </a:pPr>
            <a:r>
              <a:t>This</a:t>
            </a:r>
            <a:r>
              <a:rPr spc="-55"/>
              <a:t> </a:t>
            </a:r>
            <a:r>
              <a:t>is</a:t>
            </a:r>
            <a:r>
              <a:rPr spc="-55"/>
              <a:t> </a:t>
            </a:r>
            <a:r>
              <a:t>a</a:t>
            </a:r>
            <a:r>
              <a:rPr spc="-55"/>
              <a:t> </a:t>
            </a:r>
            <a:r>
              <a:rPr spc="-10"/>
              <a:t>resistor</a:t>
            </a:r>
            <a:r>
              <a:rPr spc="-30"/>
              <a:t> </a:t>
            </a:r>
            <a:r>
              <a:rPr spc="-10"/>
              <a:t>whose resistance</a:t>
            </a:r>
            <a:r>
              <a:rPr spc="-105"/>
              <a:t> </a:t>
            </a:r>
            <a:r>
              <a:t>depends</a:t>
            </a:r>
            <a:r>
              <a:rPr spc="-90"/>
              <a:t> </a:t>
            </a:r>
            <a:r>
              <a:rPr spc="-25"/>
              <a:t>on </a:t>
            </a:r>
            <a:r>
              <a:t>the</a:t>
            </a:r>
            <a:r>
              <a:rPr spc="-65"/>
              <a:t> </a:t>
            </a:r>
            <a:r>
              <a:t>amount</a:t>
            </a:r>
            <a:r>
              <a:rPr spc="-50"/>
              <a:t> </a:t>
            </a:r>
            <a:r>
              <a:t>of</a:t>
            </a:r>
            <a:r>
              <a:rPr spc="-75"/>
              <a:t> </a:t>
            </a:r>
            <a:r>
              <a:rPr spc="-20"/>
              <a:t>light </a:t>
            </a:r>
            <a:r>
              <a:t>falling</a:t>
            </a:r>
            <a:r>
              <a:rPr spc="-90"/>
              <a:t> </a:t>
            </a:r>
            <a:r>
              <a:t>on</a:t>
            </a:r>
            <a:r>
              <a:rPr spc="-100"/>
              <a:t> </a:t>
            </a:r>
            <a:r>
              <a:rPr spc="-25"/>
              <a:t>it.</a:t>
            </a:r>
          </a:p>
        </p:txBody>
      </p:sp>
      <p:pic>
        <p:nvPicPr>
          <p:cNvPr id="4" name="object 4"/>
          <p:cNvPicPr/>
          <p:nvPr/>
        </p:nvPicPr>
        <p:blipFill>
          <a:blip r:embed="rId2" cstate="print"/>
          <a:stretch>
            <a:fillRect/>
          </a:stretch>
        </p:blipFill>
        <p:spPr>
          <a:xfrm>
            <a:off x="539750" y="3047999"/>
            <a:ext cx="3096135" cy="3044825"/>
          </a:xfrm>
          <a:prstGeom prst="rect">
            <a:avLst/>
          </a:prstGeom>
        </p:spPr>
      </p:pic>
      <p:pic>
        <p:nvPicPr>
          <p:cNvPr id="5" name="object 5"/>
          <p:cNvPicPr/>
          <p:nvPr/>
        </p:nvPicPr>
        <p:blipFill>
          <a:blip r:embed="rId3" cstate="print"/>
          <a:stretch>
            <a:fillRect/>
          </a:stretch>
        </p:blipFill>
        <p:spPr>
          <a:xfrm>
            <a:off x="5508116" y="4272534"/>
            <a:ext cx="3189383" cy="1296034"/>
          </a:xfrm>
          <a:prstGeom prst="rect">
            <a:avLst/>
          </a:prstGeom>
        </p:spPr>
      </p:pic>
      <p:sp>
        <p:nvSpPr>
          <p:cNvPr id="7" name="object 7"/>
          <p:cNvSpPr txBox="1"/>
          <p:nvPr/>
        </p:nvSpPr>
        <p:spPr>
          <a:xfrm>
            <a:off x="8435975" y="6625649"/>
            <a:ext cx="259715" cy="196215"/>
          </a:xfrm>
          <a:prstGeom prst="rect">
            <a:avLst/>
          </a:prstGeom>
        </p:spPr>
        <p:txBody>
          <a:bodyPr vert="horz" wrap="square" lIns="0" tIns="0" rIns="0" bIns="0" rtlCol="0">
            <a:spAutoFit/>
          </a:bodyPr>
          <a:lstStyle/>
          <a:p>
            <a:pPr marL="38100">
              <a:lnSpc>
                <a:spcPts val="1425"/>
              </a:lnSpc>
            </a:pPr>
            <a:fld id="{81D60167-4931-47E6-BA6A-407CBD079E47}" type="slidenum">
              <a:rPr sz="1200" spc="-25" dirty="0">
                <a:solidFill>
                  <a:srgbClr val="888888"/>
                </a:solidFill>
                <a:latin typeface="Arial"/>
                <a:cs typeface="Arial"/>
              </a:rPr>
              <a:t>149</a:t>
            </a:fld>
            <a:endParaRPr sz="12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5551" y="548665"/>
            <a:ext cx="7992872" cy="5796661"/>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15</a:t>
            </a:fld>
            <a:endParaRPr spc="-25"/>
          </a:p>
        </p:txBody>
      </p:sp>
    </p:spTree>
    <p:extLst>
      <p:ext uri="{BB962C8B-B14F-4D97-AF65-F5344CB8AC3E}">
        <p14:creationId xmlns:p14="http://schemas.microsoft.com/office/powerpoint/2010/main" val="3714324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46302" rIns="0" bIns="0" rtlCol="0">
            <a:spAutoFit/>
          </a:bodyPr>
          <a:lstStyle/>
          <a:p>
            <a:pPr marL="3267710">
              <a:lnSpc>
                <a:spcPct val="100000"/>
              </a:lnSpc>
              <a:spcBef>
                <a:spcPts val="105"/>
              </a:spcBef>
            </a:pPr>
            <a:r>
              <a:rPr spc="-25"/>
              <a:t>LDR</a:t>
            </a:r>
          </a:p>
        </p:txBody>
      </p:sp>
      <p:sp>
        <p:nvSpPr>
          <p:cNvPr id="7" name="object 7"/>
          <p:cNvSpPr txBox="1"/>
          <p:nvPr/>
        </p:nvSpPr>
        <p:spPr>
          <a:xfrm>
            <a:off x="8435975" y="6625649"/>
            <a:ext cx="259715" cy="196215"/>
          </a:xfrm>
          <a:prstGeom prst="rect">
            <a:avLst/>
          </a:prstGeom>
        </p:spPr>
        <p:txBody>
          <a:bodyPr vert="horz" wrap="square" lIns="0" tIns="0" rIns="0" bIns="0" rtlCol="0">
            <a:spAutoFit/>
          </a:bodyPr>
          <a:lstStyle/>
          <a:p>
            <a:pPr marL="38100">
              <a:lnSpc>
                <a:spcPts val="1425"/>
              </a:lnSpc>
            </a:pPr>
            <a:fld id="{81D60167-4931-47E6-BA6A-407CBD079E47}" type="slidenum">
              <a:rPr sz="1200" spc="-25" dirty="0">
                <a:solidFill>
                  <a:srgbClr val="888888"/>
                </a:solidFill>
                <a:latin typeface="Arial"/>
                <a:cs typeface="Arial"/>
              </a:rPr>
              <a:t>150</a:t>
            </a:fld>
            <a:endParaRPr sz="1200">
              <a:latin typeface="Arial"/>
              <a:cs typeface="Arial"/>
            </a:endParaRPr>
          </a:p>
        </p:txBody>
      </p:sp>
      <p:sp>
        <p:nvSpPr>
          <p:cNvPr id="10" name="TextBox 9">
            <a:extLst>
              <a:ext uri="{FF2B5EF4-FFF2-40B4-BE49-F238E27FC236}">
                <a16:creationId xmlns:a16="http://schemas.microsoft.com/office/drawing/2014/main" id="{CEED1B77-CAB5-4342-2820-CAA9325DA96A}"/>
              </a:ext>
            </a:extLst>
          </p:cNvPr>
          <p:cNvSpPr txBox="1"/>
          <p:nvPr/>
        </p:nvSpPr>
        <p:spPr>
          <a:xfrm>
            <a:off x="535940" y="1694308"/>
            <a:ext cx="8455660" cy="4401205"/>
          </a:xfrm>
          <a:prstGeom prst="rect">
            <a:avLst/>
          </a:prstGeom>
          <a:noFill/>
        </p:spPr>
        <p:txBody>
          <a:bodyPr wrap="square">
            <a:spAutoFit/>
          </a:bodyPr>
          <a:lstStyle/>
          <a:p>
            <a:r>
              <a:rPr lang="en-US" sz="2800"/>
              <a:t>A Light Dependent Resistor (LDR) or a photo resistor is a device whose resistivity is a function of the incident electromagnetic radiation. Hence, they are light sensitive devices. They are also called as photo conductors, photo conductive cells or simply photocells. They are made up of semiconductor materials having high resistance. There are many different symbols used to indicate a LDR, one of the most commonly used symbol is shown in the figure below. The arrow indicates light falling on it. </a:t>
            </a:r>
            <a:endParaRPr lang="en-IN" sz="2800"/>
          </a:p>
        </p:txBody>
      </p:sp>
    </p:spTree>
    <p:extLst>
      <p:ext uri="{BB962C8B-B14F-4D97-AF65-F5344CB8AC3E}">
        <p14:creationId xmlns:p14="http://schemas.microsoft.com/office/powerpoint/2010/main" val="25198789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8463" y="-228600"/>
            <a:ext cx="6091937" cy="1329722"/>
          </a:xfrm>
          <a:prstGeom prst="rect">
            <a:avLst/>
          </a:prstGeom>
        </p:spPr>
        <p:txBody>
          <a:bodyPr vert="horz" wrap="square" lIns="0" tIns="646302" rIns="0" bIns="0" rtlCol="0">
            <a:spAutoFit/>
          </a:bodyPr>
          <a:lstStyle/>
          <a:p>
            <a:pPr marL="3267710">
              <a:lnSpc>
                <a:spcPct val="100000"/>
              </a:lnSpc>
              <a:spcBef>
                <a:spcPts val="105"/>
              </a:spcBef>
            </a:pPr>
            <a:r>
              <a:rPr spc="-25"/>
              <a:t>LDR</a:t>
            </a:r>
          </a:p>
        </p:txBody>
      </p:sp>
      <p:sp>
        <p:nvSpPr>
          <p:cNvPr id="7" name="object 7"/>
          <p:cNvSpPr txBox="1"/>
          <p:nvPr/>
        </p:nvSpPr>
        <p:spPr>
          <a:xfrm>
            <a:off x="8435975" y="6625649"/>
            <a:ext cx="259715" cy="196215"/>
          </a:xfrm>
          <a:prstGeom prst="rect">
            <a:avLst/>
          </a:prstGeom>
        </p:spPr>
        <p:txBody>
          <a:bodyPr vert="horz" wrap="square" lIns="0" tIns="0" rIns="0" bIns="0" rtlCol="0">
            <a:spAutoFit/>
          </a:bodyPr>
          <a:lstStyle/>
          <a:p>
            <a:pPr marL="38100">
              <a:lnSpc>
                <a:spcPts val="1425"/>
              </a:lnSpc>
            </a:pPr>
            <a:fld id="{81D60167-4931-47E6-BA6A-407CBD079E47}" type="slidenum">
              <a:rPr sz="1200" spc="-25" dirty="0">
                <a:solidFill>
                  <a:srgbClr val="888888"/>
                </a:solidFill>
                <a:latin typeface="Arial"/>
                <a:cs typeface="Arial"/>
              </a:rPr>
              <a:t>151</a:t>
            </a:fld>
            <a:endParaRPr sz="1200">
              <a:latin typeface="Arial"/>
              <a:cs typeface="Arial"/>
            </a:endParaRPr>
          </a:p>
        </p:txBody>
      </p:sp>
      <p:sp>
        <p:nvSpPr>
          <p:cNvPr id="10" name="TextBox 9">
            <a:extLst>
              <a:ext uri="{FF2B5EF4-FFF2-40B4-BE49-F238E27FC236}">
                <a16:creationId xmlns:a16="http://schemas.microsoft.com/office/drawing/2014/main" id="{CEED1B77-CAB5-4342-2820-CAA9325DA96A}"/>
              </a:ext>
            </a:extLst>
          </p:cNvPr>
          <p:cNvSpPr txBox="1"/>
          <p:nvPr/>
        </p:nvSpPr>
        <p:spPr>
          <a:xfrm>
            <a:off x="688340" y="1098012"/>
            <a:ext cx="8455660" cy="523220"/>
          </a:xfrm>
          <a:prstGeom prst="rect">
            <a:avLst/>
          </a:prstGeom>
          <a:noFill/>
        </p:spPr>
        <p:txBody>
          <a:bodyPr wrap="square">
            <a:spAutoFit/>
          </a:bodyPr>
          <a:lstStyle/>
          <a:p>
            <a:r>
              <a:rPr lang="en-IN" sz="2800"/>
              <a:t>Working Principle of LDR </a:t>
            </a:r>
          </a:p>
        </p:txBody>
      </p:sp>
      <p:sp>
        <p:nvSpPr>
          <p:cNvPr id="4" name="TextBox 3">
            <a:extLst>
              <a:ext uri="{FF2B5EF4-FFF2-40B4-BE49-F238E27FC236}">
                <a16:creationId xmlns:a16="http://schemas.microsoft.com/office/drawing/2014/main" id="{59336393-20D4-A9F5-05D3-2BD3A4E403B9}"/>
              </a:ext>
            </a:extLst>
          </p:cNvPr>
          <p:cNvSpPr txBox="1"/>
          <p:nvPr/>
        </p:nvSpPr>
        <p:spPr>
          <a:xfrm>
            <a:off x="609600" y="1768950"/>
            <a:ext cx="8227060" cy="4708981"/>
          </a:xfrm>
          <a:prstGeom prst="rect">
            <a:avLst/>
          </a:prstGeom>
          <a:noFill/>
        </p:spPr>
        <p:txBody>
          <a:bodyPr wrap="square">
            <a:spAutoFit/>
          </a:bodyPr>
          <a:lstStyle/>
          <a:p>
            <a:pPr algn="just"/>
            <a:r>
              <a:rPr lang="en-US" sz="2000"/>
              <a:t>A light dependent resistor works on the principle of photo conductivity. Photo conductivity is an optical phenomenon in which the materials conductivity is increased when light is absorbed by the material.</a:t>
            </a:r>
          </a:p>
          <a:p>
            <a:pPr algn="just"/>
            <a:r>
              <a:rPr lang="en-US" sz="2000"/>
              <a:t>When light falls i.e. when the photons fall on the device, the electrons in the valence band of the semiconductor material are excited to the conduction band. These photons in the incident light should have energy greater than the band gap of the semiconductor material to make the electrons jump from the valence band to the conduction band. Hence when light having enough energy strikes on the device, more and more electrons are excited to the conduction band which results in large number of charge carriers. The result of this process is more and more current starts flowing through the device when the circuit is closed and hence it is said that the resistance of the device has been decreased. This is the most common working principle of LDR</a:t>
            </a:r>
            <a:endParaRPr lang="en-IN" sz="2000"/>
          </a:p>
        </p:txBody>
      </p:sp>
    </p:spTree>
    <p:extLst>
      <p:ext uri="{BB962C8B-B14F-4D97-AF65-F5344CB8AC3E}">
        <p14:creationId xmlns:p14="http://schemas.microsoft.com/office/powerpoint/2010/main" val="20577866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8463" y="-228600"/>
            <a:ext cx="6091937" cy="1329722"/>
          </a:xfrm>
          <a:prstGeom prst="rect">
            <a:avLst/>
          </a:prstGeom>
        </p:spPr>
        <p:txBody>
          <a:bodyPr vert="horz" wrap="square" lIns="0" tIns="646302" rIns="0" bIns="0" rtlCol="0">
            <a:spAutoFit/>
          </a:bodyPr>
          <a:lstStyle/>
          <a:p>
            <a:pPr marL="3267710">
              <a:lnSpc>
                <a:spcPct val="100000"/>
              </a:lnSpc>
              <a:spcBef>
                <a:spcPts val="105"/>
              </a:spcBef>
            </a:pPr>
            <a:r>
              <a:rPr spc="-25"/>
              <a:t>LDR</a:t>
            </a:r>
          </a:p>
        </p:txBody>
      </p:sp>
      <p:sp>
        <p:nvSpPr>
          <p:cNvPr id="7" name="object 7"/>
          <p:cNvSpPr txBox="1"/>
          <p:nvPr/>
        </p:nvSpPr>
        <p:spPr>
          <a:xfrm>
            <a:off x="8435975" y="6625649"/>
            <a:ext cx="259715" cy="196215"/>
          </a:xfrm>
          <a:prstGeom prst="rect">
            <a:avLst/>
          </a:prstGeom>
        </p:spPr>
        <p:txBody>
          <a:bodyPr vert="horz" wrap="square" lIns="0" tIns="0" rIns="0" bIns="0" rtlCol="0">
            <a:spAutoFit/>
          </a:bodyPr>
          <a:lstStyle/>
          <a:p>
            <a:pPr marL="38100">
              <a:lnSpc>
                <a:spcPts val="1425"/>
              </a:lnSpc>
            </a:pPr>
            <a:fld id="{81D60167-4931-47E6-BA6A-407CBD079E47}" type="slidenum">
              <a:rPr sz="1200" spc="-25" dirty="0">
                <a:solidFill>
                  <a:srgbClr val="888888"/>
                </a:solidFill>
                <a:latin typeface="Arial"/>
                <a:cs typeface="Arial"/>
              </a:rPr>
              <a:t>152</a:t>
            </a:fld>
            <a:endParaRPr sz="1200">
              <a:latin typeface="Arial"/>
              <a:cs typeface="Arial"/>
            </a:endParaRPr>
          </a:p>
        </p:txBody>
      </p:sp>
      <p:sp>
        <p:nvSpPr>
          <p:cNvPr id="10" name="TextBox 9">
            <a:extLst>
              <a:ext uri="{FF2B5EF4-FFF2-40B4-BE49-F238E27FC236}">
                <a16:creationId xmlns:a16="http://schemas.microsoft.com/office/drawing/2014/main" id="{CEED1B77-CAB5-4342-2820-CAA9325DA96A}"/>
              </a:ext>
            </a:extLst>
          </p:cNvPr>
          <p:cNvSpPr txBox="1"/>
          <p:nvPr/>
        </p:nvSpPr>
        <p:spPr>
          <a:xfrm>
            <a:off x="688340" y="1098012"/>
            <a:ext cx="8455660" cy="523220"/>
          </a:xfrm>
          <a:prstGeom prst="rect">
            <a:avLst/>
          </a:prstGeom>
          <a:noFill/>
        </p:spPr>
        <p:txBody>
          <a:bodyPr wrap="square">
            <a:spAutoFit/>
          </a:bodyPr>
          <a:lstStyle/>
          <a:p>
            <a:r>
              <a:rPr lang="en-IN" sz="2800"/>
              <a:t>Working Principle of LDR </a:t>
            </a:r>
          </a:p>
        </p:txBody>
      </p:sp>
      <p:pic>
        <p:nvPicPr>
          <p:cNvPr id="5" name="Picture 4">
            <a:extLst>
              <a:ext uri="{FF2B5EF4-FFF2-40B4-BE49-F238E27FC236}">
                <a16:creationId xmlns:a16="http://schemas.microsoft.com/office/drawing/2014/main" id="{FBDA29A9-738A-C884-B4C3-4D3C3C76EC6F}"/>
              </a:ext>
            </a:extLst>
          </p:cNvPr>
          <p:cNvPicPr>
            <a:picLocks noChangeAspect="1"/>
          </p:cNvPicPr>
          <p:nvPr/>
        </p:nvPicPr>
        <p:blipFill>
          <a:blip r:embed="rId2"/>
          <a:stretch>
            <a:fillRect/>
          </a:stretch>
        </p:blipFill>
        <p:spPr>
          <a:xfrm>
            <a:off x="174002" y="2743200"/>
            <a:ext cx="4397998" cy="1943100"/>
          </a:xfrm>
          <a:prstGeom prst="rect">
            <a:avLst/>
          </a:prstGeom>
        </p:spPr>
      </p:pic>
      <p:pic>
        <p:nvPicPr>
          <p:cNvPr id="8" name="Picture 7">
            <a:extLst>
              <a:ext uri="{FF2B5EF4-FFF2-40B4-BE49-F238E27FC236}">
                <a16:creationId xmlns:a16="http://schemas.microsoft.com/office/drawing/2014/main" id="{C96C7083-720D-4245-9C59-A4652145826B}"/>
              </a:ext>
            </a:extLst>
          </p:cNvPr>
          <p:cNvPicPr>
            <a:picLocks noChangeAspect="1"/>
          </p:cNvPicPr>
          <p:nvPr/>
        </p:nvPicPr>
        <p:blipFill>
          <a:blip r:embed="rId3"/>
          <a:stretch>
            <a:fillRect/>
          </a:stretch>
        </p:blipFill>
        <p:spPr>
          <a:xfrm>
            <a:off x="4724401" y="2437065"/>
            <a:ext cx="4093170" cy="2211135"/>
          </a:xfrm>
          <a:prstGeom prst="rect">
            <a:avLst/>
          </a:prstGeom>
        </p:spPr>
      </p:pic>
    </p:spTree>
    <p:extLst>
      <p:ext uri="{BB962C8B-B14F-4D97-AF65-F5344CB8AC3E}">
        <p14:creationId xmlns:p14="http://schemas.microsoft.com/office/powerpoint/2010/main" val="4093602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5234" y="191770"/>
            <a:ext cx="1201166" cy="696595"/>
          </a:xfrm>
          <a:prstGeom prst="rect">
            <a:avLst/>
          </a:prstGeom>
        </p:spPr>
        <p:txBody>
          <a:bodyPr vert="horz" wrap="square" lIns="0" tIns="12700" rIns="0" bIns="0" rtlCol="0">
            <a:spAutoFit/>
          </a:bodyPr>
          <a:lstStyle/>
          <a:p>
            <a:pPr marL="12700">
              <a:lnSpc>
                <a:spcPct val="100000"/>
              </a:lnSpc>
              <a:spcBef>
                <a:spcPts val="100"/>
              </a:spcBef>
            </a:pPr>
            <a:r>
              <a:rPr spc="-25"/>
              <a:t>LDR</a:t>
            </a:r>
          </a:p>
        </p:txBody>
      </p:sp>
      <p:sp>
        <p:nvSpPr>
          <p:cNvPr id="3" name="object 3"/>
          <p:cNvSpPr txBox="1"/>
          <p:nvPr/>
        </p:nvSpPr>
        <p:spPr>
          <a:xfrm>
            <a:off x="4543425" y="916939"/>
            <a:ext cx="4507865" cy="5297170"/>
          </a:xfrm>
          <a:prstGeom prst="rect">
            <a:avLst/>
          </a:prstGeom>
        </p:spPr>
        <p:txBody>
          <a:bodyPr vert="horz" wrap="square" lIns="0" tIns="57785" rIns="0" bIns="0" rtlCol="0">
            <a:spAutoFit/>
          </a:bodyPr>
          <a:lstStyle/>
          <a:p>
            <a:pPr marL="355600" marR="255904" indent="-342900">
              <a:lnSpc>
                <a:spcPts val="2810"/>
              </a:lnSpc>
              <a:spcBef>
                <a:spcPts val="455"/>
              </a:spcBef>
              <a:buFont typeface="Arial"/>
              <a:buChar char="•"/>
              <a:tabLst>
                <a:tab pos="355600" algn="l"/>
              </a:tabLst>
            </a:pPr>
            <a:r>
              <a:rPr sz="2600">
                <a:solidFill>
                  <a:srgbClr val="FF3300"/>
                </a:solidFill>
                <a:latin typeface="Calibri"/>
                <a:cs typeface="Calibri"/>
              </a:rPr>
              <a:t>When</a:t>
            </a:r>
            <a:r>
              <a:rPr sz="2600" spc="-65">
                <a:solidFill>
                  <a:srgbClr val="FF3300"/>
                </a:solidFill>
                <a:latin typeface="Calibri"/>
                <a:cs typeface="Calibri"/>
              </a:rPr>
              <a:t> </a:t>
            </a:r>
            <a:r>
              <a:rPr sz="2600">
                <a:solidFill>
                  <a:srgbClr val="FF3300"/>
                </a:solidFill>
                <a:latin typeface="Calibri"/>
                <a:cs typeface="Calibri"/>
              </a:rPr>
              <a:t>light</a:t>
            </a:r>
            <a:r>
              <a:rPr sz="2600" spc="-20">
                <a:solidFill>
                  <a:srgbClr val="FF3300"/>
                </a:solidFill>
                <a:latin typeface="Calibri"/>
                <a:cs typeface="Calibri"/>
              </a:rPr>
              <a:t> </a:t>
            </a:r>
            <a:r>
              <a:rPr sz="2600">
                <a:solidFill>
                  <a:srgbClr val="FF3300"/>
                </a:solidFill>
                <a:latin typeface="Calibri"/>
                <a:cs typeface="Calibri"/>
              </a:rPr>
              <a:t>falls</a:t>
            </a:r>
            <a:r>
              <a:rPr sz="2600" spc="-45">
                <a:solidFill>
                  <a:srgbClr val="FF3300"/>
                </a:solidFill>
                <a:latin typeface="Calibri"/>
                <a:cs typeface="Calibri"/>
              </a:rPr>
              <a:t> </a:t>
            </a:r>
            <a:r>
              <a:rPr sz="2600">
                <a:solidFill>
                  <a:srgbClr val="FF3300"/>
                </a:solidFill>
                <a:latin typeface="Calibri"/>
                <a:cs typeface="Calibri"/>
              </a:rPr>
              <a:t>on</a:t>
            </a:r>
            <a:r>
              <a:rPr sz="2600" spc="-25">
                <a:solidFill>
                  <a:srgbClr val="FF3300"/>
                </a:solidFill>
                <a:latin typeface="Calibri"/>
                <a:cs typeface="Calibri"/>
              </a:rPr>
              <a:t> </a:t>
            </a:r>
            <a:r>
              <a:rPr sz="2600">
                <a:solidFill>
                  <a:srgbClr val="FF3300"/>
                </a:solidFill>
                <a:latin typeface="Calibri"/>
                <a:cs typeface="Calibri"/>
              </a:rPr>
              <a:t>an</a:t>
            </a:r>
            <a:r>
              <a:rPr sz="2600" spc="-35">
                <a:solidFill>
                  <a:srgbClr val="FF3300"/>
                </a:solidFill>
                <a:latin typeface="Calibri"/>
                <a:cs typeface="Calibri"/>
              </a:rPr>
              <a:t> </a:t>
            </a:r>
            <a:r>
              <a:rPr sz="2600">
                <a:solidFill>
                  <a:srgbClr val="FF3300"/>
                </a:solidFill>
                <a:latin typeface="Calibri"/>
                <a:cs typeface="Calibri"/>
              </a:rPr>
              <a:t>LDR</a:t>
            </a:r>
            <a:r>
              <a:rPr sz="2600" spc="-20">
                <a:solidFill>
                  <a:srgbClr val="FF3300"/>
                </a:solidFill>
                <a:latin typeface="Calibri"/>
                <a:cs typeface="Calibri"/>
              </a:rPr>
              <a:t> </a:t>
            </a:r>
            <a:r>
              <a:rPr sz="2600" spc="-25">
                <a:solidFill>
                  <a:srgbClr val="FF3300"/>
                </a:solidFill>
                <a:latin typeface="Calibri"/>
                <a:cs typeface="Calibri"/>
              </a:rPr>
              <a:t>its </a:t>
            </a:r>
            <a:r>
              <a:rPr sz="2600" spc="-10">
                <a:solidFill>
                  <a:srgbClr val="FF3300"/>
                </a:solidFill>
                <a:latin typeface="Calibri"/>
                <a:cs typeface="Calibri"/>
              </a:rPr>
              <a:t>resistance</a:t>
            </a:r>
            <a:r>
              <a:rPr sz="2600" spc="-80">
                <a:solidFill>
                  <a:srgbClr val="FF3300"/>
                </a:solidFill>
                <a:latin typeface="Calibri"/>
                <a:cs typeface="Calibri"/>
              </a:rPr>
              <a:t> </a:t>
            </a:r>
            <a:r>
              <a:rPr sz="2600">
                <a:solidFill>
                  <a:srgbClr val="FF3300"/>
                </a:solidFill>
                <a:latin typeface="Calibri"/>
                <a:cs typeface="Calibri"/>
              </a:rPr>
              <a:t>falls</a:t>
            </a:r>
            <a:r>
              <a:rPr sz="2600" spc="-50">
                <a:solidFill>
                  <a:srgbClr val="FF3300"/>
                </a:solidFill>
                <a:latin typeface="Calibri"/>
                <a:cs typeface="Calibri"/>
              </a:rPr>
              <a:t> </a:t>
            </a:r>
            <a:r>
              <a:rPr sz="2600" spc="-10">
                <a:solidFill>
                  <a:srgbClr val="FF3300"/>
                </a:solidFill>
                <a:latin typeface="Calibri"/>
                <a:cs typeface="Calibri"/>
              </a:rPr>
              <a:t>rapidly.</a:t>
            </a:r>
            <a:endParaRPr sz="2600">
              <a:latin typeface="Calibri"/>
              <a:cs typeface="Calibri"/>
            </a:endParaRPr>
          </a:p>
          <a:p>
            <a:pPr marL="355600" marR="191135" indent="-342900">
              <a:lnSpc>
                <a:spcPts val="2810"/>
              </a:lnSpc>
              <a:spcBef>
                <a:spcPts val="620"/>
              </a:spcBef>
              <a:buFont typeface="Arial"/>
              <a:buChar char="•"/>
              <a:tabLst>
                <a:tab pos="355600" algn="l"/>
              </a:tabLst>
            </a:pPr>
            <a:r>
              <a:rPr sz="2600">
                <a:latin typeface="Calibri"/>
                <a:cs typeface="Calibri"/>
              </a:rPr>
              <a:t>In</a:t>
            </a:r>
            <a:r>
              <a:rPr sz="2600" spc="-20">
                <a:latin typeface="Calibri"/>
                <a:cs typeface="Calibri"/>
              </a:rPr>
              <a:t> </a:t>
            </a:r>
            <a:r>
              <a:rPr sz="2600">
                <a:latin typeface="Calibri"/>
                <a:cs typeface="Calibri"/>
              </a:rPr>
              <a:t>low</a:t>
            </a:r>
            <a:r>
              <a:rPr sz="2600" spc="-5">
                <a:latin typeface="Calibri"/>
                <a:cs typeface="Calibri"/>
              </a:rPr>
              <a:t> </a:t>
            </a:r>
            <a:r>
              <a:rPr sz="2600">
                <a:latin typeface="Calibri"/>
                <a:cs typeface="Calibri"/>
              </a:rPr>
              <a:t>light</a:t>
            </a:r>
            <a:r>
              <a:rPr sz="2600" spc="-20">
                <a:latin typeface="Calibri"/>
                <a:cs typeface="Calibri"/>
              </a:rPr>
              <a:t> </a:t>
            </a:r>
            <a:r>
              <a:rPr sz="2600">
                <a:latin typeface="Calibri"/>
                <a:cs typeface="Calibri"/>
              </a:rPr>
              <a:t>or</a:t>
            </a:r>
            <a:r>
              <a:rPr sz="2600" spc="-5">
                <a:latin typeface="Calibri"/>
                <a:cs typeface="Calibri"/>
              </a:rPr>
              <a:t> </a:t>
            </a:r>
            <a:r>
              <a:rPr sz="2600">
                <a:latin typeface="Calibri"/>
                <a:cs typeface="Calibri"/>
              </a:rPr>
              <a:t>the</a:t>
            </a:r>
            <a:r>
              <a:rPr sz="2600" spc="-30">
                <a:latin typeface="Calibri"/>
                <a:cs typeface="Calibri"/>
              </a:rPr>
              <a:t> </a:t>
            </a:r>
            <a:r>
              <a:rPr sz="2600">
                <a:latin typeface="Calibri"/>
                <a:cs typeface="Calibri"/>
              </a:rPr>
              <a:t>dark</a:t>
            </a:r>
            <a:r>
              <a:rPr sz="2600" spc="5">
                <a:latin typeface="Calibri"/>
                <a:cs typeface="Calibri"/>
              </a:rPr>
              <a:t> </a:t>
            </a:r>
            <a:r>
              <a:rPr sz="2600">
                <a:latin typeface="Calibri"/>
                <a:cs typeface="Calibri"/>
              </a:rPr>
              <a:t>–</a:t>
            </a:r>
            <a:r>
              <a:rPr sz="2600" spc="-15">
                <a:latin typeface="Calibri"/>
                <a:cs typeface="Calibri"/>
              </a:rPr>
              <a:t> </a:t>
            </a:r>
            <a:r>
              <a:rPr sz="2600" spc="-20">
                <a:latin typeface="Calibri"/>
                <a:cs typeface="Calibri"/>
              </a:rPr>
              <a:t>they </a:t>
            </a:r>
            <a:r>
              <a:rPr sz="2600">
                <a:latin typeface="Calibri"/>
                <a:cs typeface="Calibri"/>
              </a:rPr>
              <a:t>act</a:t>
            </a:r>
            <a:r>
              <a:rPr sz="2600" spc="-10">
                <a:latin typeface="Calibri"/>
                <a:cs typeface="Calibri"/>
              </a:rPr>
              <a:t> </a:t>
            </a:r>
            <a:r>
              <a:rPr sz="2600">
                <a:latin typeface="Calibri"/>
                <a:cs typeface="Calibri"/>
              </a:rPr>
              <a:t>as</a:t>
            </a:r>
            <a:r>
              <a:rPr sz="2600" spc="-15">
                <a:latin typeface="Calibri"/>
                <a:cs typeface="Calibri"/>
              </a:rPr>
              <a:t> </a:t>
            </a:r>
            <a:r>
              <a:rPr sz="2600">
                <a:latin typeface="Calibri"/>
                <a:cs typeface="Calibri"/>
              </a:rPr>
              <a:t>high</a:t>
            </a:r>
            <a:r>
              <a:rPr sz="2600" spc="-20">
                <a:latin typeface="Calibri"/>
                <a:cs typeface="Calibri"/>
              </a:rPr>
              <a:t> </a:t>
            </a:r>
            <a:r>
              <a:rPr sz="2600" spc="-10">
                <a:latin typeface="Calibri"/>
                <a:cs typeface="Calibri"/>
              </a:rPr>
              <a:t>resistors.</a:t>
            </a:r>
            <a:endParaRPr sz="2600">
              <a:latin typeface="Calibri"/>
              <a:cs typeface="Calibri"/>
            </a:endParaRPr>
          </a:p>
          <a:p>
            <a:pPr marL="355600" marR="310515" indent="-342900">
              <a:lnSpc>
                <a:spcPts val="2810"/>
              </a:lnSpc>
              <a:spcBef>
                <a:spcPts val="620"/>
              </a:spcBef>
              <a:buFont typeface="Arial"/>
              <a:buChar char="•"/>
              <a:tabLst>
                <a:tab pos="355600" algn="l"/>
              </a:tabLst>
            </a:pPr>
            <a:r>
              <a:rPr sz="2600">
                <a:latin typeface="Calibri"/>
                <a:cs typeface="Calibri"/>
              </a:rPr>
              <a:t>In</a:t>
            </a:r>
            <a:r>
              <a:rPr sz="2600" spc="-50">
                <a:latin typeface="Calibri"/>
                <a:cs typeface="Calibri"/>
              </a:rPr>
              <a:t> </a:t>
            </a:r>
            <a:r>
              <a:rPr sz="2600">
                <a:latin typeface="Calibri"/>
                <a:cs typeface="Calibri"/>
              </a:rPr>
              <a:t>bright</a:t>
            </a:r>
            <a:r>
              <a:rPr sz="2600" spc="-50">
                <a:latin typeface="Calibri"/>
                <a:cs typeface="Calibri"/>
              </a:rPr>
              <a:t> </a:t>
            </a:r>
            <a:r>
              <a:rPr sz="2600">
                <a:latin typeface="Calibri"/>
                <a:cs typeface="Calibri"/>
              </a:rPr>
              <a:t>light</a:t>
            </a:r>
            <a:r>
              <a:rPr sz="2600" spc="-55">
                <a:latin typeface="Calibri"/>
                <a:cs typeface="Calibri"/>
              </a:rPr>
              <a:t> </a:t>
            </a:r>
            <a:r>
              <a:rPr sz="2600">
                <a:latin typeface="Calibri"/>
                <a:cs typeface="Calibri"/>
              </a:rPr>
              <a:t>they</a:t>
            </a:r>
            <a:r>
              <a:rPr sz="2600" spc="-55">
                <a:latin typeface="Calibri"/>
                <a:cs typeface="Calibri"/>
              </a:rPr>
              <a:t> </a:t>
            </a:r>
            <a:r>
              <a:rPr sz="2600">
                <a:latin typeface="Calibri"/>
                <a:cs typeface="Calibri"/>
              </a:rPr>
              <a:t>offer</a:t>
            </a:r>
            <a:r>
              <a:rPr sz="2600" spc="-60">
                <a:latin typeface="Calibri"/>
                <a:cs typeface="Calibri"/>
              </a:rPr>
              <a:t> </a:t>
            </a:r>
            <a:r>
              <a:rPr sz="2600" spc="-20">
                <a:latin typeface="Calibri"/>
                <a:cs typeface="Calibri"/>
              </a:rPr>
              <a:t>very </a:t>
            </a:r>
            <a:r>
              <a:rPr sz="2600">
                <a:latin typeface="Calibri"/>
                <a:cs typeface="Calibri"/>
              </a:rPr>
              <a:t>little</a:t>
            </a:r>
            <a:r>
              <a:rPr sz="2600" spc="-45">
                <a:latin typeface="Calibri"/>
                <a:cs typeface="Calibri"/>
              </a:rPr>
              <a:t> </a:t>
            </a:r>
            <a:r>
              <a:rPr sz="2600" spc="-10">
                <a:latin typeface="Calibri"/>
                <a:cs typeface="Calibri"/>
              </a:rPr>
              <a:t>resistance</a:t>
            </a:r>
            <a:endParaRPr sz="2600">
              <a:latin typeface="Calibri"/>
              <a:cs typeface="Calibri"/>
            </a:endParaRPr>
          </a:p>
          <a:p>
            <a:pPr marL="355600" marR="5080" indent="-342900">
              <a:lnSpc>
                <a:spcPct val="90000"/>
              </a:lnSpc>
              <a:spcBef>
                <a:spcPts val="585"/>
              </a:spcBef>
              <a:buFont typeface="Arial"/>
              <a:buChar char="•"/>
              <a:tabLst>
                <a:tab pos="355600" algn="l"/>
              </a:tabLst>
            </a:pPr>
            <a:r>
              <a:rPr sz="2600">
                <a:latin typeface="Calibri"/>
                <a:cs typeface="Calibri"/>
              </a:rPr>
              <a:t>LDRs</a:t>
            </a:r>
            <a:r>
              <a:rPr sz="2600" spc="-40">
                <a:latin typeface="Calibri"/>
                <a:cs typeface="Calibri"/>
              </a:rPr>
              <a:t> </a:t>
            </a:r>
            <a:r>
              <a:rPr sz="2600">
                <a:latin typeface="Calibri"/>
                <a:cs typeface="Calibri"/>
              </a:rPr>
              <a:t>are</a:t>
            </a:r>
            <a:r>
              <a:rPr sz="2600" spc="-15">
                <a:latin typeface="Calibri"/>
                <a:cs typeface="Calibri"/>
              </a:rPr>
              <a:t> </a:t>
            </a:r>
            <a:r>
              <a:rPr sz="2600">
                <a:latin typeface="Calibri"/>
                <a:cs typeface="Calibri"/>
              </a:rPr>
              <a:t>made</a:t>
            </a:r>
            <a:r>
              <a:rPr sz="2600" spc="-45">
                <a:latin typeface="Calibri"/>
                <a:cs typeface="Calibri"/>
              </a:rPr>
              <a:t> </a:t>
            </a:r>
            <a:r>
              <a:rPr sz="2600" spc="-20">
                <a:latin typeface="Calibri"/>
                <a:cs typeface="Calibri"/>
              </a:rPr>
              <a:t>from </a:t>
            </a:r>
            <a:r>
              <a:rPr sz="2600">
                <a:latin typeface="Calibri"/>
                <a:cs typeface="Calibri"/>
              </a:rPr>
              <a:t>semiconductor</a:t>
            </a:r>
            <a:r>
              <a:rPr sz="2600" spc="-90">
                <a:latin typeface="Calibri"/>
                <a:cs typeface="Calibri"/>
              </a:rPr>
              <a:t> </a:t>
            </a:r>
            <a:r>
              <a:rPr sz="2600">
                <a:latin typeface="Calibri"/>
                <a:cs typeface="Calibri"/>
              </a:rPr>
              <a:t>materials</a:t>
            </a:r>
            <a:r>
              <a:rPr sz="2600" spc="-80">
                <a:latin typeface="Calibri"/>
                <a:cs typeface="Calibri"/>
              </a:rPr>
              <a:t> </a:t>
            </a:r>
            <a:r>
              <a:rPr sz="2600" spc="-25">
                <a:latin typeface="Calibri"/>
                <a:cs typeface="Calibri"/>
              </a:rPr>
              <a:t>to </a:t>
            </a:r>
            <a:r>
              <a:rPr sz="2600">
                <a:latin typeface="Calibri"/>
                <a:cs typeface="Calibri"/>
              </a:rPr>
              <a:t>enable</a:t>
            </a:r>
            <a:r>
              <a:rPr sz="2600" spc="-60">
                <a:latin typeface="Calibri"/>
                <a:cs typeface="Calibri"/>
              </a:rPr>
              <a:t> </a:t>
            </a:r>
            <a:r>
              <a:rPr sz="2600">
                <a:latin typeface="Calibri"/>
                <a:cs typeface="Calibri"/>
              </a:rPr>
              <a:t>them</a:t>
            </a:r>
            <a:r>
              <a:rPr sz="2600" spc="-45">
                <a:latin typeface="Calibri"/>
                <a:cs typeface="Calibri"/>
              </a:rPr>
              <a:t> </a:t>
            </a:r>
            <a:r>
              <a:rPr sz="2600">
                <a:latin typeface="Calibri"/>
                <a:cs typeface="Calibri"/>
              </a:rPr>
              <a:t>to</a:t>
            </a:r>
            <a:r>
              <a:rPr sz="2600" spc="-25">
                <a:latin typeface="Calibri"/>
                <a:cs typeface="Calibri"/>
              </a:rPr>
              <a:t> </a:t>
            </a:r>
            <a:r>
              <a:rPr sz="2600">
                <a:latin typeface="Calibri"/>
                <a:cs typeface="Calibri"/>
              </a:rPr>
              <a:t>have</a:t>
            </a:r>
            <a:r>
              <a:rPr sz="2600" spc="-35">
                <a:latin typeface="Calibri"/>
                <a:cs typeface="Calibri"/>
              </a:rPr>
              <a:t> </a:t>
            </a:r>
            <a:r>
              <a:rPr sz="2600">
                <a:latin typeface="Calibri"/>
                <a:cs typeface="Calibri"/>
              </a:rPr>
              <a:t>their</a:t>
            </a:r>
            <a:r>
              <a:rPr sz="2600" spc="-30">
                <a:latin typeface="Calibri"/>
                <a:cs typeface="Calibri"/>
              </a:rPr>
              <a:t> </a:t>
            </a:r>
            <a:r>
              <a:rPr sz="2600" spc="-10">
                <a:latin typeface="Calibri"/>
                <a:cs typeface="Calibri"/>
              </a:rPr>
              <a:t>light </a:t>
            </a:r>
            <a:r>
              <a:rPr sz="2600">
                <a:latin typeface="Calibri"/>
                <a:cs typeface="Calibri"/>
              </a:rPr>
              <a:t>sensitive</a:t>
            </a:r>
            <a:r>
              <a:rPr sz="2600" spc="-90">
                <a:latin typeface="Calibri"/>
                <a:cs typeface="Calibri"/>
              </a:rPr>
              <a:t> </a:t>
            </a:r>
            <a:r>
              <a:rPr sz="2600">
                <a:latin typeface="Calibri"/>
                <a:cs typeface="Calibri"/>
              </a:rPr>
              <a:t>properties.</a:t>
            </a:r>
            <a:r>
              <a:rPr sz="2600" spc="-80">
                <a:latin typeface="Calibri"/>
                <a:cs typeface="Calibri"/>
              </a:rPr>
              <a:t> </a:t>
            </a:r>
            <a:r>
              <a:rPr sz="2600" spc="-20">
                <a:latin typeface="Calibri"/>
                <a:cs typeface="Calibri"/>
              </a:rPr>
              <a:t>Many </a:t>
            </a:r>
            <a:r>
              <a:rPr sz="2600">
                <a:latin typeface="Calibri"/>
                <a:cs typeface="Calibri"/>
              </a:rPr>
              <a:t>materials</a:t>
            </a:r>
            <a:r>
              <a:rPr sz="2600" spc="-55">
                <a:latin typeface="Calibri"/>
                <a:cs typeface="Calibri"/>
              </a:rPr>
              <a:t> </a:t>
            </a:r>
            <a:r>
              <a:rPr sz="2600">
                <a:latin typeface="Calibri"/>
                <a:cs typeface="Calibri"/>
              </a:rPr>
              <a:t>can</a:t>
            </a:r>
            <a:r>
              <a:rPr sz="2600" spc="-25">
                <a:latin typeface="Calibri"/>
                <a:cs typeface="Calibri"/>
              </a:rPr>
              <a:t> </a:t>
            </a:r>
            <a:r>
              <a:rPr sz="2600">
                <a:latin typeface="Calibri"/>
                <a:cs typeface="Calibri"/>
              </a:rPr>
              <a:t>be</a:t>
            </a:r>
            <a:r>
              <a:rPr sz="2600" spc="-35">
                <a:latin typeface="Calibri"/>
                <a:cs typeface="Calibri"/>
              </a:rPr>
              <a:t> </a:t>
            </a:r>
            <a:r>
              <a:rPr sz="2600">
                <a:latin typeface="Calibri"/>
                <a:cs typeface="Calibri"/>
              </a:rPr>
              <a:t>used,</a:t>
            </a:r>
            <a:r>
              <a:rPr sz="2600" spc="-45">
                <a:latin typeface="Calibri"/>
                <a:cs typeface="Calibri"/>
              </a:rPr>
              <a:t> </a:t>
            </a:r>
            <a:r>
              <a:rPr sz="2600">
                <a:latin typeface="Calibri"/>
                <a:cs typeface="Calibri"/>
              </a:rPr>
              <a:t>but</a:t>
            </a:r>
            <a:r>
              <a:rPr sz="2600" spc="-20">
                <a:latin typeface="Calibri"/>
                <a:cs typeface="Calibri"/>
              </a:rPr>
              <a:t> </a:t>
            </a:r>
            <a:r>
              <a:rPr sz="2600" spc="-25">
                <a:latin typeface="Calibri"/>
                <a:cs typeface="Calibri"/>
              </a:rPr>
              <a:t>one </a:t>
            </a:r>
            <a:r>
              <a:rPr sz="2600">
                <a:latin typeface="Calibri"/>
                <a:cs typeface="Calibri"/>
              </a:rPr>
              <a:t>popular</a:t>
            </a:r>
            <a:r>
              <a:rPr sz="2600" spc="-50">
                <a:latin typeface="Calibri"/>
                <a:cs typeface="Calibri"/>
              </a:rPr>
              <a:t> </a:t>
            </a:r>
            <a:r>
              <a:rPr sz="2600">
                <a:latin typeface="Calibri"/>
                <a:cs typeface="Calibri"/>
              </a:rPr>
              <a:t>material</a:t>
            </a:r>
            <a:r>
              <a:rPr sz="2600" spc="-40">
                <a:latin typeface="Calibri"/>
                <a:cs typeface="Calibri"/>
              </a:rPr>
              <a:t> </a:t>
            </a:r>
            <a:r>
              <a:rPr sz="2600">
                <a:latin typeface="Calibri"/>
                <a:cs typeface="Calibri"/>
              </a:rPr>
              <a:t>for</a:t>
            </a:r>
            <a:r>
              <a:rPr sz="2600" spc="-35">
                <a:latin typeface="Calibri"/>
                <a:cs typeface="Calibri"/>
              </a:rPr>
              <a:t> </a:t>
            </a:r>
            <a:r>
              <a:rPr sz="2600" spc="-10">
                <a:latin typeface="Calibri"/>
                <a:cs typeface="Calibri"/>
              </a:rPr>
              <a:t>these photoresistors</a:t>
            </a:r>
            <a:r>
              <a:rPr sz="2600" spc="-50">
                <a:latin typeface="Calibri"/>
                <a:cs typeface="Calibri"/>
              </a:rPr>
              <a:t> </a:t>
            </a:r>
            <a:r>
              <a:rPr sz="2600">
                <a:latin typeface="Calibri"/>
                <a:cs typeface="Calibri"/>
              </a:rPr>
              <a:t>is</a:t>
            </a:r>
            <a:r>
              <a:rPr sz="2600" spc="-30">
                <a:latin typeface="Calibri"/>
                <a:cs typeface="Calibri"/>
              </a:rPr>
              <a:t> </a:t>
            </a:r>
            <a:r>
              <a:rPr sz="2600" spc="-10">
                <a:latin typeface="Calibri"/>
                <a:cs typeface="Calibri"/>
              </a:rPr>
              <a:t>cadmium </a:t>
            </a:r>
            <a:r>
              <a:rPr sz="2600">
                <a:latin typeface="Calibri"/>
                <a:cs typeface="Calibri"/>
              </a:rPr>
              <a:t>sulphide,</a:t>
            </a:r>
            <a:r>
              <a:rPr sz="2600" spc="-50">
                <a:latin typeface="Calibri"/>
                <a:cs typeface="Calibri"/>
              </a:rPr>
              <a:t> </a:t>
            </a:r>
            <a:r>
              <a:rPr sz="2600" spc="-20">
                <a:latin typeface="Calibri"/>
                <a:cs typeface="Calibri"/>
              </a:rPr>
              <a:t>CdS.</a:t>
            </a:r>
            <a:endParaRPr sz="2600">
              <a:latin typeface="Calibri"/>
              <a:cs typeface="Calibri"/>
            </a:endParaRPr>
          </a:p>
        </p:txBody>
      </p:sp>
      <p:pic>
        <p:nvPicPr>
          <p:cNvPr id="4" name="object 4"/>
          <p:cNvPicPr/>
          <p:nvPr/>
        </p:nvPicPr>
        <p:blipFill>
          <a:blip r:embed="rId2" cstate="print"/>
          <a:stretch>
            <a:fillRect/>
          </a:stretch>
        </p:blipFill>
        <p:spPr>
          <a:xfrm>
            <a:off x="0" y="764540"/>
            <a:ext cx="4558284" cy="4680585"/>
          </a:xfrm>
          <a:prstGeom prst="rect">
            <a:avLst/>
          </a:prstGeom>
        </p:spPr>
      </p:pic>
      <p:sp>
        <p:nvSpPr>
          <p:cNvPr id="5" name="object 5"/>
          <p:cNvSpPr txBox="1"/>
          <p:nvPr/>
        </p:nvSpPr>
        <p:spPr>
          <a:xfrm>
            <a:off x="1555496" y="2088007"/>
            <a:ext cx="2246630" cy="299720"/>
          </a:xfrm>
          <a:prstGeom prst="rect">
            <a:avLst/>
          </a:prstGeom>
        </p:spPr>
        <p:txBody>
          <a:bodyPr vert="horz" wrap="square" lIns="0" tIns="12700" rIns="0" bIns="0" rtlCol="0">
            <a:spAutoFit/>
          </a:bodyPr>
          <a:lstStyle/>
          <a:p>
            <a:pPr marL="12700">
              <a:lnSpc>
                <a:spcPct val="100000"/>
              </a:lnSpc>
              <a:spcBef>
                <a:spcPts val="100"/>
              </a:spcBef>
            </a:pPr>
            <a:r>
              <a:rPr sz="1800">
                <a:latin typeface="Arial"/>
                <a:cs typeface="Arial"/>
              </a:rPr>
              <a:t>Resistance</a:t>
            </a:r>
            <a:r>
              <a:rPr sz="1800" spc="-25">
                <a:latin typeface="Arial"/>
                <a:cs typeface="Arial"/>
              </a:rPr>
              <a:t> </a:t>
            </a:r>
            <a:r>
              <a:rPr sz="1800">
                <a:latin typeface="Arial"/>
                <a:cs typeface="Arial"/>
              </a:rPr>
              <a:t>of</a:t>
            </a:r>
            <a:r>
              <a:rPr sz="1800" spc="-30">
                <a:latin typeface="Arial"/>
                <a:cs typeface="Arial"/>
              </a:rPr>
              <a:t> </a:t>
            </a:r>
            <a:r>
              <a:rPr sz="1800">
                <a:latin typeface="Arial"/>
                <a:cs typeface="Arial"/>
              </a:rPr>
              <a:t>an</a:t>
            </a:r>
            <a:r>
              <a:rPr sz="1800" spc="-35">
                <a:latin typeface="Arial"/>
                <a:cs typeface="Arial"/>
              </a:rPr>
              <a:t> </a:t>
            </a:r>
            <a:r>
              <a:rPr sz="1800" spc="-25">
                <a:latin typeface="Arial"/>
                <a:cs typeface="Arial"/>
              </a:rPr>
              <a:t>LDR</a:t>
            </a:r>
            <a:endParaRPr sz="1800">
              <a:latin typeface="Arial"/>
              <a:cs typeface="Arial"/>
            </a:endParaRPr>
          </a:p>
        </p:txBody>
      </p:sp>
      <p:sp>
        <p:nvSpPr>
          <p:cNvPr id="7" name="object 7"/>
          <p:cNvSpPr txBox="1"/>
          <p:nvPr/>
        </p:nvSpPr>
        <p:spPr>
          <a:xfrm>
            <a:off x="8435975" y="6625649"/>
            <a:ext cx="259715" cy="196215"/>
          </a:xfrm>
          <a:prstGeom prst="rect">
            <a:avLst/>
          </a:prstGeom>
        </p:spPr>
        <p:txBody>
          <a:bodyPr vert="horz" wrap="square" lIns="0" tIns="0" rIns="0" bIns="0" rtlCol="0">
            <a:spAutoFit/>
          </a:bodyPr>
          <a:lstStyle/>
          <a:p>
            <a:pPr marL="38100">
              <a:lnSpc>
                <a:spcPts val="1425"/>
              </a:lnSpc>
            </a:pPr>
            <a:fld id="{81D60167-4931-47E6-BA6A-407CBD079E47}" type="slidenum">
              <a:rPr sz="1200" spc="-25" dirty="0">
                <a:solidFill>
                  <a:srgbClr val="888888"/>
                </a:solidFill>
                <a:latin typeface="Arial"/>
                <a:cs typeface="Arial"/>
              </a:rPr>
              <a:t>153</a:t>
            </a:fld>
            <a:endParaRPr sz="1200">
              <a:latin typeface="Arial"/>
              <a:cs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5234" y="191770"/>
            <a:ext cx="1201166" cy="696595"/>
          </a:xfrm>
          <a:prstGeom prst="rect">
            <a:avLst/>
          </a:prstGeom>
        </p:spPr>
        <p:txBody>
          <a:bodyPr vert="horz" wrap="square" lIns="0" tIns="12700" rIns="0" bIns="0" rtlCol="0">
            <a:spAutoFit/>
          </a:bodyPr>
          <a:lstStyle/>
          <a:p>
            <a:pPr marL="12700">
              <a:lnSpc>
                <a:spcPct val="100000"/>
              </a:lnSpc>
              <a:spcBef>
                <a:spcPts val="100"/>
              </a:spcBef>
            </a:pPr>
            <a:r>
              <a:rPr spc="-25"/>
              <a:t>LDR</a:t>
            </a:r>
          </a:p>
        </p:txBody>
      </p:sp>
      <p:sp>
        <p:nvSpPr>
          <p:cNvPr id="7" name="object 7"/>
          <p:cNvSpPr txBox="1"/>
          <p:nvPr/>
        </p:nvSpPr>
        <p:spPr>
          <a:xfrm>
            <a:off x="8435975" y="6625649"/>
            <a:ext cx="259715" cy="196215"/>
          </a:xfrm>
          <a:prstGeom prst="rect">
            <a:avLst/>
          </a:prstGeom>
        </p:spPr>
        <p:txBody>
          <a:bodyPr vert="horz" wrap="square" lIns="0" tIns="0" rIns="0" bIns="0" rtlCol="0">
            <a:spAutoFit/>
          </a:bodyPr>
          <a:lstStyle/>
          <a:p>
            <a:pPr marL="38100">
              <a:lnSpc>
                <a:spcPts val="1425"/>
              </a:lnSpc>
            </a:pPr>
            <a:fld id="{81D60167-4931-47E6-BA6A-407CBD079E47}" type="slidenum">
              <a:rPr sz="1200" spc="-25" dirty="0">
                <a:solidFill>
                  <a:srgbClr val="888888"/>
                </a:solidFill>
                <a:latin typeface="Arial"/>
                <a:cs typeface="Arial"/>
              </a:rPr>
              <a:t>154</a:t>
            </a:fld>
            <a:endParaRPr sz="1200">
              <a:latin typeface="Arial"/>
              <a:cs typeface="Arial"/>
            </a:endParaRPr>
          </a:p>
        </p:txBody>
      </p:sp>
      <p:pic>
        <p:nvPicPr>
          <p:cNvPr id="6" name="Picture 5">
            <a:extLst>
              <a:ext uri="{FF2B5EF4-FFF2-40B4-BE49-F238E27FC236}">
                <a16:creationId xmlns:a16="http://schemas.microsoft.com/office/drawing/2014/main" id="{90EE703A-6E87-4821-E7A4-6E7D2A3EEED6}"/>
              </a:ext>
            </a:extLst>
          </p:cNvPr>
          <p:cNvPicPr>
            <a:picLocks noChangeAspect="1"/>
          </p:cNvPicPr>
          <p:nvPr/>
        </p:nvPicPr>
        <p:blipFill>
          <a:blip r:embed="rId2"/>
          <a:stretch>
            <a:fillRect/>
          </a:stretch>
        </p:blipFill>
        <p:spPr>
          <a:xfrm>
            <a:off x="-3321169" y="-1552894"/>
            <a:ext cx="12465169" cy="8705967"/>
          </a:xfrm>
          <a:prstGeom prst="rect">
            <a:avLst/>
          </a:prstGeom>
        </p:spPr>
      </p:pic>
    </p:spTree>
    <p:extLst>
      <p:ext uri="{BB962C8B-B14F-4D97-AF65-F5344CB8AC3E}">
        <p14:creationId xmlns:p14="http://schemas.microsoft.com/office/powerpoint/2010/main" val="13798408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8267" y="457276"/>
            <a:ext cx="8631903" cy="3636252"/>
          </a:xfrm>
          <a:prstGeom prst="rect">
            <a:avLst/>
          </a:prstGeom>
        </p:spPr>
        <p:txBody>
          <a:bodyPr vert="horz" wrap="square" lIns="0" tIns="12065" rIns="0" bIns="0" rtlCol="0">
            <a:spAutoFit/>
          </a:bodyPr>
          <a:lstStyle/>
          <a:p>
            <a:pPr marL="354965" indent="-342265" algn="just">
              <a:lnSpc>
                <a:spcPct val="100000"/>
              </a:lnSpc>
              <a:spcBef>
                <a:spcPts val="95"/>
              </a:spcBef>
              <a:buFont typeface="Arial"/>
              <a:buChar char="•"/>
              <a:tabLst>
                <a:tab pos="354965" algn="l"/>
              </a:tabLst>
            </a:pPr>
            <a:r>
              <a:rPr sz="2500" b="1" spc="-10">
                <a:latin typeface="Calibri"/>
                <a:cs typeface="Calibri"/>
              </a:rPr>
              <a:t>Types</a:t>
            </a:r>
            <a:r>
              <a:rPr sz="2500" b="1" spc="-70">
                <a:latin typeface="Calibri"/>
                <a:cs typeface="Calibri"/>
              </a:rPr>
              <a:t> </a:t>
            </a:r>
            <a:r>
              <a:rPr sz="2500" b="1">
                <a:latin typeface="Calibri"/>
                <a:cs typeface="Calibri"/>
              </a:rPr>
              <a:t>of</a:t>
            </a:r>
            <a:r>
              <a:rPr sz="2500" b="1" spc="-60">
                <a:latin typeface="Calibri"/>
                <a:cs typeface="Calibri"/>
              </a:rPr>
              <a:t> </a:t>
            </a:r>
            <a:r>
              <a:rPr sz="2500" b="1" spc="-10">
                <a:latin typeface="Calibri"/>
                <a:cs typeface="Calibri"/>
              </a:rPr>
              <a:t>photoresistor</a:t>
            </a:r>
            <a:endParaRPr sz="2500">
              <a:latin typeface="Calibri"/>
              <a:cs typeface="Calibri"/>
            </a:endParaRPr>
          </a:p>
          <a:p>
            <a:pPr marL="355600" marR="5080" indent="-342900" algn="just">
              <a:lnSpc>
                <a:spcPts val="2400"/>
              </a:lnSpc>
              <a:spcBef>
                <a:spcPts val="580"/>
              </a:spcBef>
              <a:buFont typeface="Arial"/>
              <a:buChar char="•"/>
              <a:tabLst>
                <a:tab pos="355600" algn="l"/>
              </a:tabLst>
            </a:pPr>
            <a:r>
              <a:rPr sz="2500">
                <a:latin typeface="Calibri"/>
                <a:cs typeface="Calibri"/>
              </a:rPr>
              <a:t>Light</a:t>
            </a:r>
            <a:r>
              <a:rPr sz="2500" spc="70">
                <a:latin typeface="Calibri"/>
                <a:cs typeface="Calibri"/>
              </a:rPr>
              <a:t> </a:t>
            </a:r>
            <a:r>
              <a:rPr sz="2500">
                <a:latin typeface="Calibri"/>
                <a:cs typeface="Calibri"/>
              </a:rPr>
              <a:t>dependent</a:t>
            </a:r>
            <a:r>
              <a:rPr sz="2500" spc="65">
                <a:latin typeface="Calibri"/>
                <a:cs typeface="Calibri"/>
              </a:rPr>
              <a:t> </a:t>
            </a:r>
            <a:r>
              <a:rPr sz="2500">
                <a:latin typeface="Calibri"/>
                <a:cs typeface="Calibri"/>
              </a:rPr>
              <a:t>resistors,</a:t>
            </a:r>
            <a:r>
              <a:rPr sz="2500" spc="60">
                <a:latin typeface="Calibri"/>
                <a:cs typeface="Calibri"/>
              </a:rPr>
              <a:t> </a:t>
            </a:r>
            <a:r>
              <a:rPr sz="2500">
                <a:latin typeface="Calibri"/>
                <a:cs typeface="Calibri"/>
              </a:rPr>
              <a:t>LDRs</a:t>
            </a:r>
            <a:r>
              <a:rPr sz="2500" spc="60">
                <a:latin typeface="Calibri"/>
                <a:cs typeface="Calibri"/>
              </a:rPr>
              <a:t> </a:t>
            </a:r>
            <a:r>
              <a:rPr sz="2500">
                <a:latin typeface="Calibri"/>
                <a:cs typeface="Calibri"/>
              </a:rPr>
              <a:t>or</a:t>
            </a:r>
            <a:r>
              <a:rPr sz="2500" spc="55">
                <a:latin typeface="Calibri"/>
                <a:cs typeface="Calibri"/>
              </a:rPr>
              <a:t> </a:t>
            </a:r>
            <a:r>
              <a:rPr sz="2500" spc="-10">
                <a:latin typeface="Calibri"/>
                <a:cs typeface="Calibri"/>
              </a:rPr>
              <a:t>photoresistors</a:t>
            </a:r>
            <a:r>
              <a:rPr sz="2500" spc="60">
                <a:latin typeface="Calibri"/>
                <a:cs typeface="Calibri"/>
              </a:rPr>
              <a:t> </a:t>
            </a:r>
            <a:r>
              <a:rPr sz="2500">
                <a:latin typeface="Calibri"/>
                <a:cs typeface="Calibri"/>
              </a:rPr>
              <a:t>fall</a:t>
            </a:r>
            <a:r>
              <a:rPr sz="2500" spc="70">
                <a:latin typeface="Calibri"/>
                <a:cs typeface="Calibri"/>
              </a:rPr>
              <a:t> </a:t>
            </a:r>
            <a:r>
              <a:rPr sz="2500">
                <a:latin typeface="Calibri"/>
                <a:cs typeface="Calibri"/>
              </a:rPr>
              <a:t>into</a:t>
            </a:r>
            <a:r>
              <a:rPr sz="2500" spc="60">
                <a:latin typeface="Calibri"/>
                <a:cs typeface="Calibri"/>
              </a:rPr>
              <a:t> </a:t>
            </a:r>
            <a:r>
              <a:rPr sz="2500">
                <a:latin typeface="Calibri"/>
                <a:cs typeface="Calibri"/>
              </a:rPr>
              <a:t>one</a:t>
            </a:r>
            <a:r>
              <a:rPr sz="2500" spc="55">
                <a:latin typeface="Calibri"/>
                <a:cs typeface="Calibri"/>
              </a:rPr>
              <a:t> </a:t>
            </a:r>
            <a:r>
              <a:rPr sz="2500" spc="-25">
                <a:latin typeface="Calibri"/>
                <a:cs typeface="Calibri"/>
              </a:rPr>
              <a:t>of </a:t>
            </a:r>
            <a:r>
              <a:rPr sz="2500">
                <a:latin typeface="Calibri"/>
                <a:cs typeface="Calibri"/>
              </a:rPr>
              <a:t>two</a:t>
            </a:r>
            <a:r>
              <a:rPr sz="2500" spc="-60">
                <a:latin typeface="Calibri"/>
                <a:cs typeface="Calibri"/>
              </a:rPr>
              <a:t> </a:t>
            </a:r>
            <a:r>
              <a:rPr sz="2500">
                <a:latin typeface="Calibri"/>
                <a:cs typeface="Calibri"/>
              </a:rPr>
              <a:t>types</a:t>
            </a:r>
            <a:r>
              <a:rPr sz="2500" spc="-45">
                <a:latin typeface="Calibri"/>
                <a:cs typeface="Calibri"/>
              </a:rPr>
              <a:t> </a:t>
            </a:r>
            <a:r>
              <a:rPr sz="2500">
                <a:latin typeface="Calibri"/>
                <a:cs typeface="Calibri"/>
              </a:rPr>
              <a:t>or</a:t>
            </a:r>
            <a:r>
              <a:rPr sz="2500" spc="-50">
                <a:latin typeface="Calibri"/>
                <a:cs typeface="Calibri"/>
              </a:rPr>
              <a:t> </a:t>
            </a:r>
            <a:r>
              <a:rPr sz="2500" spc="-10">
                <a:latin typeface="Calibri"/>
                <a:cs typeface="Calibri"/>
              </a:rPr>
              <a:t>categories:</a:t>
            </a:r>
            <a:endParaRPr sz="2500">
              <a:latin typeface="Calibri"/>
              <a:cs typeface="Calibri"/>
            </a:endParaRPr>
          </a:p>
          <a:p>
            <a:pPr marL="355600" marR="5080" indent="-342900" algn="just">
              <a:lnSpc>
                <a:spcPct val="80000"/>
              </a:lnSpc>
              <a:spcBef>
                <a:spcPts val="620"/>
              </a:spcBef>
              <a:buFont typeface="Arial"/>
              <a:buChar char="•"/>
              <a:tabLst>
                <a:tab pos="355600" algn="l"/>
              </a:tabLst>
            </a:pPr>
            <a:r>
              <a:rPr sz="2500" b="1" i="1">
                <a:latin typeface="Calibri"/>
                <a:cs typeface="Calibri"/>
              </a:rPr>
              <a:t>Intrinsic</a:t>
            </a:r>
            <a:r>
              <a:rPr sz="2500" b="1" i="1" spc="245">
                <a:latin typeface="Calibri"/>
                <a:cs typeface="Calibri"/>
              </a:rPr>
              <a:t> </a:t>
            </a:r>
            <a:r>
              <a:rPr sz="2500" b="1" i="1">
                <a:latin typeface="Calibri"/>
                <a:cs typeface="Calibri"/>
              </a:rPr>
              <a:t>photoresistors:</a:t>
            </a:r>
            <a:r>
              <a:rPr sz="2500" b="1" i="1" spc="254">
                <a:latin typeface="Calibri"/>
                <a:cs typeface="Calibri"/>
              </a:rPr>
              <a:t>   </a:t>
            </a:r>
            <a:r>
              <a:rPr sz="2500">
                <a:latin typeface="Calibri"/>
                <a:cs typeface="Calibri"/>
              </a:rPr>
              <a:t>Intrinsic</a:t>
            </a:r>
            <a:r>
              <a:rPr sz="2500" spc="280">
                <a:latin typeface="Calibri"/>
                <a:cs typeface="Calibri"/>
              </a:rPr>
              <a:t> </a:t>
            </a:r>
            <a:r>
              <a:rPr sz="2500">
                <a:latin typeface="Calibri"/>
                <a:cs typeface="Calibri"/>
              </a:rPr>
              <a:t>photoresistors</a:t>
            </a:r>
            <a:r>
              <a:rPr sz="2500" spc="254">
                <a:latin typeface="Calibri"/>
                <a:cs typeface="Calibri"/>
              </a:rPr>
              <a:t> </a:t>
            </a:r>
            <a:r>
              <a:rPr sz="2500">
                <a:latin typeface="Calibri"/>
                <a:cs typeface="Calibri"/>
              </a:rPr>
              <a:t>use</a:t>
            </a:r>
            <a:r>
              <a:rPr sz="2500" spc="254">
                <a:latin typeface="Calibri"/>
                <a:cs typeface="Calibri"/>
              </a:rPr>
              <a:t> </a:t>
            </a:r>
            <a:r>
              <a:rPr sz="2500" spc="-20">
                <a:latin typeface="Calibri"/>
                <a:cs typeface="Calibri"/>
              </a:rPr>
              <a:t>un-</a:t>
            </a:r>
            <a:r>
              <a:rPr sz="2500" spc="-10">
                <a:latin typeface="Calibri"/>
                <a:cs typeface="Calibri"/>
              </a:rPr>
              <a:t>doped semiconductor</a:t>
            </a:r>
            <a:r>
              <a:rPr sz="2500" spc="-75">
                <a:latin typeface="Calibri"/>
                <a:cs typeface="Calibri"/>
              </a:rPr>
              <a:t> </a:t>
            </a:r>
            <a:r>
              <a:rPr sz="2500">
                <a:latin typeface="Calibri"/>
                <a:cs typeface="Calibri"/>
              </a:rPr>
              <a:t>materials</a:t>
            </a:r>
            <a:r>
              <a:rPr sz="2500" spc="-85">
                <a:latin typeface="Calibri"/>
                <a:cs typeface="Calibri"/>
              </a:rPr>
              <a:t> </a:t>
            </a:r>
            <a:r>
              <a:rPr sz="2500">
                <a:latin typeface="Calibri"/>
                <a:cs typeface="Calibri"/>
              </a:rPr>
              <a:t>including</a:t>
            </a:r>
            <a:r>
              <a:rPr sz="2500" spc="-75">
                <a:latin typeface="Calibri"/>
                <a:cs typeface="Calibri"/>
              </a:rPr>
              <a:t> </a:t>
            </a:r>
            <a:r>
              <a:rPr sz="2500">
                <a:latin typeface="Calibri"/>
                <a:cs typeface="Calibri"/>
              </a:rPr>
              <a:t>silicon</a:t>
            </a:r>
            <a:r>
              <a:rPr sz="2500" spc="-80">
                <a:latin typeface="Calibri"/>
                <a:cs typeface="Calibri"/>
              </a:rPr>
              <a:t> </a:t>
            </a:r>
            <a:r>
              <a:rPr sz="2500">
                <a:latin typeface="Calibri"/>
                <a:cs typeface="Calibri"/>
              </a:rPr>
              <a:t>or</a:t>
            </a:r>
            <a:r>
              <a:rPr sz="2500" spc="-85">
                <a:latin typeface="Calibri"/>
                <a:cs typeface="Calibri"/>
              </a:rPr>
              <a:t> </a:t>
            </a:r>
            <a:r>
              <a:rPr sz="2500">
                <a:latin typeface="Calibri"/>
                <a:cs typeface="Calibri"/>
              </a:rPr>
              <a:t>germanium.</a:t>
            </a:r>
            <a:r>
              <a:rPr sz="2500" spc="-80">
                <a:latin typeface="Calibri"/>
                <a:cs typeface="Calibri"/>
              </a:rPr>
              <a:t> </a:t>
            </a:r>
            <a:r>
              <a:rPr sz="2500" spc="-10">
                <a:latin typeface="Calibri"/>
                <a:cs typeface="Calibri"/>
              </a:rPr>
              <a:t>Photons </a:t>
            </a:r>
            <a:r>
              <a:rPr sz="2500">
                <a:latin typeface="Calibri"/>
                <a:cs typeface="Calibri"/>
              </a:rPr>
              <a:t>fall</a:t>
            </a:r>
            <a:r>
              <a:rPr sz="2500" spc="270">
                <a:latin typeface="Calibri"/>
                <a:cs typeface="Calibri"/>
              </a:rPr>
              <a:t> </a:t>
            </a:r>
            <a:r>
              <a:rPr sz="2500">
                <a:latin typeface="Calibri"/>
                <a:cs typeface="Calibri"/>
              </a:rPr>
              <a:t>on</a:t>
            </a:r>
            <a:r>
              <a:rPr sz="2500" spc="270">
                <a:latin typeface="Calibri"/>
                <a:cs typeface="Calibri"/>
              </a:rPr>
              <a:t> </a:t>
            </a:r>
            <a:r>
              <a:rPr sz="2500">
                <a:latin typeface="Calibri"/>
                <a:cs typeface="Calibri"/>
              </a:rPr>
              <a:t>the</a:t>
            </a:r>
            <a:r>
              <a:rPr sz="2500" spc="270">
                <a:latin typeface="Calibri"/>
                <a:cs typeface="Calibri"/>
              </a:rPr>
              <a:t> </a:t>
            </a:r>
            <a:r>
              <a:rPr sz="2500">
                <a:latin typeface="Calibri"/>
                <a:cs typeface="Calibri"/>
              </a:rPr>
              <a:t>LDR</a:t>
            </a:r>
            <a:r>
              <a:rPr sz="2500" spc="260">
                <a:latin typeface="Calibri"/>
                <a:cs typeface="Calibri"/>
              </a:rPr>
              <a:t> </a:t>
            </a:r>
            <a:r>
              <a:rPr sz="2500">
                <a:latin typeface="Calibri"/>
                <a:cs typeface="Calibri"/>
              </a:rPr>
              <a:t>excite</a:t>
            </a:r>
            <a:r>
              <a:rPr sz="2500" spc="275">
                <a:latin typeface="Calibri"/>
                <a:cs typeface="Calibri"/>
              </a:rPr>
              <a:t> </a:t>
            </a:r>
            <a:r>
              <a:rPr sz="2500">
                <a:latin typeface="Calibri"/>
                <a:cs typeface="Calibri"/>
              </a:rPr>
              <a:t>electrons</a:t>
            </a:r>
            <a:r>
              <a:rPr sz="2500" spc="265">
                <a:latin typeface="Calibri"/>
                <a:cs typeface="Calibri"/>
              </a:rPr>
              <a:t> </a:t>
            </a:r>
            <a:r>
              <a:rPr sz="2500">
                <a:latin typeface="Calibri"/>
                <a:cs typeface="Calibri"/>
              </a:rPr>
              <a:t>moving</a:t>
            </a:r>
            <a:r>
              <a:rPr sz="2500" spc="270">
                <a:latin typeface="Calibri"/>
                <a:cs typeface="Calibri"/>
              </a:rPr>
              <a:t> </a:t>
            </a:r>
            <a:r>
              <a:rPr sz="2500">
                <a:latin typeface="Calibri"/>
                <a:cs typeface="Calibri"/>
              </a:rPr>
              <a:t>them</a:t>
            </a:r>
            <a:r>
              <a:rPr sz="2500" spc="265">
                <a:latin typeface="Calibri"/>
                <a:cs typeface="Calibri"/>
              </a:rPr>
              <a:t> </a:t>
            </a:r>
            <a:r>
              <a:rPr sz="2500">
                <a:latin typeface="Calibri"/>
                <a:cs typeface="Calibri"/>
              </a:rPr>
              <a:t>from</a:t>
            </a:r>
            <a:r>
              <a:rPr sz="2500" spc="270">
                <a:latin typeface="Calibri"/>
                <a:cs typeface="Calibri"/>
              </a:rPr>
              <a:t> </a:t>
            </a:r>
            <a:r>
              <a:rPr sz="2500">
                <a:latin typeface="Calibri"/>
                <a:cs typeface="Calibri"/>
              </a:rPr>
              <a:t>the</a:t>
            </a:r>
            <a:r>
              <a:rPr sz="2500" spc="280">
                <a:latin typeface="Calibri"/>
                <a:cs typeface="Calibri"/>
              </a:rPr>
              <a:t> </a:t>
            </a:r>
            <a:r>
              <a:rPr sz="2500" spc="-10">
                <a:latin typeface="Calibri"/>
                <a:cs typeface="Calibri"/>
              </a:rPr>
              <a:t>valence </a:t>
            </a:r>
            <a:r>
              <a:rPr sz="2500">
                <a:latin typeface="Calibri"/>
                <a:cs typeface="Calibri"/>
              </a:rPr>
              <a:t>band</a:t>
            </a:r>
            <a:r>
              <a:rPr sz="2500" spc="395">
                <a:latin typeface="Calibri"/>
                <a:cs typeface="Calibri"/>
              </a:rPr>
              <a:t> </a:t>
            </a:r>
            <a:r>
              <a:rPr sz="2500">
                <a:latin typeface="Calibri"/>
                <a:cs typeface="Calibri"/>
              </a:rPr>
              <a:t>to</a:t>
            </a:r>
            <a:r>
              <a:rPr sz="2500" spc="400">
                <a:latin typeface="Calibri"/>
                <a:cs typeface="Calibri"/>
              </a:rPr>
              <a:t> </a:t>
            </a:r>
            <a:r>
              <a:rPr sz="2500">
                <a:latin typeface="Calibri"/>
                <a:cs typeface="Calibri"/>
              </a:rPr>
              <a:t>the</a:t>
            </a:r>
            <a:r>
              <a:rPr sz="2500" spc="400">
                <a:latin typeface="Calibri"/>
                <a:cs typeface="Calibri"/>
              </a:rPr>
              <a:t> </a:t>
            </a:r>
            <a:r>
              <a:rPr sz="2500">
                <a:latin typeface="Calibri"/>
                <a:cs typeface="Calibri"/>
              </a:rPr>
              <a:t>conduction</a:t>
            </a:r>
            <a:r>
              <a:rPr sz="2500" spc="390">
                <a:latin typeface="Calibri"/>
                <a:cs typeface="Calibri"/>
              </a:rPr>
              <a:t> </a:t>
            </a:r>
            <a:r>
              <a:rPr sz="2500">
                <a:latin typeface="Calibri"/>
                <a:cs typeface="Calibri"/>
              </a:rPr>
              <a:t>band.</a:t>
            </a:r>
            <a:r>
              <a:rPr sz="2500" spc="400">
                <a:latin typeface="Calibri"/>
                <a:cs typeface="Calibri"/>
              </a:rPr>
              <a:t> </a:t>
            </a:r>
            <a:r>
              <a:rPr sz="2500">
                <a:latin typeface="Calibri"/>
                <a:cs typeface="Calibri"/>
              </a:rPr>
              <a:t>As</a:t>
            </a:r>
            <a:r>
              <a:rPr sz="2500" spc="395">
                <a:latin typeface="Calibri"/>
                <a:cs typeface="Calibri"/>
              </a:rPr>
              <a:t> </a:t>
            </a:r>
            <a:r>
              <a:rPr sz="2500">
                <a:latin typeface="Calibri"/>
                <a:cs typeface="Calibri"/>
              </a:rPr>
              <a:t>a</a:t>
            </a:r>
            <a:r>
              <a:rPr sz="2500" spc="400">
                <a:latin typeface="Calibri"/>
                <a:cs typeface="Calibri"/>
              </a:rPr>
              <a:t> </a:t>
            </a:r>
            <a:r>
              <a:rPr sz="2500">
                <a:latin typeface="Calibri"/>
                <a:cs typeface="Calibri"/>
              </a:rPr>
              <a:t>result,</a:t>
            </a:r>
            <a:r>
              <a:rPr sz="2500" spc="380">
                <a:latin typeface="Calibri"/>
                <a:cs typeface="Calibri"/>
              </a:rPr>
              <a:t> </a:t>
            </a:r>
            <a:r>
              <a:rPr sz="2500">
                <a:latin typeface="Calibri"/>
                <a:cs typeface="Calibri"/>
              </a:rPr>
              <a:t>these</a:t>
            </a:r>
            <a:r>
              <a:rPr sz="2500" spc="400">
                <a:latin typeface="Calibri"/>
                <a:cs typeface="Calibri"/>
              </a:rPr>
              <a:t> </a:t>
            </a:r>
            <a:r>
              <a:rPr sz="2500">
                <a:latin typeface="Calibri"/>
                <a:cs typeface="Calibri"/>
              </a:rPr>
              <a:t>electrons</a:t>
            </a:r>
            <a:r>
              <a:rPr sz="2500" spc="405">
                <a:latin typeface="Calibri"/>
                <a:cs typeface="Calibri"/>
              </a:rPr>
              <a:t> </a:t>
            </a:r>
            <a:r>
              <a:rPr sz="2500" spc="-25">
                <a:latin typeface="Calibri"/>
                <a:cs typeface="Calibri"/>
              </a:rPr>
              <a:t>are </a:t>
            </a:r>
            <a:r>
              <a:rPr sz="2500">
                <a:latin typeface="Calibri"/>
                <a:cs typeface="Calibri"/>
              </a:rPr>
              <a:t>free</a:t>
            </a:r>
            <a:r>
              <a:rPr sz="2500" spc="-35">
                <a:latin typeface="Calibri"/>
                <a:cs typeface="Calibri"/>
              </a:rPr>
              <a:t> </a:t>
            </a:r>
            <a:r>
              <a:rPr sz="2500">
                <a:latin typeface="Calibri"/>
                <a:cs typeface="Calibri"/>
              </a:rPr>
              <a:t>to</a:t>
            </a:r>
            <a:r>
              <a:rPr sz="2500" spc="-45">
                <a:latin typeface="Calibri"/>
                <a:cs typeface="Calibri"/>
              </a:rPr>
              <a:t> </a:t>
            </a:r>
            <a:r>
              <a:rPr sz="2500">
                <a:latin typeface="Calibri"/>
                <a:cs typeface="Calibri"/>
              </a:rPr>
              <a:t>conduct</a:t>
            </a:r>
            <a:r>
              <a:rPr sz="2500" spc="-50">
                <a:latin typeface="Calibri"/>
                <a:cs typeface="Calibri"/>
              </a:rPr>
              <a:t> </a:t>
            </a:r>
            <a:r>
              <a:rPr sz="2500" spc="-10">
                <a:latin typeface="Calibri"/>
                <a:cs typeface="Calibri"/>
              </a:rPr>
              <a:t>electricity.</a:t>
            </a:r>
            <a:r>
              <a:rPr sz="2500" spc="-45">
                <a:latin typeface="Calibri"/>
                <a:cs typeface="Calibri"/>
              </a:rPr>
              <a:t> </a:t>
            </a:r>
            <a:r>
              <a:rPr sz="2500">
                <a:latin typeface="Calibri"/>
                <a:cs typeface="Calibri"/>
              </a:rPr>
              <a:t>The</a:t>
            </a:r>
            <a:r>
              <a:rPr sz="2500" spc="-35">
                <a:latin typeface="Calibri"/>
                <a:cs typeface="Calibri"/>
              </a:rPr>
              <a:t> </a:t>
            </a:r>
            <a:r>
              <a:rPr sz="2500">
                <a:latin typeface="Calibri"/>
                <a:cs typeface="Calibri"/>
              </a:rPr>
              <a:t>more</a:t>
            </a:r>
            <a:r>
              <a:rPr sz="2500" spc="-40">
                <a:latin typeface="Calibri"/>
                <a:cs typeface="Calibri"/>
              </a:rPr>
              <a:t> </a:t>
            </a:r>
            <a:r>
              <a:rPr sz="2500">
                <a:latin typeface="Calibri"/>
                <a:cs typeface="Calibri"/>
              </a:rPr>
              <a:t>light</a:t>
            </a:r>
            <a:r>
              <a:rPr sz="2500" spc="-40">
                <a:latin typeface="Calibri"/>
                <a:cs typeface="Calibri"/>
              </a:rPr>
              <a:t> </a:t>
            </a:r>
            <a:r>
              <a:rPr sz="2500">
                <a:latin typeface="Calibri"/>
                <a:cs typeface="Calibri"/>
              </a:rPr>
              <a:t>that</a:t>
            </a:r>
            <a:r>
              <a:rPr sz="2500" spc="-45">
                <a:latin typeface="Calibri"/>
                <a:cs typeface="Calibri"/>
              </a:rPr>
              <a:t> </a:t>
            </a:r>
            <a:r>
              <a:rPr sz="2500">
                <a:latin typeface="Calibri"/>
                <a:cs typeface="Calibri"/>
              </a:rPr>
              <a:t>falls</a:t>
            </a:r>
            <a:r>
              <a:rPr sz="2500" spc="-50">
                <a:latin typeface="Calibri"/>
                <a:cs typeface="Calibri"/>
              </a:rPr>
              <a:t> </a:t>
            </a:r>
            <a:r>
              <a:rPr sz="2500">
                <a:latin typeface="Calibri"/>
                <a:cs typeface="Calibri"/>
              </a:rPr>
              <a:t>on</a:t>
            </a:r>
            <a:r>
              <a:rPr sz="2500" spc="-50">
                <a:latin typeface="Calibri"/>
                <a:cs typeface="Calibri"/>
              </a:rPr>
              <a:t> </a:t>
            </a:r>
            <a:r>
              <a:rPr sz="2500">
                <a:latin typeface="Calibri"/>
                <a:cs typeface="Calibri"/>
              </a:rPr>
              <a:t>the</a:t>
            </a:r>
            <a:r>
              <a:rPr sz="2500" spc="-45">
                <a:latin typeface="Calibri"/>
                <a:cs typeface="Calibri"/>
              </a:rPr>
              <a:t> </a:t>
            </a:r>
            <a:r>
              <a:rPr sz="2500" spc="-10">
                <a:latin typeface="Calibri"/>
                <a:cs typeface="Calibri"/>
              </a:rPr>
              <a:t>device, </a:t>
            </a:r>
            <a:r>
              <a:rPr sz="2500">
                <a:latin typeface="Calibri"/>
                <a:cs typeface="Calibri"/>
              </a:rPr>
              <a:t>the</a:t>
            </a:r>
            <a:r>
              <a:rPr sz="2500" spc="465">
                <a:latin typeface="Calibri"/>
                <a:cs typeface="Calibri"/>
              </a:rPr>
              <a:t> </a:t>
            </a:r>
            <a:r>
              <a:rPr sz="2500">
                <a:latin typeface="Calibri"/>
                <a:cs typeface="Calibri"/>
              </a:rPr>
              <a:t>more</a:t>
            </a:r>
            <a:r>
              <a:rPr sz="2500" spc="459">
                <a:latin typeface="Calibri"/>
                <a:cs typeface="Calibri"/>
              </a:rPr>
              <a:t> </a:t>
            </a:r>
            <a:r>
              <a:rPr sz="2500">
                <a:latin typeface="Calibri"/>
                <a:cs typeface="Calibri"/>
              </a:rPr>
              <a:t>electrons</a:t>
            </a:r>
            <a:r>
              <a:rPr sz="2500" spc="459">
                <a:latin typeface="Calibri"/>
                <a:cs typeface="Calibri"/>
              </a:rPr>
              <a:t> </a:t>
            </a:r>
            <a:r>
              <a:rPr sz="2500">
                <a:latin typeface="Calibri"/>
                <a:cs typeface="Calibri"/>
              </a:rPr>
              <a:t>are</a:t>
            </a:r>
            <a:r>
              <a:rPr sz="2500" spc="459">
                <a:latin typeface="Calibri"/>
                <a:cs typeface="Calibri"/>
              </a:rPr>
              <a:t> </a:t>
            </a:r>
            <a:r>
              <a:rPr sz="2500">
                <a:latin typeface="Calibri"/>
                <a:cs typeface="Calibri"/>
              </a:rPr>
              <a:t>liberated</a:t>
            </a:r>
            <a:r>
              <a:rPr sz="2500" spc="459">
                <a:latin typeface="Calibri"/>
                <a:cs typeface="Calibri"/>
              </a:rPr>
              <a:t> </a:t>
            </a:r>
            <a:r>
              <a:rPr sz="2500">
                <a:latin typeface="Calibri"/>
                <a:cs typeface="Calibri"/>
              </a:rPr>
              <a:t>and</a:t>
            </a:r>
            <a:r>
              <a:rPr sz="2500" spc="459">
                <a:latin typeface="Calibri"/>
                <a:cs typeface="Calibri"/>
              </a:rPr>
              <a:t> </a:t>
            </a:r>
            <a:r>
              <a:rPr sz="2500">
                <a:latin typeface="Calibri"/>
                <a:cs typeface="Calibri"/>
              </a:rPr>
              <a:t>the</a:t>
            </a:r>
            <a:r>
              <a:rPr sz="2500" spc="459">
                <a:latin typeface="Calibri"/>
                <a:cs typeface="Calibri"/>
              </a:rPr>
              <a:t> </a:t>
            </a:r>
            <a:r>
              <a:rPr sz="2500">
                <a:latin typeface="Calibri"/>
                <a:cs typeface="Calibri"/>
              </a:rPr>
              <a:t>greater</a:t>
            </a:r>
            <a:r>
              <a:rPr sz="2500" spc="470">
                <a:latin typeface="Calibri"/>
                <a:cs typeface="Calibri"/>
              </a:rPr>
              <a:t> </a:t>
            </a:r>
            <a:r>
              <a:rPr sz="2500">
                <a:latin typeface="Calibri"/>
                <a:cs typeface="Calibri"/>
              </a:rPr>
              <a:t>the</a:t>
            </a:r>
            <a:r>
              <a:rPr sz="2500" spc="459">
                <a:latin typeface="Calibri"/>
                <a:cs typeface="Calibri"/>
              </a:rPr>
              <a:t> </a:t>
            </a:r>
            <a:r>
              <a:rPr sz="2500">
                <a:latin typeface="Calibri"/>
                <a:cs typeface="Calibri"/>
              </a:rPr>
              <a:t>level</a:t>
            </a:r>
            <a:r>
              <a:rPr sz="2500" spc="465">
                <a:latin typeface="Calibri"/>
                <a:cs typeface="Calibri"/>
              </a:rPr>
              <a:t> </a:t>
            </a:r>
            <a:r>
              <a:rPr sz="2500" spc="-25">
                <a:latin typeface="Calibri"/>
                <a:cs typeface="Calibri"/>
              </a:rPr>
              <a:t>of </a:t>
            </a:r>
            <a:r>
              <a:rPr sz="2500" spc="-20">
                <a:latin typeface="Calibri"/>
                <a:cs typeface="Calibri"/>
              </a:rPr>
              <a:t>conductivity,</a:t>
            </a:r>
            <a:r>
              <a:rPr sz="2500" spc="-35">
                <a:latin typeface="Calibri"/>
                <a:cs typeface="Calibri"/>
              </a:rPr>
              <a:t> </a:t>
            </a:r>
            <a:r>
              <a:rPr sz="2500">
                <a:latin typeface="Calibri"/>
                <a:cs typeface="Calibri"/>
              </a:rPr>
              <a:t>and</a:t>
            </a:r>
            <a:r>
              <a:rPr sz="2500" spc="-50">
                <a:latin typeface="Calibri"/>
                <a:cs typeface="Calibri"/>
              </a:rPr>
              <a:t> </a:t>
            </a:r>
            <a:r>
              <a:rPr sz="2500">
                <a:latin typeface="Calibri"/>
                <a:cs typeface="Calibri"/>
              </a:rPr>
              <a:t>this</a:t>
            </a:r>
            <a:r>
              <a:rPr sz="2500" spc="-55">
                <a:latin typeface="Calibri"/>
                <a:cs typeface="Calibri"/>
              </a:rPr>
              <a:t> </a:t>
            </a:r>
            <a:r>
              <a:rPr sz="2500">
                <a:latin typeface="Calibri"/>
                <a:cs typeface="Calibri"/>
              </a:rPr>
              <a:t>results</a:t>
            </a:r>
            <a:r>
              <a:rPr sz="2500" spc="-50">
                <a:latin typeface="Calibri"/>
                <a:cs typeface="Calibri"/>
              </a:rPr>
              <a:t> </a:t>
            </a:r>
            <a:r>
              <a:rPr sz="2500">
                <a:latin typeface="Calibri"/>
                <a:cs typeface="Calibri"/>
              </a:rPr>
              <a:t>in</a:t>
            </a:r>
            <a:r>
              <a:rPr sz="2500" spc="-60">
                <a:latin typeface="Calibri"/>
                <a:cs typeface="Calibri"/>
              </a:rPr>
              <a:t> </a:t>
            </a:r>
            <a:r>
              <a:rPr sz="2500">
                <a:latin typeface="Calibri"/>
                <a:cs typeface="Calibri"/>
              </a:rPr>
              <a:t>a</a:t>
            </a:r>
            <a:r>
              <a:rPr sz="2500" spc="-55">
                <a:latin typeface="Calibri"/>
                <a:cs typeface="Calibri"/>
              </a:rPr>
              <a:t> </a:t>
            </a:r>
            <a:r>
              <a:rPr sz="2500">
                <a:latin typeface="Calibri"/>
                <a:cs typeface="Calibri"/>
              </a:rPr>
              <a:t>lower</a:t>
            </a:r>
            <a:r>
              <a:rPr sz="2500" spc="-60">
                <a:latin typeface="Calibri"/>
                <a:cs typeface="Calibri"/>
              </a:rPr>
              <a:t> </a:t>
            </a:r>
            <a:r>
              <a:rPr sz="2500">
                <a:latin typeface="Calibri"/>
                <a:cs typeface="Calibri"/>
              </a:rPr>
              <a:t>level</a:t>
            </a:r>
            <a:r>
              <a:rPr sz="2500" spc="-55">
                <a:latin typeface="Calibri"/>
                <a:cs typeface="Calibri"/>
              </a:rPr>
              <a:t> </a:t>
            </a:r>
            <a:r>
              <a:rPr sz="2500">
                <a:latin typeface="Calibri"/>
                <a:cs typeface="Calibri"/>
              </a:rPr>
              <a:t>of</a:t>
            </a:r>
            <a:r>
              <a:rPr sz="2500" spc="-65">
                <a:latin typeface="Calibri"/>
                <a:cs typeface="Calibri"/>
              </a:rPr>
              <a:t> </a:t>
            </a:r>
            <a:r>
              <a:rPr sz="2500" spc="-10">
                <a:latin typeface="Calibri"/>
                <a:cs typeface="Calibri"/>
              </a:rPr>
              <a:t>resistance.</a:t>
            </a:r>
            <a:endParaRPr sz="2500">
              <a:latin typeface="Calibri"/>
              <a:cs typeface="Calibri"/>
            </a:endParaRPr>
          </a:p>
        </p:txBody>
      </p:sp>
      <p:sp>
        <p:nvSpPr>
          <p:cNvPr id="3" name="object 3"/>
          <p:cNvSpPr txBox="1"/>
          <p:nvPr/>
        </p:nvSpPr>
        <p:spPr>
          <a:xfrm>
            <a:off x="258267" y="3734511"/>
            <a:ext cx="3769995" cy="406400"/>
          </a:xfrm>
          <a:prstGeom prst="rect">
            <a:avLst/>
          </a:prstGeom>
        </p:spPr>
        <p:txBody>
          <a:bodyPr vert="horz" wrap="square" lIns="0" tIns="12065" rIns="0" bIns="0" rtlCol="0">
            <a:spAutoFit/>
          </a:bodyPr>
          <a:lstStyle/>
          <a:p>
            <a:pPr marL="354965" indent="-342265">
              <a:lnSpc>
                <a:spcPct val="100000"/>
              </a:lnSpc>
              <a:spcBef>
                <a:spcPts val="95"/>
              </a:spcBef>
              <a:buFont typeface="Arial"/>
              <a:buChar char="•"/>
              <a:tabLst>
                <a:tab pos="354965" algn="l"/>
                <a:tab pos="1792605" algn="l"/>
              </a:tabLst>
            </a:pPr>
            <a:r>
              <a:rPr sz="2500" b="1" i="1" spc="-10">
                <a:latin typeface="Calibri"/>
                <a:cs typeface="Calibri"/>
              </a:rPr>
              <a:t>Extrinsic</a:t>
            </a:r>
            <a:r>
              <a:rPr sz="2500" b="1" i="1">
                <a:latin typeface="Calibri"/>
                <a:cs typeface="Calibri"/>
              </a:rPr>
              <a:t>	</a:t>
            </a:r>
            <a:r>
              <a:rPr sz="2500" b="1" i="1" spc="-10">
                <a:latin typeface="Calibri"/>
                <a:cs typeface="Calibri"/>
              </a:rPr>
              <a:t>photoresistors:</a:t>
            </a:r>
            <a:endParaRPr sz="2500">
              <a:latin typeface="Calibri"/>
              <a:cs typeface="Calibri"/>
            </a:endParaRPr>
          </a:p>
        </p:txBody>
      </p:sp>
      <p:sp>
        <p:nvSpPr>
          <p:cNvPr id="4" name="object 4"/>
          <p:cNvSpPr txBox="1"/>
          <p:nvPr/>
        </p:nvSpPr>
        <p:spPr>
          <a:xfrm>
            <a:off x="5012182" y="3734511"/>
            <a:ext cx="4052570" cy="406400"/>
          </a:xfrm>
          <a:prstGeom prst="rect">
            <a:avLst/>
          </a:prstGeom>
        </p:spPr>
        <p:txBody>
          <a:bodyPr vert="horz" wrap="square" lIns="0" tIns="12065" rIns="0" bIns="0" rtlCol="0">
            <a:spAutoFit/>
          </a:bodyPr>
          <a:lstStyle/>
          <a:p>
            <a:pPr marL="12700">
              <a:lnSpc>
                <a:spcPct val="100000"/>
              </a:lnSpc>
              <a:spcBef>
                <a:spcPts val="95"/>
              </a:spcBef>
              <a:tabLst>
                <a:tab pos="1433195" algn="l"/>
                <a:tab pos="3622040" algn="l"/>
              </a:tabLst>
            </a:pPr>
            <a:r>
              <a:rPr sz="2500" spc="-10">
                <a:latin typeface="Calibri"/>
                <a:cs typeface="Calibri"/>
              </a:rPr>
              <a:t>Extrinsic</a:t>
            </a:r>
            <a:r>
              <a:rPr sz="2500">
                <a:latin typeface="Calibri"/>
                <a:cs typeface="Calibri"/>
              </a:rPr>
              <a:t>	</a:t>
            </a:r>
            <a:r>
              <a:rPr sz="2500" spc="-10">
                <a:latin typeface="Calibri"/>
                <a:cs typeface="Calibri"/>
              </a:rPr>
              <a:t>photoresistors</a:t>
            </a:r>
            <a:r>
              <a:rPr sz="2500">
                <a:latin typeface="Calibri"/>
                <a:cs typeface="Calibri"/>
              </a:rPr>
              <a:t>	</a:t>
            </a:r>
            <a:r>
              <a:rPr sz="2500" spc="-25">
                <a:latin typeface="Calibri"/>
                <a:cs typeface="Calibri"/>
              </a:rPr>
              <a:t>are</a:t>
            </a:r>
            <a:endParaRPr sz="2500">
              <a:latin typeface="Calibri"/>
              <a:cs typeface="Calibri"/>
            </a:endParaRPr>
          </a:p>
        </p:txBody>
      </p:sp>
      <p:sp>
        <p:nvSpPr>
          <p:cNvPr id="5" name="object 5"/>
          <p:cNvSpPr txBox="1"/>
          <p:nvPr/>
        </p:nvSpPr>
        <p:spPr>
          <a:xfrm>
            <a:off x="258267" y="4039615"/>
            <a:ext cx="8809990" cy="2780030"/>
          </a:xfrm>
          <a:prstGeom prst="rect">
            <a:avLst/>
          </a:prstGeom>
        </p:spPr>
        <p:txBody>
          <a:bodyPr vert="horz" wrap="square" lIns="0" tIns="88265" rIns="0" bIns="0" rtlCol="0">
            <a:spAutoFit/>
          </a:bodyPr>
          <a:lstStyle/>
          <a:p>
            <a:pPr marL="355600" marR="7620" algn="just">
              <a:lnSpc>
                <a:spcPct val="80000"/>
              </a:lnSpc>
              <a:spcBef>
                <a:spcPts val="695"/>
              </a:spcBef>
            </a:pPr>
            <a:r>
              <a:rPr sz="2500">
                <a:latin typeface="Calibri"/>
                <a:cs typeface="Calibri"/>
              </a:rPr>
              <a:t>manufactured</a:t>
            </a:r>
            <a:r>
              <a:rPr sz="2500" spc="165">
                <a:latin typeface="Calibri"/>
                <a:cs typeface="Calibri"/>
              </a:rPr>
              <a:t>  </a:t>
            </a:r>
            <a:r>
              <a:rPr sz="2500">
                <a:latin typeface="Calibri"/>
                <a:cs typeface="Calibri"/>
              </a:rPr>
              <a:t>from</a:t>
            </a:r>
            <a:r>
              <a:rPr sz="2500" spc="165">
                <a:latin typeface="Calibri"/>
                <a:cs typeface="Calibri"/>
              </a:rPr>
              <a:t>  </a:t>
            </a:r>
            <a:r>
              <a:rPr sz="2500">
                <a:latin typeface="Calibri"/>
                <a:cs typeface="Calibri"/>
              </a:rPr>
              <a:t>semiconductor</a:t>
            </a:r>
            <a:r>
              <a:rPr sz="2500" spc="175">
                <a:latin typeface="Calibri"/>
                <a:cs typeface="Calibri"/>
              </a:rPr>
              <a:t>  </a:t>
            </a:r>
            <a:r>
              <a:rPr sz="2500">
                <a:latin typeface="Calibri"/>
                <a:cs typeface="Calibri"/>
              </a:rPr>
              <a:t>of</a:t>
            </a:r>
            <a:r>
              <a:rPr sz="2500" spc="155">
                <a:latin typeface="Calibri"/>
                <a:cs typeface="Calibri"/>
              </a:rPr>
              <a:t>  </a:t>
            </a:r>
            <a:r>
              <a:rPr sz="2500">
                <a:latin typeface="Calibri"/>
                <a:cs typeface="Calibri"/>
              </a:rPr>
              <a:t>materials</a:t>
            </a:r>
            <a:r>
              <a:rPr sz="2500" spc="165">
                <a:latin typeface="Calibri"/>
                <a:cs typeface="Calibri"/>
              </a:rPr>
              <a:t>  </a:t>
            </a:r>
            <a:r>
              <a:rPr sz="2500">
                <a:latin typeface="Calibri"/>
                <a:cs typeface="Calibri"/>
              </a:rPr>
              <a:t>doped</a:t>
            </a:r>
            <a:r>
              <a:rPr sz="2500" spc="165">
                <a:latin typeface="Calibri"/>
                <a:cs typeface="Calibri"/>
              </a:rPr>
              <a:t>  </a:t>
            </a:r>
            <a:r>
              <a:rPr sz="2500" spc="-20">
                <a:latin typeface="Calibri"/>
                <a:cs typeface="Calibri"/>
              </a:rPr>
              <a:t>with </a:t>
            </a:r>
            <a:r>
              <a:rPr sz="2500">
                <a:latin typeface="Calibri"/>
                <a:cs typeface="Calibri"/>
              </a:rPr>
              <a:t>impurities.</a:t>
            </a:r>
            <a:r>
              <a:rPr sz="2500" spc="610">
                <a:latin typeface="Calibri"/>
                <a:cs typeface="Calibri"/>
              </a:rPr>
              <a:t> </a:t>
            </a:r>
            <a:r>
              <a:rPr sz="2500">
                <a:latin typeface="Calibri"/>
                <a:cs typeface="Calibri"/>
              </a:rPr>
              <a:t>These</a:t>
            </a:r>
            <a:r>
              <a:rPr sz="2500" spc="595">
                <a:latin typeface="Calibri"/>
                <a:cs typeface="Calibri"/>
              </a:rPr>
              <a:t> </a:t>
            </a:r>
            <a:r>
              <a:rPr sz="2500">
                <a:latin typeface="Calibri"/>
                <a:cs typeface="Calibri"/>
              </a:rPr>
              <a:t>impurities</a:t>
            </a:r>
            <a:r>
              <a:rPr sz="2500" spc="605">
                <a:latin typeface="Calibri"/>
                <a:cs typeface="Calibri"/>
              </a:rPr>
              <a:t> </a:t>
            </a:r>
            <a:r>
              <a:rPr sz="2500">
                <a:latin typeface="Calibri"/>
                <a:cs typeface="Calibri"/>
              </a:rPr>
              <a:t>or</a:t>
            </a:r>
            <a:r>
              <a:rPr sz="2500" spc="600">
                <a:latin typeface="Calibri"/>
                <a:cs typeface="Calibri"/>
              </a:rPr>
              <a:t> </a:t>
            </a:r>
            <a:r>
              <a:rPr sz="2500">
                <a:latin typeface="Calibri"/>
                <a:cs typeface="Calibri"/>
              </a:rPr>
              <a:t>dopants</a:t>
            </a:r>
            <a:r>
              <a:rPr sz="2500" spc="605">
                <a:latin typeface="Calibri"/>
                <a:cs typeface="Calibri"/>
              </a:rPr>
              <a:t> </a:t>
            </a:r>
            <a:r>
              <a:rPr sz="2500">
                <a:latin typeface="Calibri"/>
                <a:cs typeface="Calibri"/>
              </a:rPr>
              <a:t>create</a:t>
            </a:r>
            <a:r>
              <a:rPr sz="2500" spc="610">
                <a:latin typeface="Calibri"/>
                <a:cs typeface="Calibri"/>
              </a:rPr>
              <a:t> </a:t>
            </a:r>
            <a:r>
              <a:rPr sz="2500">
                <a:latin typeface="Calibri"/>
                <a:cs typeface="Calibri"/>
              </a:rPr>
              <a:t>a</a:t>
            </a:r>
            <a:r>
              <a:rPr sz="2500" spc="600">
                <a:latin typeface="Calibri"/>
                <a:cs typeface="Calibri"/>
              </a:rPr>
              <a:t> </a:t>
            </a:r>
            <a:r>
              <a:rPr sz="2500">
                <a:latin typeface="Calibri"/>
                <a:cs typeface="Calibri"/>
              </a:rPr>
              <a:t>new</a:t>
            </a:r>
            <a:r>
              <a:rPr sz="2500" spc="605">
                <a:latin typeface="Calibri"/>
                <a:cs typeface="Calibri"/>
              </a:rPr>
              <a:t> </a:t>
            </a:r>
            <a:r>
              <a:rPr sz="2500" spc="-10">
                <a:latin typeface="Calibri"/>
                <a:cs typeface="Calibri"/>
              </a:rPr>
              <a:t>energy </a:t>
            </a:r>
            <a:r>
              <a:rPr sz="2500">
                <a:latin typeface="Calibri"/>
                <a:cs typeface="Calibri"/>
              </a:rPr>
              <a:t>band</a:t>
            </a:r>
            <a:r>
              <a:rPr sz="2500" spc="-50">
                <a:latin typeface="Calibri"/>
                <a:cs typeface="Calibri"/>
              </a:rPr>
              <a:t> </a:t>
            </a:r>
            <a:r>
              <a:rPr sz="2500">
                <a:latin typeface="Calibri"/>
                <a:cs typeface="Calibri"/>
              </a:rPr>
              <a:t>above</a:t>
            </a:r>
            <a:r>
              <a:rPr sz="2500" spc="-45">
                <a:latin typeface="Calibri"/>
                <a:cs typeface="Calibri"/>
              </a:rPr>
              <a:t> </a:t>
            </a:r>
            <a:r>
              <a:rPr sz="2500">
                <a:latin typeface="Calibri"/>
                <a:cs typeface="Calibri"/>
              </a:rPr>
              <a:t>the</a:t>
            </a:r>
            <a:r>
              <a:rPr sz="2500" spc="-45">
                <a:latin typeface="Calibri"/>
                <a:cs typeface="Calibri"/>
              </a:rPr>
              <a:t> </a:t>
            </a:r>
            <a:r>
              <a:rPr sz="2500">
                <a:latin typeface="Calibri"/>
                <a:cs typeface="Calibri"/>
              </a:rPr>
              <a:t>existing</a:t>
            </a:r>
            <a:r>
              <a:rPr sz="2500" spc="-40">
                <a:latin typeface="Calibri"/>
                <a:cs typeface="Calibri"/>
              </a:rPr>
              <a:t> </a:t>
            </a:r>
            <a:r>
              <a:rPr sz="2500">
                <a:latin typeface="Calibri"/>
                <a:cs typeface="Calibri"/>
              </a:rPr>
              <a:t>valence</a:t>
            </a:r>
            <a:r>
              <a:rPr sz="2500" spc="-45">
                <a:latin typeface="Calibri"/>
                <a:cs typeface="Calibri"/>
              </a:rPr>
              <a:t> </a:t>
            </a:r>
            <a:r>
              <a:rPr sz="2500">
                <a:latin typeface="Calibri"/>
                <a:cs typeface="Calibri"/>
              </a:rPr>
              <a:t>band.</a:t>
            </a:r>
            <a:r>
              <a:rPr sz="2500" spc="-40">
                <a:latin typeface="Calibri"/>
                <a:cs typeface="Calibri"/>
              </a:rPr>
              <a:t> </a:t>
            </a:r>
            <a:r>
              <a:rPr sz="2500">
                <a:latin typeface="Calibri"/>
                <a:cs typeface="Calibri"/>
              </a:rPr>
              <a:t>As</a:t>
            </a:r>
            <a:r>
              <a:rPr sz="2500" spc="-45">
                <a:latin typeface="Calibri"/>
                <a:cs typeface="Calibri"/>
              </a:rPr>
              <a:t> </a:t>
            </a:r>
            <a:r>
              <a:rPr sz="2500">
                <a:latin typeface="Calibri"/>
                <a:cs typeface="Calibri"/>
              </a:rPr>
              <a:t>a</a:t>
            </a:r>
            <a:r>
              <a:rPr sz="2500" spc="-45">
                <a:latin typeface="Calibri"/>
                <a:cs typeface="Calibri"/>
              </a:rPr>
              <a:t> </a:t>
            </a:r>
            <a:r>
              <a:rPr sz="2500">
                <a:latin typeface="Calibri"/>
                <a:cs typeface="Calibri"/>
              </a:rPr>
              <a:t>result,</a:t>
            </a:r>
            <a:r>
              <a:rPr sz="2500" spc="-50">
                <a:latin typeface="Calibri"/>
                <a:cs typeface="Calibri"/>
              </a:rPr>
              <a:t> </a:t>
            </a:r>
            <a:r>
              <a:rPr sz="2500">
                <a:latin typeface="Calibri"/>
                <a:cs typeface="Calibri"/>
              </a:rPr>
              <a:t>electrons</a:t>
            </a:r>
            <a:r>
              <a:rPr sz="2500" spc="-50">
                <a:latin typeface="Calibri"/>
                <a:cs typeface="Calibri"/>
              </a:rPr>
              <a:t> </a:t>
            </a:r>
            <a:r>
              <a:rPr sz="2500" spc="-20">
                <a:latin typeface="Calibri"/>
                <a:cs typeface="Calibri"/>
              </a:rPr>
              <a:t>need </a:t>
            </a:r>
            <a:r>
              <a:rPr sz="2500">
                <a:latin typeface="Calibri"/>
                <a:cs typeface="Calibri"/>
              </a:rPr>
              <a:t>less</a:t>
            </a:r>
            <a:r>
              <a:rPr sz="2500" spc="325">
                <a:latin typeface="Calibri"/>
                <a:cs typeface="Calibri"/>
              </a:rPr>
              <a:t> </a:t>
            </a:r>
            <a:r>
              <a:rPr sz="2500">
                <a:latin typeface="Calibri"/>
                <a:cs typeface="Calibri"/>
              </a:rPr>
              <a:t>energy</a:t>
            </a:r>
            <a:r>
              <a:rPr sz="2500" spc="340">
                <a:latin typeface="Calibri"/>
                <a:cs typeface="Calibri"/>
              </a:rPr>
              <a:t> </a:t>
            </a:r>
            <a:r>
              <a:rPr sz="2500">
                <a:latin typeface="Calibri"/>
                <a:cs typeface="Calibri"/>
              </a:rPr>
              <a:t>to</a:t>
            </a:r>
            <a:r>
              <a:rPr sz="2500" spc="325">
                <a:latin typeface="Calibri"/>
                <a:cs typeface="Calibri"/>
              </a:rPr>
              <a:t> </a:t>
            </a:r>
            <a:r>
              <a:rPr sz="2500">
                <a:latin typeface="Calibri"/>
                <a:cs typeface="Calibri"/>
              </a:rPr>
              <a:t>transfer</a:t>
            </a:r>
            <a:r>
              <a:rPr sz="2500" spc="335">
                <a:latin typeface="Calibri"/>
                <a:cs typeface="Calibri"/>
              </a:rPr>
              <a:t> </a:t>
            </a:r>
            <a:r>
              <a:rPr sz="2500">
                <a:latin typeface="Calibri"/>
                <a:cs typeface="Calibri"/>
              </a:rPr>
              <a:t>to</a:t>
            </a:r>
            <a:r>
              <a:rPr sz="2500" spc="330">
                <a:latin typeface="Calibri"/>
                <a:cs typeface="Calibri"/>
              </a:rPr>
              <a:t> </a:t>
            </a:r>
            <a:r>
              <a:rPr sz="2500">
                <a:latin typeface="Calibri"/>
                <a:cs typeface="Calibri"/>
              </a:rPr>
              <a:t>the</a:t>
            </a:r>
            <a:r>
              <a:rPr sz="2500" spc="330">
                <a:latin typeface="Calibri"/>
                <a:cs typeface="Calibri"/>
              </a:rPr>
              <a:t> </a:t>
            </a:r>
            <a:r>
              <a:rPr sz="2500">
                <a:latin typeface="Calibri"/>
                <a:cs typeface="Calibri"/>
              </a:rPr>
              <a:t>conduction</a:t>
            </a:r>
            <a:r>
              <a:rPr sz="2500" spc="330">
                <a:latin typeface="Calibri"/>
                <a:cs typeface="Calibri"/>
              </a:rPr>
              <a:t> </a:t>
            </a:r>
            <a:r>
              <a:rPr sz="2500">
                <a:latin typeface="Calibri"/>
                <a:cs typeface="Calibri"/>
              </a:rPr>
              <a:t>band</a:t>
            </a:r>
            <a:r>
              <a:rPr sz="2500" spc="320">
                <a:latin typeface="Calibri"/>
                <a:cs typeface="Calibri"/>
              </a:rPr>
              <a:t> </a:t>
            </a:r>
            <a:r>
              <a:rPr sz="2500">
                <a:latin typeface="Calibri"/>
                <a:cs typeface="Calibri"/>
              </a:rPr>
              <a:t>because</a:t>
            </a:r>
            <a:r>
              <a:rPr sz="2500" spc="340">
                <a:latin typeface="Calibri"/>
                <a:cs typeface="Calibri"/>
              </a:rPr>
              <a:t> </a:t>
            </a:r>
            <a:r>
              <a:rPr sz="2500">
                <a:latin typeface="Calibri"/>
                <a:cs typeface="Calibri"/>
              </a:rPr>
              <a:t>of</a:t>
            </a:r>
            <a:r>
              <a:rPr sz="2500" spc="315">
                <a:latin typeface="Calibri"/>
                <a:cs typeface="Calibri"/>
              </a:rPr>
              <a:t> </a:t>
            </a:r>
            <a:r>
              <a:rPr sz="2500" spc="-25">
                <a:latin typeface="Calibri"/>
                <a:cs typeface="Calibri"/>
              </a:rPr>
              <a:t>the </a:t>
            </a:r>
            <a:r>
              <a:rPr sz="2500">
                <a:latin typeface="Calibri"/>
                <a:cs typeface="Calibri"/>
              </a:rPr>
              <a:t>smaller</a:t>
            </a:r>
            <a:r>
              <a:rPr sz="2500" spc="-80">
                <a:latin typeface="Calibri"/>
                <a:cs typeface="Calibri"/>
              </a:rPr>
              <a:t> </a:t>
            </a:r>
            <a:r>
              <a:rPr sz="2500">
                <a:latin typeface="Calibri"/>
                <a:cs typeface="Calibri"/>
              </a:rPr>
              <a:t>energy</a:t>
            </a:r>
            <a:r>
              <a:rPr sz="2500" spc="-80">
                <a:latin typeface="Calibri"/>
                <a:cs typeface="Calibri"/>
              </a:rPr>
              <a:t> </a:t>
            </a:r>
            <a:r>
              <a:rPr sz="2500" spc="-20">
                <a:latin typeface="Calibri"/>
                <a:cs typeface="Calibri"/>
              </a:rPr>
              <a:t>gap.</a:t>
            </a:r>
            <a:endParaRPr sz="2500">
              <a:latin typeface="Calibri"/>
              <a:cs typeface="Calibri"/>
            </a:endParaRPr>
          </a:p>
          <a:p>
            <a:pPr marL="355600" marR="5080" indent="-342900" algn="just">
              <a:lnSpc>
                <a:spcPct val="80000"/>
              </a:lnSpc>
              <a:spcBef>
                <a:spcPts val="600"/>
              </a:spcBef>
              <a:buFont typeface="Arial"/>
              <a:buChar char="•"/>
              <a:tabLst>
                <a:tab pos="355600" algn="l"/>
              </a:tabLst>
            </a:pPr>
            <a:r>
              <a:rPr sz="2500">
                <a:latin typeface="Calibri"/>
                <a:cs typeface="Calibri"/>
              </a:rPr>
              <a:t>Regardless</a:t>
            </a:r>
            <a:r>
              <a:rPr sz="2500" spc="525">
                <a:latin typeface="Calibri"/>
                <a:cs typeface="Calibri"/>
              </a:rPr>
              <a:t>  </a:t>
            </a:r>
            <a:r>
              <a:rPr sz="2500">
                <a:latin typeface="Calibri"/>
                <a:cs typeface="Calibri"/>
              </a:rPr>
              <a:t>of</a:t>
            </a:r>
            <a:r>
              <a:rPr sz="2500" spc="520">
                <a:latin typeface="Calibri"/>
                <a:cs typeface="Calibri"/>
              </a:rPr>
              <a:t>  </a:t>
            </a:r>
            <a:r>
              <a:rPr sz="2500">
                <a:latin typeface="Calibri"/>
                <a:cs typeface="Calibri"/>
              </a:rPr>
              <a:t>the</a:t>
            </a:r>
            <a:r>
              <a:rPr sz="2500" spc="530">
                <a:latin typeface="Calibri"/>
                <a:cs typeface="Calibri"/>
              </a:rPr>
              <a:t>  </a:t>
            </a:r>
            <a:r>
              <a:rPr sz="2500">
                <a:latin typeface="Calibri"/>
                <a:cs typeface="Calibri"/>
              </a:rPr>
              <a:t>type</a:t>
            </a:r>
            <a:r>
              <a:rPr sz="2500" spc="530">
                <a:latin typeface="Calibri"/>
                <a:cs typeface="Calibri"/>
              </a:rPr>
              <a:t>  </a:t>
            </a:r>
            <a:r>
              <a:rPr sz="2500">
                <a:latin typeface="Calibri"/>
                <a:cs typeface="Calibri"/>
              </a:rPr>
              <a:t>of</a:t>
            </a:r>
            <a:r>
              <a:rPr sz="2500" spc="525">
                <a:latin typeface="Calibri"/>
                <a:cs typeface="Calibri"/>
              </a:rPr>
              <a:t>  </a:t>
            </a:r>
            <a:r>
              <a:rPr sz="2500">
                <a:latin typeface="Calibri"/>
                <a:cs typeface="Calibri"/>
              </a:rPr>
              <a:t>light</a:t>
            </a:r>
            <a:r>
              <a:rPr sz="2500" spc="530">
                <a:latin typeface="Calibri"/>
                <a:cs typeface="Calibri"/>
              </a:rPr>
              <a:t>  </a:t>
            </a:r>
            <a:r>
              <a:rPr sz="2500">
                <a:latin typeface="Calibri"/>
                <a:cs typeface="Calibri"/>
              </a:rPr>
              <a:t>dependent</a:t>
            </a:r>
            <a:r>
              <a:rPr sz="2500" spc="525">
                <a:latin typeface="Calibri"/>
                <a:cs typeface="Calibri"/>
              </a:rPr>
              <a:t>  </a:t>
            </a:r>
            <a:r>
              <a:rPr sz="2500">
                <a:latin typeface="Calibri"/>
                <a:cs typeface="Calibri"/>
              </a:rPr>
              <a:t>resistor</a:t>
            </a:r>
            <a:r>
              <a:rPr sz="2500" spc="525">
                <a:latin typeface="Calibri"/>
                <a:cs typeface="Calibri"/>
              </a:rPr>
              <a:t>  </a:t>
            </a:r>
            <a:r>
              <a:rPr sz="2500" spc="-25">
                <a:latin typeface="Calibri"/>
                <a:cs typeface="Calibri"/>
              </a:rPr>
              <a:t>or </a:t>
            </a:r>
            <a:r>
              <a:rPr sz="2500">
                <a:latin typeface="Calibri"/>
                <a:cs typeface="Calibri"/>
              </a:rPr>
              <a:t>photoresistor,</a:t>
            </a:r>
            <a:r>
              <a:rPr sz="2500" spc="265">
                <a:latin typeface="Calibri"/>
                <a:cs typeface="Calibri"/>
              </a:rPr>
              <a:t> </a:t>
            </a:r>
            <a:r>
              <a:rPr sz="2500">
                <a:latin typeface="Calibri"/>
                <a:cs typeface="Calibri"/>
              </a:rPr>
              <a:t>both</a:t>
            </a:r>
            <a:r>
              <a:rPr sz="2500" spc="275">
                <a:latin typeface="Calibri"/>
                <a:cs typeface="Calibri"/>
              </a:rPr>
              <a:t> </a:t>
            </a:r>
            <a:r>
              <a:rPr sz="2500">
                <a:latin typeface="Calibri"/>
                <a:cs typeface="Calibri"/>
              </a:rPr>
              <a:t>types</a:t>
            </a:r>
            <a:r>
              <a:rPr sz="2500" spc="270">
                <a:latin typeface="Calibri"/>
                <a:cs typeface="Calibri"/>
              </a:rPr>
              <a:t> </a:t>
            </a:r>
            <a:r>
              <a:rPr sz="2500">
                <a:latin typeface="Calibri"/>
                <a:cs typeface="Calibri"/>
              </a:rPr>
              <a:t>exhibit</a:t>
            </a:r>
            <a:r>
              <a:rPr sz="2500" spc="285">
                <a:latin typeface="Calibri"/>
                <a:cs typeface="Calibri"/>
              </a:rPr>
              <a:t> </a:t>
            </a:r>
            <a:r>
              <a:rPr sz="2500">
                <a:latin typeface="Calibri"/>
                <a:cs typeface="Calibri"/>
              </a:rPr>
              <a:t>an</a:t>
            </a:r>
            <a:r>
              <a:rPr sz="2500" spc="270">
                <a:latin typeface="Calibri"/>
                <a:cs typeface="Calibri"/>
              </a:rPr>
              <a:t> </a:t>
            </a:r>
            <a:r>
              <a:rPr sz="2500">
                <a:latin typeface="Calibri"/>
                <a:cs typeface="Calibri"/>
              </a:rPr>
              <a:t>increase</a:t>
            </a:r>
            <a:r>
              <a:rPr sz="2500" spc="280">
                <a:latin typeface="Calibri"/>
                <a:cs typeface="Calibri"/>
              </a:rPr>
              <a:t> </a:t>
            </a:r>
            <a:r>
              <a:rPr sz="2500">
                <a:latin typeface="Calibri"/>
                <a:cs typeface="Calibri"/>
              </a:rPr>
              <a:t>in</a:t>
            </a:r>
            <a:r>
              <a:rPr sz="2500" spc="265">
                <a:latin typeface="Calibri"/>
                <a:cs typeface="Calibri"/>
              </a:rPr>
              <a:t> </a:t>
            </a:r>
            <a:r>
              <a:rPr sz="2500">
                <a:latin typeface="Calibri"/>
                <a:cs typeface="Calibri"/>
              </a:rPr>
              <a:t>conductivity</a:t>
            </a:r>
            <a:r>
              <a:rPr sz="2500" spc="275">
                <a:latin typeface="Calibri"/>
                <a:cs typeface="Calibri"/>
              </a:rPr>
              <a:t> </a:t>
            </a:r>
            <a:r>
              <a:rPr sz="2500" spc="-25">
                <a:latin typeface="Calibri"/>
                <a:cs typeface="Calibri"/>
              </a:rPr>
              <a:t>or </a:t>
            </a:r>
            <a:r>
              <a:rPr sz="2500">
                <a:latin typeface="Calibri"/>
                <a:cs typeface="Calibri"/>
              </a:rPr>
              <a:t>fall</a:t>
            </a:r>
            <a:r>
              <a:rPr sz="2500" spc="-80">
                <a:latin typeface="Calibri"/>
                <a:cs typeface="Calibri"/>
              </a:rPr>
              <a:t> </a:t>
            </a:r>
            <a:r>
              <a:rPr sz="2500">
                <a:latin typeface="Calibri"/>
                <a:cs typeface="Calibri"/>
              </a:rPr>
              <a:t>in</a:t>
            </a:r>
            <a:r>
              <a:rPr sz="2500" spc="-80">
                <a:latin typeface="Calibri"/>
                <a:cs typeface="Calibri"/>
              </a:rPr>
              <a:t> </a:t>
            </a:r>
            <a:r>
              <a:rPr sz="2500" spc="-10">
                <a:latin typeface="Calibri"/>
                <a:cs typeface="Calibri"/>
              </a:rPr>
              <a:t>resistance</a:t>
            </a:r>
            <a:r>
              <a:rPr sz="2500" spc="-55">
                <a:latin typeface="Calibri"/>
                <a:cs typeface="Calibri"/>
              </a:rPr>
              <a:t> </a:t>
            </a:r>
            <a:r>
              <a:rPr sz="2500">
                <a:latin typeface="Calibri"/>
                <a:cs typeface="Calibri"/>
              </a:rPr>
              <a:t>with</a:t>
            </a:r>
            <a:r>
              <a:rPr sz="2500" spc="-80">
                <a:latin typeface="Calibri"/>
                <a:cs typeface="Calibri"/>
              </a:rPr>
              <a:t> </a:t>
            </a:r>
            <a:r>
              <a:rPr sz="2500">
                <a:latin typeface="Calibri"/>
                <a:cs typeface="Calibri"/>
              </a:rPr>
              <a:t>increasing</a:t>
            </a:r>
            <a:r>
              <a:rPr sz="2500" spc="-75">
                <a:latin typeface="Calibri"/>
                <a:cs typeface="Calibri"/>
              </a:rPr>
              <a:t> </a:t>
            </a:r>
            <a:r>
              <a:rPr sz="2500">
                <a:latin typeface="Calibri"/>
                <a:cs typeface="Calibri"/>
              </a:rPr>
              <a:t>levels</a:t>
            </a:r>
            <a:r>
              <a:rPr sz="2500" spc="-75">
                <a:latin typeface="Calibri"/>
                <a:cs typeface="Calibri"/>
              </a:rPr>
              <a:t> </a:t>
            </a:r>
            <a:r>
              <a:rPr sz="2500">
                <a:latin typeface="Calibri"/>
                <a:cs typeface="Calibri"/>
              </a:rPr>
              <a:t>of</a:t>
            </a:r>
            <a:r>
              <a:rPr sz="2500" spc="-90">
                <a:latin typeface="Calibri"/>
                <a:cs typeface="Calibri"/>
              </a:rPr>
              <a:t> </a:t>
            </a:r>
            <a:r>
              <a:rPr sz="2500">
                <a:latin typeface="Calibri"/>
                <a:cs typeface="Calibri"/>
              </a:rPr>
              <a:t>incident</a:t>
            </a:r>
            <a:r>
              <a:rPr sz="2500" spc="-55">
                <a:latin typeface="Calibri"/>
                <a:cs typeface="Calibri"/>
              </a:rPr>
              <a:t> </a:t>
            </a:r>
            <a:r>
              <a:rPr sz="2500" spc="-10">
                <a:latin typeface="Calibri"/>
                <a:cs typeface="Calibri"/>
              </a:rPr>
              <a:t>light.</a:t>
            </a:r>
            <a:endParaRPr sz="2500">
              <a:latin typeface="Calibri"/>
              <a:cs typeface="Calibri"/>
            </a:endParaRPr>
          </a:p>
          <a:p>
            <a:pPr marR="415290" algn="r">
              <a:lnSpc>
                <a:spcPts val="1290"/>
              </a:lnSpc>
            </a:pPr>
            <a:r>
              <a:rPr sz="1200" spc="-25">
                <a:solidFill>
                  <a:srgbClr val="888888"/>
                </a:solidFill>
                <a:latin typeface="Arial"/>
                <a:cs typeface="Arial"/>
              </a:rPr>
              <a:t>28</a:t>
            </a:r>
            <a:endParaRPr sz="1200">
              <a:latin typeface="Arial"/>
              <a:cs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258A1D-CA8D-E14D-D93A-25B74B7C62DA}"/>
              </a:ext>
            </a:extLst>
          </p:cNvPr>
          <p:cNvSpPr txBox="1"/>
          <p:nvPr/>
        </p:nvSpPr>
        <p:spPr>
          <a:xfrm>
            <a:off x="152400" y="533400"/>
            <a:ext cx="8991600" cy="4893647"/>
          </a:xfrm>
          <a:prstGeom prst="rect">
            <a:avLst/>
          </a:prstGeom>
          <a:noFill/>
        </p:spPr>
        <p:txBody>
          <a:bodyPr wrap="square">
            <a:spAutoFit/>
          </a:bodyPr>
          <a:lstStyle/>
          <a:p>
            <a:pPr algn="just"/>
            <a:r>
              <a:rPr lang="en-US" sz="2400"/>
              <a:t>Construction of a Photocell</a:t>
            </a:r>
          </a:p>
          <a:p>
            <a:pPr algn="just"/>
            <a:endParaRPr lang="en-US" sz="2400"/>
          </a:p>
          <a:p>
            <a:pPr algn="just"/>
            <a:r>
              <a:rPr lang="en-US" sz="2400"/>
              <a:t>The structure of a light dependent resistor consists of a light sensitive material which is deposited on an insulating substrate such as ceramic. The material is deposited in zigzag pattern in order to obtain the desired resistance and power rating. This zigzag area separates the metal deposited areas into two regions. Then the ohmic contacts are made on the either sides of the area. The resistances of these contacts should be as less as possible to make sure that the resistance mainly changes due to the effect of light only.</a:t>
            </a:r>
          </a:p>
          <a:p>
            <a:pPr algn="just"/>
            <a:r>
              <a:rPr lang="en-US" sz="2400"/>
              <a:t>Materials normally used are cadmium </a:t>
            </a:r>
            <a:r>
              <a:rPr lang="en-US" sz="2400" err="1"/>
              <a:t>sulphide</a:t>
            </a:r>
            <a:r>
              <a:rPr lang="en-US" sz="2400"/>
              <a:t>, cadmium selenide, indium antimonide and cadmium </a:t>
            </a:r>
            <a:r>
              <a:rPr lang="en-US" sz="2400" err="1"/>
              <a:t>sulphonide</a:t>
            </a:r>
            <a:r>
              <a:rPr lang="en-US" sz="2400"/>
              <a:t>.</a:t>
            </a:r>
          </a:p>
        </p:txBody>
      </p:sp>
    </p:spTree>
    <p:extLst>
      <p:ext uri="{BB962C8B-B14F-4D97-AF65-F5344CB8AC3E}">
        <p14:creationId xmlns:p14="http://schemas.microsoft.com/office/powerpoint/2010/main" val="20662455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258A1D-CA8D-E14D-D93A-25B74B7C62DA}"/>
              </a:ext>
            </a:extLst>
          </p:cNvPr>
          <p:cNvSpPr txBox="1"/>
          <p:nvPr/>
        </p:nvSpPr>
        <p:spPr>
          <a:xfrm>
            <a:off x="152400" y="533400"/>
            <a:ext cx="8991600" cy="3046988"/>
          </a:xfrm>
          <a:prstGeom prst="rect">
            <a:avLst/>
          </a:prstGeom>
          <a:noFill/>
        </p:spPr>
        <p:txBody>
          <a:bodyPr wrap="square">
            <a:spAutoFit/>
          </a:bodyPr>
          <a:lstStyle/>
          <a:p>
            <a:r>
              <a:rPr lang="en-US" sz="2400"/>
              <a:t>Applications of LDR</a:t>
            </a:r>
          </a:p>
          <a:p>
            <a:endParaRPr lang="en-US" sz="2400"/>
          </a:p>
          <a:p>
            <a:r>
              <a:rPr lang="en-US" sz="2400"/>
              <a:t>1. Light sensors,</a:t>
            </a:r>
          </a:p>
          <a:p>
            <a:r>
              <a:rPr lang="en-US" sz="2400"/>
              <a:t>2. Camera light meter,</a:t>
            </a:r>
          </a:p>
          <a:p>
            <a:r>
              <a:rPr lang="en-US" sz="2400"/>
              <a:t>3. Street lamps, Alarm clock,</a:t>
            </a:r>
          </a:p>
          <a:p>
            <a:r>
              <a:rPr lang="en-US" sz="2400"/>
              <a:t>4. Burglar alarm circuits,</a:t>
            </a:r>
          </a:p>
          <a:p>
            <a:r>
              <a:rPr lang="en-US" sz="2400"/>
              <a:t>5. Light intensity meters,</a:t>
            </a:r>
          </a:p>
          <a:p>
            <a:r>
              <a:rPr lang="en-US" sz="2400"/>
              <a:t>6. Counting the packages moving on a conveyor belt.</a:t>
            </a:r>
            <a:endParaRPr lang="en-IN" sz="2400"/>
          </a:p>
        </p:txBody>
      </p:sp>
    </p:spTree>
    <p:extLst>
      <p:ext uri="{BB962C8B-B14F-4D97-AF65-F5344CB8AC3E}">
        <p14:creationId xmlns:p14="http://schemas.microsoft.com/office/powerpoint/2010/main" val="6169188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46302" rIns="0" bIns="0" rtlCol="0">
            <a:spAutoFit/>
          </a:bodyPr>
          <a:lstStyle/>
          <a:p>
            <a:pPr marL="3267710">
              <a:lnSpc>
                <a:spcPct val="100000"/>
              </a:lnSpc>
              <a:spcBef>
                <a:spcPts val="105"/>
              </a:spcBef>
            </a:pPr>
            <a:r>
              <a:rPr spc="-25"/>
              <a:t>LDR</a:t>
            </a:r>
          </a:p>
        </p:txBody>
      </p:sp>
      <p:sp>
        <p:nvSpPr>
          <p:cNvPr id="3" name="object 3"/>
          <p:cNvSpPr txBox="1"/>
          <p:nvPr/>
        </p:nvSpPr>
        <p:spPr>
          <a:xfrm>
            <a:off x="4727575" y="1839213"/>
            <a:ext cx="3523615" cy="130556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5600" algn="l"/>
              </a:tabLst>
            </a:pPr>
            <a:r>
              <a:rPr sz="2800" spc="-20">
                <a:solidFill>
                  <a:srgbClr val="FF3300"/>
                </a:solidFill>
                <a:latin typeface="Calibri"/>
                <a:cs typeface="Calibri"/>
              </a:rPr>
              <a:t>LDR’s</a:t>
            </a:r>
            <a:r>
              <a:rPr sz="2800" spc="-70">
                <a:solidFill>
                  <a:srgbClr val="FF3300"/>
                </a:solidFill>
                <a:latin typeface="Calibri"/>
                <a:cs typeface="Calibri"/>
              </a:rPr>
              <a:t> </a:t>
            </a:r>
            <a:r>
              <a:rPr sz="2800">
                <a:solidFill>
                  <a:srgbClr val="FF3300"/>
                </a:solidFill>
                <a:latin typeface="Calibri"/>
                <a:cs typeface="Calibri"/>
              </a:rPr>
              <a:t>can</a:t>
            </a:r>
            <a:r>
              <a:rPr sz="2800" spc="-75">
                <a:solidFill>
                  <a:srgbClr val="FF3300"/>
                </a:solidFill>
                <a:latin typeface="Calibri"/>
                <a:cs typeface="Calibri"/>
              </a:rPr>
              <a:t> </a:t>
            </a:r>
            <a:r>
              <a:rPr sz="2800">
                <a:solidFill>
                  <a:srgbClr val="FF3300"/>
                </a:solidFill>
                <a:latin typeface="Calibri"/>
                <a:cs typeface="Calibri"/>
              </a:rPr>
              <a:t>be</a:t>
            </a:r>
            <a:r>
              <a:rPr sz="2800" spc="-65">
                <a:solidFill>
                  <a:srgbClr val="FF3300"/>
                </a:solidFill>
                <a:latin typeface="Calibri"/>
                <a:cs typeface="Calibri"/>
              </a:rPr>
              <a:t> </a:t>
            </a:r>
            <a:r>
              <a:rPr sz="2800">
                <a:solidFill>
                  <a:srgbClr val="FF3300"/>
                </a:solidFill>
                <a:latin typeface="Calibri"/>
                <a:cs typeface="Calibri"/>
              </a:rPr>
              <a:t>used</a:t>
            </a:r>
            <a:r>
              <a:rPr sz="2800" spc="-60">
                <a:solidFill>
                  <a:srgbClr val="FF3300"/>
                </a:solidFill>
                <a:latin typeface="Calibri"/>
                <a:cs typeface="Calibri"/>
              </a:rPr>
              <a:t> </a:t>
            </a:r>
            <a:r>
              <a:rPr sz="2800" spc="-25">
                <a:solidFill>
                  <a:srgbClr val="FF3300"/>
                </a:solidFill>
                <a:latin typeface="Calibri"/>
                <a:cs typeface="Calibri"/>
              </a:rPr>
              <a:t>to </a:t>
            </a:r>
            <a:r>
              <a:rPr sz="2800">
                <a:solidFill>
                  <a:srgbClr val="FF3300"/>
                </a:solidFill>
                <a:latin typeface="Calibri"/>
                <a:cs typeface="Calibri"/>
              </a:rPr>
              <a:t>switch</a:t>
            </a:r>
            <a:r>
              <a:rPr sz="2800" spc="-70">
                <a:solidFill>
                  <a:srgbClr val="FF3300"/>
                </a:solidFill>
                <a:latin typeface="Calibri"/>
                <a:cs typeface="Calibri"/>
              </a:rPr>
              <a:t> </a:t>
            </a:r>
            <a:r>
              <a:rPr sz="2800">
                <a:solidFill>
                  <a:srgbClr val="FF3300"/>
                </a:solidFill>
                <a:latin typeface="Calibri"/>
                <a:cs typeface="Calibri"/>
              </a:rPr>
              <a:t>on</a:t>
            </a:r>
            <a:r>
              <a:rPr sz="2800" spc="-85">
                <a:solidFill>
                  <a:srgbClr val="FF3300"/>
                </a:solidFill>
                <a:latin typeface="Calibri"/>
                <a:cs typeface="Calibri"/>
              </a:rPr>
              <a:t> </a:t>
            </a:r>
            <a:r>
              <a:rPr sz="2800" spc="-10">
                <a:solidFill>
                  <a:srgbClr val="FF3300"/>
                </a:solidFill>
                <a:latin typeface="Calibri"/>
                <a:cs typeface="Calibri"/>
              </a:rPr>
              <a:t>street</a:t>
            </a:r>
            <a:r>
              <a:rPr sz="2800" spc="-95">
                <a:solidFill>
                  <a:srgbClr val="FF3300"/>
                </a:solidFill>
                <a:latin typeface="Calibri"/>
                <a:cs typeface="Calibri"/>
              </a:rPr>
              <a:t> </a:t>
            </a:r>
            <a:r>
              <a:rPr sz="2800" spc="-10">
                <a:solidFill>
                  <a:srgbClr val="FF3300"/>
                </a:solidFill>
                <a:latin typeface="Calibri"/>
                <a:cs typeface="Calibri"/>
              </a:rPr>
              <a:t>lights </a:t>
            </a:r>
            <a:r>
              <a:rPr sz="2800">
                <a:solidFill>
                  <a:srgbClr val="FF3300"/>
                </a:solidFill>
                <a:latin typeface="Calibri"/>
                <a:cs typeface="Calibri"/>
              </a:rPr>
              <a:t>when</a:t>
            </a:r>
            <a:r>
              <a:rPr sz="2800" spc="-85">
                <a:solidFill>
                  <a:srgbClr val="FF3300"/>
                </a:solidFill>
                <a:latin typeface="Calibri"/>
                <a:cs typeface="Calibri"/>
              </a:rPr>
              <a:t> </a:t>
            </a:r>
            <a:r>
              <a:rPr sz="2800">
                <a:solidFill>
                  <a:srgbClr val="FF3300"/>
                </a:solidFill>
                <a:latin typeface="Calibri"/>
                <a:cs typeface="Calibri"/>
              </a:rPr>
              <a:t>light</a:t>
            </a:r>
            <a:r>
              <a:rPr sz="2800" spc="-80">
                <a:solidFill>
                  <a:srgbClr val="FF3300"/>
                </a:solidFill>
                <a:latin typeface="Calibri"/>
                <a:cs typeface="Calibri"/>
              </a:rPr>
              <a:t> </a:t>
            </a:r>
            <a:r>
              <a:rPr sz="2800" spc="-10">
                <a:solidFill>
                  <a:srgbClr val="FF3300"/>
                </a:solidFill>
                <a:latin typeface="Calibri"/>
                <a:cs typeface="Calibri"/>
              </a:rPr>
              <a:t>falls.</a:t>
            </a:r>
            <a:endParaRPr sz="2800">
              <a:latin typeface="Calibri"/>
              <a:cs typeface="Calibri"/>
            </a:endParaRPr>
          </a:p>
        </p:txBody>
      </p:sp>
      <p:sp>
        <p:nvSpPr>
          <p:cNvPr id="5" name="object 5"/>
          <p:cNvSpPr txBox="1"/>
          <p:nvPr/>
        </p:nvSpPr>
        <p:spPr>
          <a:xfrm>
            <a:off x="8461375" y="6611213"/>
            <a:ext cx="196215" cy="208279"/>
          </a:xfrm>
          <a:prstGeom prst="rect">
            <a:avLst/>
          </a:prstGeom>
        </p:spPr>
        <p:txBody>
          <a:bodyPr vert="horz" wrap="square" lIns="0" tIns="12700" rIns="0" bIns="0" rtlCol="0">
            <a:spAutoFit/>
          </a:bodyPr>
          <a:lstStyle/>
          <a:p>
            <a:pPr marL="12700">
              <a:lnSpc>
                <a:spcPct val="100000"/>
              </a:lnSpc>
              <a:spcBef>
                <a:spcPts val="100"/>
              </a:spcBef>
            </a:pPr>
            <a:r>
              <a:rPr sz="1200" spc="-25">
                <a:solidFill>
                  <a:srgbClr val="888888"/>
                </a:solidFill>
                <a:latin typeface="Arial"/>
                <a:cs typeface="Arial"/>
              </a:rPr>
              <a:t>29</a:t>
            </a:r>
            <a:endParaRPr sz="1200">
              <a:latin typeface="Arial"/>
              <a:cs typeface="Arial"/>
            </a:endParaRPr>
          </a:p>
        </p:txBody>
      </p:sp>
      <p:pic>
        <p:nvPicPr>
          <p:cNvPr id="6" name="object 6">
            <a:hlinkClick r:id="rId2"/>
          </p:cNvPr>
          <p:cNvPicPr/>
          <p:nvPr/>
        </p:nvPicPr>
        <p:blipFill>
          <a:blip r:embed="rId3" cstate="print"/>
          <a:stretch>
            <a:fillRect/>
          </a:stretch>
        </p:blipFill>
        <p:spPr>
          <a:xfrm>
            <a:off x="539750" y="1844611"/>
            <a:ext cx="3887851" cy="4176776"/>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ctrTitle"/>
          </p:nvPr>
        </p:nvSpPr>
        <p:spPr>
          <a:xfrm>
            <a:off x="990600" y="1219200"/>
            <a:ext cx="7772400" cy="1470025"/>
          </a:xfrm>
        </p:spPr>
        <p:txBody>
          <a:bodyPr rtlCol="0">
            <a:normAutofit fontScale="90000"/>
          </a:bodyPr>
          <a:lstStyle/>
          <a:p>
            <a:pPr algn="ctr" eaLnBrk="1" fontAlgn="auto" hangingPunct="1">
              <a:lnSpc>
                <a:spcPct val="120000"/>
              </a:lnSpc>
              <a:spcAft>
                <a:spcPts val="0"/>
              </a:spcAft>
              <a:defRPr/>
            </a:pPr>
            <a:r>
              <a:rPr lang="en-US" sz="16600" b="1">
                <a:solidFill>
                  <a:srgbClr val="3333CC"/>
                </a:solidFill>
                <a:latin typeface="Verdana" pitchFamily="34" charset="0"/>
              </a:rPr>
              <a:t>LVDT</a:t>
            </a:r>
            <a:endParaRPr lang="en-US" sz="9600" b="1">
              <a:solidFill>
                <a:srgbClr val="A50021"/>
              </a:solidFill>
            </a:endParaRPr>
          </a:p>
        </p:txBody>
      </p:sp>
      <p:pic>
        <p:nvPicPr>
          <p:cNvPr id="4100" name="Picture 2"/>
          <p:cNvPicPr>
            <a:picLocks noChangeAspect="1" noChangeArrowheads="1"/>
          </p:cNvPicPr>
          <p:nvPr/>
        </p:nvPicPr>
        <p:blipFill>
          <a:blip r:embed="rId3" cstate="print"/>
          <a:srcRect/>
          <a:stretch>
            <a:fillRect/>
          </a:stretch>
        </p:blipFill>
        <p:spPr bwMode="auto">
          <a:xfrm>
            <a:off x="1371600" y="3200400"/>
            <a:ext cx="3998913" cy="2819400"/>
          </a:xfrm>
          <a:prstGeom prst="rect">
            <a:avLst/>
          </a:prstGeom>
          <a:noFill/>
          <a:ln w="9525">
            <a:noFill/>
            <a:miter lim="800000"/>
            <a:headEnd/>
            <a:tailEnd/>
          </a:ln>
        </p:spPr>
      </p:pic>
      <p:pic>
        <p:nvPicPr>
          <p:cNvPr id="4101" name="Picture 3"/>
          <p:cNvPicPr>
            <a:picLocks noChangeAspect="1" noChangeArrowheads="1"/>
          </p:cNvPicPr>
          <p:nvPr/>
        </p:nvPicPr>
        <p:blipFill>
          <a:blip r:embed="rId4" cstate="print"/>
          <a:srcRect/>
          <a:stretch>
            <a:fillRect/>
          </a:stretch>
        </p:blipFill>
        <p:spPr bwMode="auto">
          <a:xfrm>
            <a:off x="6324600" y="3200400"/>
            <a:ext cx="2522538" cy="3048000"/>
          </a:xfrm>
          <a:prstGeom prst="rect">
            <a:avLst/>
          </a:prstGeom>
          <a:noFill/>
          <a:ln w="9525">
            <a:noFill/>
            <a:miter lim="800000"/>
            <a:headEnd/>
            <a:tailEnd/>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Strain gauge</a:t>
            </a:r>
            <a:endParaRPr lang="en-IN"/>
          </a:p>
        </p:txBody>
      </p:sp>
      <p:sp>
        <p:nvSpPr>
          <p:cNvPr id="3" name="Content Placeholder 2"/>
          <p:cNvSpPr>
            <a:spLocks noGrp="1"/>
          </p:cNvSpPr>
          <p:nvPr>
            <p:ph idx="1"/>
          </p:nvPr>
        </p:nvSpPr>
        <p:spPr>
          <a:xfrm>
            <a:off x="980532" y="2664690"/>
            <a:ext cx="7290054" cy="4023360"/>
          </a:xfrm>
        </p:spPr>
        <p:txBody>
          <a:bodyPr>
            <a:normAutofit/>
          </a:bodyPr>
          <a:lstStyle/>
          <a:p>
            <a:pPr>
              <a:buFont typeface="Wingdings" panose="05000000000000000000" pitchFamily="2" charset="2"/>
              <a:buChar char="v"/>
            </a:pPr>
            <a:r>
              <a:rPr lang="en-US" sz="2800"/>
              <a:t> Electrical resistance varies with applied strain</a:t>
            </a:r>
          </a:p>
          <a:p>
            <a:pPr>
              <a:buFont typeface="Wingdings" panose="05000000000000000000" pitchFamily="2" charset="2"/>
              <a:buChar char="v"/>
            </a:pPr>
            <a:r>
              <a:rPr lang="en-US" sz="2800"/>
              <a:t> Strain – deformation or displacement of a material due to the applied stress</a:t>
            </a:r>
          </a:p>
          <a:p>
            <a:pPr>
              <a:buFont typeface="Wingdings" panose="05000000000000000000" pitchFamily="2" charset="2"/>
              <a:buChar char="v"/>
            </a:pPr>
            <a:r>
              <a:rPr lang="en-US" sz="2800"/>
              <a:t> Stress = Force/Area</a:t>
            </a:r>
          </a:p>
          <a:p>
            <a:pPr>
              <a:buFont typeface="Wingdings" panose="05000000000000000000" pitchFamily="2" charset="2"/>
              <a:buChar char="v"/>
            </a:pPr>
            <a:r>
              <a:rPr lang="en-US" sz="2800"/>
              <a:t> Strain gauges convert the applied forces, pressure, torque etc., to electrical signals that can be measured.</a:t>
            </a:r>
          </a:p>
          <a:p>
            <a:pPr>
              <a:buFont typeface="Wingdings" panose="05000000000000000000" pitchFamily="2" charset="2"/>
              <a:buChar char="v"/>
            </a:pPr>
            <a:r>
              <a:rPr lang="en-US" sz="2800"/>
              <a:t> Load cells – used to concentrate the stress towards the strain gauge</a:t>
            </a:r>
            <a:endParaRPr lang="en-IN" sz="2800"/>
          </a:p>
        </p:txBody>
      </p:sp>
      <p:pic>
        <p:nvPicPr>
          <p:cNvPr id="1026" name="Picture 2" descr="Load Cells / Full Bridge Strain Gauges | Monoda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509" y="402043"/>
            <a:ext cx="4903066" cy="19727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27054" y="2374761"/>
            <a:ext cx="4764521" cy="276999"/>
          </a:xfrm>
          <a:prstGeom prst="rect">
            <a:avLst/>
          </a:prstGeom>
        </p:spPr>
        <p:txBody>
          <a:bodyPr wrap="square">
            <a:spAutoFit/>
          </a:bodyPr>
          <a:lstStyle/>
          <a:p>
            <a:r>
              <a:rPr lang="en-IN" sz="1200"/>
              <a:t>https://www.monodaq.com/applications/docs/u-x/front-end/load-cells/</a:t>
            </a:r>
          </a:p>
        </p:txBody>
      </p:sp>
    </p:spTree>
    <p:extLst>
      <p:ext uri="{BB962C8B-B14F-4D97-AF65-F5344CB8AC3E}">
        <p14:creationId xmlns:p14="http://schemas.microsoft.com/office/powerpoint/2010/main" val="41078759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143000" y="304800"/>
            <a:ext cx="7696200" cy="1143000"/>
          </a:xfrm>
        </p:spPr>
        <p:txBody>
          <a:bodyPr/>
          <a:lstStyle/>
          <a:p>
            <a:pPr algn="ctr" eaLnBrk="1" hangingPunct="1"/>
            <a:r>
              <a:rPr lang="en-US" sz="6000" b="1">
                <a:solidFill>
                  <a:srgbClr val="A50021"/>
                </a:solidFill>
                <a:latin typeface="Arial Black" pitchFamily="34" charset="0"/>
              </a:rPr>
              <a:t>L V D T</a:t>
            </a:r>
          </a:p>
        </p:txBody>
      </p:sp>
      <p:sp>
        <p:nvSpPr>
          <p:cNvPr id="5123" name="Rectangle 3"/>
          <p:cNvSpPr>
            <a:spLocks noGrp="1" noChangeArrowheads="1"/>
          </p:cNvSpPr>
          <p:nvPr>
            <p:ph idx="1"/>
          </p:nvPr>
        </p:nvSpPr>
        <p:spPr>
          <a:xfrm>
            <a:off x="1143000" y="1981200"/>
            <a:ext cx="7772400" cy="4114800"/>
          </a:xfrm>
        </p:spPr>
        <p:txBody>
          <a:bodyPr/>
          <a:lstStyle/>
          <a:p>
            <a:pPr eaLnBrk="1" hangingPunct="1">
              <a:lnSpc>
                <a:spcPct val="90000"/>
              </a:lnSpc>
              <a:buFontTx/>
              <a:buNone/>
            </a:pPr>
            <a:r>
              <a:rPr lang="en-US" sz="4000" b="1" i="1">
                <a:solidFill>
                  <a:srgbClr val="3333CC"/>
                </a:solidFill>
              </a:rPr>
              <a:t>			What is an </a:t>
            </a:r>
            <a:r>
              <a:rPr lang="en-US" sz="4000" b="1">
                <a:solidFill>
                  <a:srgbClr val="3333CC"/>
                </a:solidFill>
              </a:rPr>
              <a:t>LVDT</a:t>
            </a:r>
            <a:r>
              <a:rPr lang="en-US" sz="4000" b="1" i="1">
                <a:solidFill>
                  <a:srgbClr val="3333CC"/>
                </a:solidFill>
              </a:rPr>
              <a:t>?</a:t>
            </a:r>
          </a:p>
          <a:p>
            <a:pPr eaLnBrk="1" hangingPunct="1">
              <a:lnSpc>
                <a:spcPct val="90000"/>
              </a:lnSpc>
              <a:buFontTx/>
              <a:buNone/>
            </a:pPr>
            <a:endParaRPr lang="en-US" b="1" i="1">
              <a:solidFill>
                <a:srgbClr val="3333CC"/>
              </a:solidFill>
            </a:endParaRPr>
          </a:p>
          <a:p>
            <a:pPr algn="just" eaLnBrk="1" hangingPunct="1">
              <a:lnSpc>
                <a:spcPct val="90000"/>
              </a:lnSpc>
              <a:buFontTx/>
              <a:buNone/>
            </a:pPr>
            <a:r>
              <a:rPr lang="en-US" sz="2800"/>
              <a:t>   </a:t>
            </a:r>
            <a:r>
              <a:rPr lang="en-US" b="1"/>
              <a:t>An </a:t>
            </a:r>
            <a:r>
              <a:rPr lang="en-US" b="1">
                <a:solidFill>
                  <a:srgbClr val="3333CC"/>
                </a:solidFill>
              </a:rPr>
              <a:t>LVDT</a:t>
            </a:r>
            <a:r>
              <a:rPr lang="en-US" b="1"/>
              <a:t> is a Linear Position Sensor with a Proportional Analog Output</a:t>
            </a:r>
          </a:p>
          <a:p>
            <a:pPr eaLnBrk="1" hangingPunct="1">
              <a:lnSpc>
                <a:spcPct val="90000"/>
              </a:lnSpc>
              <a:buFontTx/>
              <a:buNone/>
            </a:pPr>
            <a:endParaRPr lang="en-US" b="1"/>
          </a:p>
          <a:p>
            <a:pPr algn="just" eaLnBrk="1" hangingPunct="1">
              <a:lnSpc>
                <a:spcPct val="90000"/>
              </a:lnSpc>
              <a:buFontTx/>
              <a:buNone/>
            </a:pPr>
            <a:r>
              <a:rPr lang="en-US"/>
              <a:t>   </a:t>
            </a:r>
            <a:r>
              <a:rPr lang="en-US" b="1"/>
              <a:t>An LVDT has 2 Elements, a </a:t>
            </a:r>
            <a:r>
              <a:rPr lang="en-US" b="1" i="1">
                <a:solidFill>
                  <a:srgbClr val="3333CC"/>
                </a:solidFill>
              </a:rPr>
              <a:t>Moving</a:t>
            </a:r>
            <a:r>
              <a:rPr lang="en-US" b="1"/>
              <a:t> </a:t>
            </a:r>
            <a:r>
              <a:rPr lang="en-US" b="1" i="1">
                <a:solidFill>
                  <a:srgbClr val="3333CC"/>
                </a:solidFill>
              </a:rPr>
              <a:t>Core</a:t>
            </a:r>
            <a:r>
              <a:rPr lang="en-US" b="1"/>
              <a:t> and a </a:t>
            </a:r>
            <a:r>
              <a:rPr lang="en-US" b="1" i="1">
                <a:solidFill>
                  <a:srgbClr val="3333CC"/>
                </a:solidFill>
              </a:rPr>
              <a:t>Stationary</a:t>
            </a:r>
            <a:r>
              <a:rPr lang="en-US"/>
              <a:t> </a:t>
            </a:r>
            <a:r>
              <a:rPr lang="en-US" b="1" i="1">
                <a:solidFill>
                  <a:srgbClr val="3333CC"/>
                </a:solidFill>
              </a:rPr>
              <a:t>Coil </a:t>
            </a:r>
            <a:r>
              <a:rPr lang="en-US" b="1"/>
              <a:t>Assembly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09600" y="304800"/>
            <a:ext cx="7772400" cy="762000"/>
          </a:xfrm>
        </p:spPr>
        <p:txBody>
          <a:bodyPr rtlCol="0">
            <a:normAutofit fontScale="90000"/>
          </a:bodyPr>
          <a:lstStyle/>
          <a:p>
            <a:pPr algn="ctr" eaLnBrk="1" fontAlgn="auto" hangingPunct="1">
              <a:spcAft>
                <a:spcPts val="0"/>
              </a:spcAft>
              <a:defRPr/>
            </a:pPr>
            <a:r>
              <a:rPr lang="en-US" sz="6000" b="1">
                <a:solidFill>
                  <a:srgbClr val="A50021"/>
                </a:solidFill>
                <a:latin typeface="Arial Black" pitchFamily="34" charset="0"/>
              </a:rPr>
              <a:t>L V D Ts</a:t>
            </a:r>
          </a:p>
        </p:txBody>
      </p:sp>
      <p:sp>
        <p:nvSpPr>
          <p:cNvPr id="6147" name="Rectangle 3"/>
          <p:cNvSpPr>
            <a:spLocks noGrp="1" noChangeArrowheads="1"/>
          </p:cNvSpPr>
          <p:nvPr>
            <p:ph idx="1"/>
          </p:nvPr>
        </p:nvSpPr>
        <p:spPr>
          <a:xfrm>
            <a:off x="1066800" y="2667000"/>
            <a:ext cx="7924800" cy="3962400"/>
          </a:xfrm>
        </p:spPr>
        <p:txBody>
          <a:bodyPr/>
          <a:lstStyle/>
          <a:p>
            <a:pPr eaLnBrk="1" hangingPunct="1">
              <a:lnSpc>
                <a:spcPct val="75000"/>
              </a:lnSpc>
              <a:buFontTx/>
              <a:buNone/>
            </a:pPr>
            <a:r>
              <a:rPr lang="en-US" sz="2800"/>
              <a:t> </a:t>
            </a:r>
            <a:r>
              <a:rPr lang="en-US" sz="3600" b="1" i="1">
                <a:solidFill>
                  <a:srgbClr val="3333CC"/>
                </a:solidFill>
              </a:rPr>
              <a:t>What Do the Letters </a:t>
            </a:r>
            <a:r>
              <a:rPr lang="en-US" sz="3600" b="1">
                <a:solidFill>
                  <a:srgbClr val="3333CC"/>
                </a:solidFill>
              </a:rPr>
              <a:t>LVDT</a:t>
            </a:r>
            <a:r>
              <a:rPr lang="en-US" sz="3600" b="1" i="1">
                <a:solidFill>
                  <a:srgbClr val="3333CC"/>
                </a:solidFill>
              </a:rPr>
              <a:t> Stand For?</a:t>
            </a:r>
            <a:endParaRPr lang="en-US" sz="3600"/>
          </a:p>
        </p:txBody>
      </p:sp>
      <p:sp>
        <p:nvSpPr>
          <p:cNvPr id="6148" name="Rectangle 4"/>
          <p:cNvSpPr>
            <a:spLocks noChangeArrowheads="1"/>
          </p:cNvSpPr>
          <p:nvPr/>
        </p:nvSpPr>
        <p:spPr bwMode="auto">
          <a:xfrm flipV="1">
            <a:off x="533400" y="2317750"/>
            <a:ext cx="8305800" cy="412750"/>
          </a:xfrm>
          <a:prstGeom prst="rect">
            <a:avLst/>
          </a:prstGeom>
          <a:noFill/>
          <a:ln w="9525">
            <a:noFill/>
            <a:miter lim="800000"/>
            <a:headEnd/>
            <a:tailEnd/>
          </a:ln>
        </p:spPr>
        <p:txBody>
          <a:bodyPr rot="10800000">
            <a:spAutoFit/>
          </a:bodyPr>
          <a:lstStyle/>
          <a:p>
            <a:pPr>
              <a:lnSpc>
                <a:spcPct val="75000"/>
              </a:lnSpc>
              <a:spcBef>
                <a:spcPct val="50000"/>
              </a:spcBef>
            </a:pPr>
            <a:endParaRPr lang="en-US" sz="2800">
              <a:latin typeface="Calibri" pitchFamily="34" charset="0"/>
            </a:endParaRP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lnSpc>
                <a:spcPct val="75000"/>
              </a:lnSpc>
            </a:pPr>
            <a:r>
              <a:rPr lang="en-US" sz="6000" b="1">
                <a:solidFill>
                  <a:srgbClr val="A50021"/>
                </a:solidFill>
                <a:latin typeface="Arial Black" pitchFamily="34" charset="0"/>
              </a:rPr>
              <a:t>L V D Ts</a:t>
            </a:r>
          </a:p>
        </p:txBody>
      </p:sp>
      <p:sp>
        <p:nvSpPr>
          <p:cNvPr id="64515" name="Rectangle 3"/>
          <p:cNvSpPr>
            <a:spLocks noGrp="1" noChangeArrowheads="1"/>
          </p:cNvSpPr>
          <p:nvPr>
            <p:ph idx="1"/>
          </p:nvPr>
        </p:nvSpPr>
        <p:spPr>
          <a:xfrm>
            <a:off x="1066800" y="1600200"/>
            <a:ext cx="8077200" cy="4525963"/>
          </a:xfrm>
        </p:spPr>
        <p:txBody>
          <a:bodyPr rtlCol="0">
            <a:normAutofit fontScale="92500" lnSpcReduction="10000"/>
          </a:bodyPr>
          <a:lstStyle/>
          <a:p>
            <a:pPr eaLnBrk="1" fontAlgn="auto" hangingPunct="1">
              <a:lnSpc>
                <a:spcPct val="75000"/>
              </a:lnSpc>
              <a:spcAft>
                <a:spcPts val="0"/>
              </a:spcAft>
              <a:buFontTx/>
              <a:buNone/>
              <a:defRPr/>
            </a:pPr>
            <a:r>
              <a:rPr lang="en-US" sz="2400"/>
              <a:t> </a:t>
            </a:r>
            <a:r>
              <a:rPr lang="en-US" b="1">
                <a:solidFill>
                  <a:srgbClr val="3333CC"/>
                </a:solidFill>
              </a:rPr>
              <a:t>L</a:t>
            </a:r>
            <a:r>
              <a:rPr lang="en-US" sz="2800" b="1"/>
              <a:t>inear </a:t>
            </a:r>
            <a:r>
              <a:rPr lang="en-US" b="1">
                <a:solidFill>
                  <a:srgbClr val="3333CC"/>
                </a:solidFill>
              </a:rPr>
              <a:t>V</a:t>
            </a:r>
            <a:r>
              <a:rPr lang="en-US" sz="2800" b="1"/>
              <a:t>ariable </a:t>
            </a:r>
            <a:r>
              <a:rPr lang="en-US" b="1">
                <a:solidFill>
                  <a:srgbClr val="3333CC"/>
                </a:solidFill>
              </a:rPr>
              <a:t>D</a:t>
            </a:r>
            <a:r>
              <a:rPr lang="en-US" sz="2800" b="1"/>
              <a:t>ifferential </a:t>
            </a:r>
            <a:r>
              <a:rPr lang="en-US" b="1">
                <a:solidFill>
                  <a:srgbClr val="3333CC"/>
                </a:solidFill>
              </a:rPr>
              <a:t>T</a:t>
            </a:r>
            <a:r>
              <a:rPr lang="en-US" sz="2800" b="1"/>
              <a:t>ransformer</a:t>
            </a:r>
          </a:p>
          <a:p>
            <a:pPr eaLnBrk="1" fontAlgn="auto" hangingPunct="1">
              <a:lnSpc>
                <a:spcPct val="75000"/>
              </a:lnSpc>
              <a:spcAft>
                <a:spcPts val="0"/>
              </a:spcAft>
              <a:buFontTx/>
              <a:buNone/>
              <a:defRPr/>
            </a:pPr>
            <a:endParaRPr lang="en-US" sz="2800"/>
          </a:p>
          <a:p>
            <a:pPr>
              <a:lnSpc>
                <a:spcPct val="75000"/>
              </a:lnSpc>
              <a:buNone/>
              <a:defRPr/>
            </a:pPr>
            <a:endParaRPr lang="en-US" sz="2800"/>
          </a:p>
          <a:p>
            <a:pPr>
              <a:lnSpc>
                <a:spcPct val="75000"/>
              </a:lnSpc>
              <a:buFont typeface="Arial" pitchFamily="34" charset="0"/>
              <a:buChar char="•"/>
              <a:defRPr/>
            </a:pPr>
            <a:r>
              <a:rPr lang="en-US" sz="2800" b="1"/>
              <a:t>Linear:</a:t>
            </a:r>
            <a:r>
              <a:rPr lang="en-US" sz="2800"/>
              <a:t> Measures Linear Position</a:t>
            </a:r>
          </a:p>
          <a:p>
            <a:pPr>
              <a:lnSpc>
                <a:spcPct val="75000"/>
              </a:lnSpc>
              <a:buFont typeface="Arial" pitchFamily="34" charset="0"/>
              <a:buChar char="•"/>
              <a:defRPr/>
            </a:pPr>
            <a:endParaRPr lang="en-US" sz="2800" b="1"/>
          </a:p>
          <a:p>
            <a:pPr>
              <a:lnSpc>
                <a:spcPct val="75000"/>
              </a:lnSpc>
              <a:buFont typeface="Arial" pitchFamily="34" charset="0"/>
              <a:buChar char="•"/>
              <a:defRPr/>
            </a:pPr>
            <a:r>
              <a:rPr lang="en-US" sz="2800" b="1"/>
              <a:t>Variable:</a:t>
            </a:r>
            <a:r>
              <a:rPr lang="en-US" sz="2800"/>
              <a:t> Movable Core, Fixed Coil</a:t>
            </a:r>
          </a:p>
          <a:p>
            <a:pPr marL="82296" indent="0">
              <a:lnSpc>
                <a:spcPct val="75000"/>
              </a:lnSpc>
              <a:buNone/>
              <a:defRPr/>
            </a:pPr>
            <a:endParaRPr lang="en-US" sz="2800"/>
          </a:p>
          <a:p>
            <a:pPr>
              <a:lnSpc>
                <a:spcPct val="75000"/>
              </a:lnSpc>
              <a:buFont typeface="Arial" pitchFamily="34" charset="0"/>
              <a:buChar char="•"/>
              <a:defRPr/>
            </a:pPr>
            <a:r>
              <a:rPr lang="en-US" sz="2800" b="1"/>
              <a:t>Differential:</a:t>
            </a:r>
            <a:r>
              <a:rPr lang="en-US" sz="2800"/>
              <a:t> Natural Null Point in Middle</a:t>
            </a:r>
          </a:p>
          <a:p>
            <a:pPr>
              <a:lnSpc>
                <a:spcPct val="75000"/>
              </a:lnSpc>
              <a:buFont typeface="Arial" pitchFamily="34" charset="0"/>
              <a:buChar char="•"/>
              <a:defRPr/>
            </a:pPr>
            <a:endParaRPr lang="en-US" sz="2800"/>
          </a:p>
          <a:p>
            <a:pPr eaLnBrk="1" fontAlgn="auto" hangingPunct="1">
              <a:lnSpc>
                <a:spcPct val="75000"/>
              </a:lnSpc>
              <a:spcAft>
                <a:spcPts val="0"/>
              </a:spcAft>
              <a:buFont typeface="Arial" pitchFamily="34" charset="0"/>
              <a:buChar char="•"/>
              <a:defRPr/>
            </a:pPr>
            <a:r>
              <a:rPr lang="en-US" sz="2800" b="1"/>
              <a:t>Transformer:</a:t>
            </a:r>
            <a:r>
              <a:rPr lang="en-US" sz="2800"/>
              <a:t>  AC Input / AC Output</a:t>
            </a:r>
          </a:p>
          <a:p>
            <a:pPr eaLnBrk="1" fontAlgn="auto" hangingPunct="1">
              <a:lnSpc>
                <a:spcPct val="75000"/>
              </a:lnSpc>
              <a:spcAft>
                <a:spcPts val="0"/>
              </a:spcAft>
              <a:buFont typeface="Arial" pitchFamily="34" charset="0"/>
              <a:buChar char="•"/>
              <a:defRPr/>
            </a:pPr>
            <a:endParaRPr lang="en-US" sz="2800"/>
          </a:p>
          <a:p>
            <a:pPr eaLnBrk="1" fontAlgn="auto" hangingPunct="1">
              <a:lnSpc>
                <a:spcPct val="75000"/>
              </a:lnSpc>
              <a:spcAft>
                <a:spcPts val="0"/>
              </a:spcAft>
              <a:buFont typeface="Arial" pitchFamily="34" charset="0"/>
              <a:buChar char="•"/>
              <a:defRPr/>
            </a:pPr>
            <a:endParaRPr lang="en-US" sz="2800"/>
          </a:p>
          <a:p>
            <a:pPr eaLnBrk="1" fontAlgn="auto" hangingPunct="1">
              <a:lnSpc>
                <a:spcPct val="75000"/>
              </a:lnSpc>
              <a:spcAft>
                <a:spcPts val="0"/>
              </a:spcAft>
              <a:buFont typeface="Arial" pitchFamily="34" charset="0"/>
              <a:buNone/>
              <a:defRPr/>
            </a:pPr>
            <a:endParaRPr lang="en-US" sz="2800"/>
          </a:p>
          <a:p>
            <a:pPr eaLnBrk="1" fontAlgn="auto" hangingPunct="1">
              <a:lnSpc>
                <a:spcPct val="75000"/>
              </a:lnSpc>
              <a:spcAft>
                <a:spcPts val="0"/>
              </a:spcAft>
              <a:buFont typeface="Arial" pitchFamily="34" charset="0"/>
              <a:buNone/>
              <a:defRPr/>
            </a:pPr>
            <a:r>
              <a:rPr lang="en-US" sz="2800"/>
              <a:t>Also called as </a:t>
            </a:r>
            <a:r>
              <a:rPr lang="en-US" sz="3600" b="1" i="1">
                <a:solidFill>
                  <a:srgbClr val="FF0000"/>
                </a:solidFill>
              </a:rPr>
              <a:t>L</a:t>
            </a:r>
            <a:r>
              <a:rPr lang="en-US" i="1"/>
              <a:t>inear </a:t>
            </a:r>
            <a:r>
              <a:rPr lang="en-US" sz="3600" b="1" i="1">
                <a:solidFill>
                  <a:srgbClr val="FF0000"/>
                </a:solidFill>
              </a:rPr>
              <a:t>V</a:t>
            </a:r>
            <a:r>
              <a:rPr lang="en-US" i="1"/>
              <a:t>ariable </a:t>
            </a:r>
            <a:r>
              <a:rPr lang="en-US" sz="3600" b="1" i="1">
                <a:solidFill>
                  <a:srgbClr val="FF0000"/>
                </a:solidFill>
              </a:rPr>
              <a:t>D</a:t>
            </a:r>
            <a:r>
              <a:rPr lang="en-US" i="1"/>
              <a:t>isplacement </a:t>
            </a:r>
            <a:r>
              <a:rPr lang="en-US" sz="3600" b="1" i="1">
                <a:solidFill>
                  <a:srgbClr val="FF0000"/>
                </a:solidFill>
              </a:rPr>
              <a:t>T</a:t>
            </a:r>
            <a:r>
              <a:rPr lang="en-US" i="1"/>
              <a:t>ransducer</a:t>
            </a:r>
            <a:endParaRPr lang="en-US" sz="2800" i="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295400" y="7162800"/>
            <a:ext cx="11125200" cy="2555875"/>
          </a:xfrm>
          <a:prstGeom prst="rect">
            <a:avLst/>
          </a:prstGeom>
          <a:noFill/>
          <a:ln w="9525">
            <a:noFill/>
            <a:miter lim="800000"/>
            <a:headEnd/>
            <a:tailEnd/>
          </a:ln>
          <a:effectLst/>
        </p:spPr>
        <p:txBody>
          <a:bodyPr lIns="92075" tIns="46038" rIns="92075" bIns="46038">
            <a:spAutoFit/>
          </a:bodyPr>
          <a:lstStyle/>
          <a:p>
            <a:pPr eaLnBrk="0" fontAlgn="auto" hangingPunct="0">
              <a:spcBef>
                <a:spcPts val="0"/>
              </a:spcBef>
              <a:spcAft>
                <a:spcPts val="0"/>
              </a:spcAft>
              <a:defRPr/>
            </a:pPr>
            <a:r>
              <a:rPr lang="en-US" sz="3200" b="1">
                <a:solidFill>
                  <a:srgbClr val="FFFFFF"/>
                </a:solidFill>
                <a:effectLst>
                  <a:outerShdw blurRad="38100" dist="38100" dir="2700000" algn="tl">
                    <a:srgbClr val="C0C0C0"/>
                  </a:outerShdw>
                </a:effectLst>
                <a:latin typeface="+mn-lt"/>
              </a:rPr>
              <a:t>The letters </a:t>
            </a:r>
            <a:r>
              <a:rPr lang="en-US" sz="3200" b="1">
                <a:solidFill>
                  <a:srgbClr val="FF3300"/>
                </a:solidFill>
                <a:effectLst>
                  <a:outerShdw blurRad="38100" dist="38100" dir="2700000" algn="tl">
                    <a:srgbClr val="C0C0C0"/>
                  </a:outerShdw>
                </a:effectLst>
                <a:latin typeface="+mn-lt"/>
              </a:rPr>
              <a:t>LVDT</a:t>
            </a:r>
            <a:r>
              <a:rPr lang="en-US" sz="3200" b="1">
                <a:solidFill>
                  <a:srgbClr val="FFFFFF"/>
                </a:solidFill>
                <a:effectLst>
                  <a:outerShdw blurRad="38100" dist="38100" dir="2700000" algn="tl">
                    <a:srgbClr val="C0C0C0"/>
                  </a:outerShdw>
                </a:effectLst>
                <a:latin typeface="+mn-lt"/>
              </a:rPr>
              <a:t> are an acronym for </a:t>
            </a:r>
            <a:r>
              <a:rPr lang="en-US" sz="3200" b="1">
                <a:solidFill>
                  <a:srgbClr val="FF3300"/>
                </a:solidFill>
                <a:effectLst>
                  <a:outerShdw blurRad="38100" dist="38100" dir="2700000" algn="tl">
                    <a:srgbClr val="C0C0C0"/>
                  </a:outerShdw>
                </a:effectLst>
                <a:latin typeface="+mn-lt"/>
              </a:rPr>
              <a:t>L</a:t>
            </a:r>
            <a:r>
              <a:rPr lang="en-US" sz="3200" b="1">
                <a:solidFill>
                  <a:srgbClr val="FFFFFF"/>
                </a:solidFill>
                <a:effectLst>
                  <a:outerShdw blurRad="38100" dist="38100" dir="2700000" algn="tl">
                    <a:srgbClr val="C0C0C0"/>
                  </a:outerShdw>
                </a:effectLst>
                <a:latin typeface="+mn-lt"/>
              </a:rPr>
              <a:t>inear </a:t>
            </a:r>
            <a:r>
              <a:rPr lang="en-US" sz="3200" b="1" err="1">
                <a:solidFill>
                  <a:srgbClr val="FF3300"/>
                </a:solidFill>
                <a:effectLst>
                  <a:outerShdw blurRad="38100" dist="38100" dir="2700000" algn="tl">
                    <a:srgbClr val="C0C0C0"/>
                  </a:outerShdw>
                </a:effectLst>
                <a:latin typeface="+mn-lt"/>
              </a:rPr>
              <a:t>V</a:t>
            </a:r>
            <a:r>
              <a:rPr lang="en-US" sz="3200" b="1" err="1">
                <a:solidFill>
                  <a:srgbClr val="FFFFFF"/>
                </a:solidFill>
                <a:effectLst>
                  <a:outerShdw blurRad="38100" dist="38100" dir="2700000" algn="tl">
                    <a:srgbClr val="C0C0C0"/>
                  </a:outerShdw>
                </a:effectLst>
                <a:latin typeface="+mn-lt"/>
              </a:rPr>
              <a:t>arible</a:t>
            </a:r>
            <a:r>
              <a:rPr lang="en-US" sz="3200" b="1">
                <a:solidFill>
                  <a:srgbClr val="FFFFFF"/>
                </a:solidFill>
                <a:effectLst>
                  <a:outerShdw blurRad="38100" dist="38100" dir="2700000" algn="tl">
                    <a:srgbClr val="C0C0C0"/>
                  </a:outerShdw>
                </a:effectLst>
                <a:latin typeface="+mn-lt"/>
              </a:rPr>
              <a:t> </a:t>
            </a:r>
            <a:r>
              <a:rPr lang="en-US" sz="3200" b="1">
                <a:solidFill>
                  <a:srgbClr val="FF3300"/>
                </a:solidFill>
                <a:effectLst>
                  <a:outerShdw blurRad="38100" dist="38100" dir="2700000" algn="tl">
                    <a:srgbClr val="C0C0C0"/>
                  </a:outerShdw>
                </a:effectLst>
                <a:latin typeface="+mn-lt"/>
              </a:rPr>
              <a:t>D</a:t>
            </a:r>
            <a:r>
              <a:rPr lang="en-US" sz="3200" b="1">
                <a:solidFill>
                  <a:srgbClr val="FFFFFF"/>
                </a:solidFill>
                <a:effectLst>
                  <a:outerShdw blurRad="38100" dist="38100" dir="2700000" algn="tl">
                    <a:srgbClr val="C0C0C0"/>
                  </a:outerShdw>
                </a:effectLst>
                <a:latin typeface="+mn-lt"/>
              </a:rPr>
              <a:t>ifferential </a:t>
            </a:r>
            <a:r>
              <a:rPr lang="en-US" sz="3200" b="1">
                <a:solidFill>
                  <a:srgbClr val="FF3300"/>
                </a:solidFill>
                <a:effectLst>
                  <a:outerShdw blurRad="38100" dist="38100" dir="2700000" algn="tl">
                    <a:srgbClr val="C0C0C0"/>
                  </a:outerShdw>
                </a:effectLst>
                <a:latin typeface="+mn-lt"/>
              </a:rPr>
              <a:t>T</a:t>
            </a:r>
            <a:r>
              <a:rPr lang="en-US" sz="3200" b="1">
                <a:solidFill>
                  <a:srgbClr val="FFFFFF"/>
                </a:solidFill>
                <a:effectLst>
                  <a:outerShdw blurRad="38100" dist="38100" dir="2700000" algn="tl">
                    <a:srgbClr val="C0C0C0"/>
                  </a:outerShdw>
                </a:effectLst>
                <a:latin typeface="+mn-lt"/>
              </a:rPr>
              <a:t>ransformer, a common type of electromechanical transducer that can convert the rectilinear motion of an object to which it is mechanically coupled into a corresponding analog electrical signal.</a:t>
            </a:r>
          </a:p>
        </p:txBody>
      </p:sp>
      <p:sp>
        <p:nvSpPr>
          <p:cNvPr id="27651" name="Rectangle 3"/>
          <p:cNvSpPr>
            <a:spLocks noChangeArrowheads="1"/>
          </p:cNvSpPr>
          <p:nvPr/>
        </p:nvSpPr>
        <p:spPr bwMode="auto">
          <a:xfrm>
            <a:off x="1066800" y="2438400"/>
            <a:ext cx="7848600" cy="2862964"/>
          </a:xfrm>
          <a:prstGeom prst="rect">
            <a:avLst/>
          </a:prstGeom>
          <a:noFill/>
          <a:ln w="9525">
            <a:noFill/>
            <a:miter lim="800000"/>
            <a:headEnd/>
            <a:tailEnd/>
          </a:ln>
          <a:effectLst/>
        </p:spPr>
        <p:txBody>
          <a:bodyPr wrap="square" lIns="92075" tIns="46038" rIns="92075" bIns="46038">
            <a:spAutoFit/>
          </a:bodyPr>
          <a:lstStyle/>
          <a:p>
            <a:pPr algn="just" eaLnBrk="0" fontAlgn="auto" hangingPunct="0">
              <a:spcBef>
                <a:spcPts val="0"/>
              </a:spcBef>
              <a:spcAft>
                <a:spcPts val="0"/>
              </a:spcAft>
              <a:defRPr/>
            </a:pPr>
            <a:r>
              <a:rPr lang="en-US" sz="3600" b="1">
                <a:effectLst>
                  <a:outerShdw blurRad="38100" dist="38100" dir="2700000" algn="tl">
                    <a:srgbClr val="C0C0C0"/>
                  </a:outerShdw>
                </a:effectLst>
                <a:latin typeface="+mn-lt"/>
              </a:rPr>
              <a:t>LVDT linear position sensors are readily available that can measure movements as small as a fraction of mm (few micrometers) up to ± 100 cm.</a:t>
            </a:r>
            <a:endParaRPr lang="en-US" sz="3200" b="1">
              <a:solidFill>
                <a:srgbClr val="66CCFF"/>
              </a:solidFill>
              <a:effectLst>
                <a:outerShdw blurRad="38100" dist="38100" dir="2700000" algn="tl">
                  <a:srgbClr val="C0C0C0"/>
                </a:outerShdw>
              </a:effectLst>
              <a:latin typeface="+mn-lt"/>
            </a:endParaRPr>
          </a:p>
        </p:txBody>
      </p:sp>
      <p:sp>
        <p:nvSpPr>
          <p:cNvPr id="8196" name="Line 5"/>
          <p:cNvSpPr>
            <a:spLocks noChangeShapeType="1"/>
          </p:cNvSpPr>
          <p:nvPr/>
        </p:nvSpPr>
        <p:spPr bwMode="auto">
          <a:xfrm>
            <a:off x="0" y="0"/>
            <a:ext cx="9144000" cy="0"/>
          </a:xfrm>
          <a:prstGeom prst="line">
            <a:avLst/>
          </a:prstGeom>
          <a:noFill/>
          <a:ln w="9525">
            <a:solidFill>
              <a:schemeClr val="tx1"/>
            </a:solidFill>
            <a:round/>
            <a:headEnd/>
            <a:tailEnd/>
          </a:ln>
        </p:spPr>
        <p:txBody>
          <a:bodyPr wrap="none" anchor="ctr"/>
          <a:lstStyle/>
          <a:p>
            <a:endParaRPr lang="en-US"/>
          </a:p>
        </p:txBody>
      </p:sp>
      <p:sp>
        <p:nvSpPr>
          <p:cNvPr id="8197" name="Rectangle 6"/>
          <p:cNvSpPr>
            <a:spLocks noGrp="1" noChangeArrowheads="1"/>
          </p:cNvSpPr>
          <p:nvPr>
            <p:ph type="title"/>
          </p:nvPr>
        </p:nvSpPr>
        <p:spPr/>
        <p:txBody>
          <a:bodyPr/>
          <a:lstStyle/>
          <a:p>
            <a:pPr eaLnBrk="1" hangingPunct="1"/>
            <a:r>
              <a:rPr lang="en-US" sz="6000" b="1">
                <a:solidFill>
                  <a:srgbClr val="A50021"/>
                </a:solidFill>
                <a:latin typeface="Arial Black" pitchFamily="34" charset="0"/>
              </a:rPr>
              <a:t>L V D Ts</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052512" y="1371600"/>
            <a:ext cx="7862888" cy="5162550"/>
          </a:xfrm>
          <a:prstGeom prst="rect">
            <a:avLst/>
          </a:prstGeom>
          <a:noFill/>
          <a:ln w="9525">
            <a:noFill/>
            <a:miter lim="800000"/>
            <a:headEnd/>
            <a:tailEnd/>
          </a:ln>
        </p:spPr>
      </p:pic>
      <p:sp>
        <p:nvSpPr>
          <p:cNvPr id="11267" name="Title 2"/>
          <p:cNvSpPr>
            <a:spLocks noGrp="1"/>
          </p:cNvSpPr>
          <p:nvPr>
            <p:ph type="title"/>
          </p:nvPr>
        </p:nvSpPr>
        <p:spPr/>
        <p:txBody>
          <a:bodyPr>
            <a:normAutofit/>
          </a:bodyPr>
          <a:lstStyle/>
          <a:p>
            <a:pPr algn="ctr" eaLnBrk="1" hangingPunct="1"/>
            <a:r>
              <a:rPr lang="en-US" sz="3200">
                <a:solidFill>
                  <a:srgbClr val="A50021"/>
                </a:solidFill>
                <a:effectLst>
                  <a:outerShdw blurRad="38100" dist="38100" dir="2700000" algn="tl">
                    <a:srgbClr val="C0C0C0"/>
                  </a:outerShdw>
                </a:effectLst>
                <a:latin typeface="Arial Black" pitchFamily="34" charset="0"/>
                <a:ea typeface="+mn-ea"/>
                <a:cs typeface="+mn-cs"/>
              </a:rPr>
              <a:t>Cross Sectional View of LVDT</a:t>
            </a:r>
            <a:endParaRPr lang="en-GB" sz="3200">
              <a:solidFill>
                <a:srgbClr val="A50021"/>
              </a:solidFill>
              <a:effectLst>
                <a:outerShdw blurRad="38100" dist="38100" dir="2700000" algn="tl">
                  <a:srgbClr val="C0C0C0"/>
                </a:outerShdw>
              </a:effectLst>
              <a:latin typeface="Arial Black" pitchFamily="34" charset="0"/>
              <a:ea typeface="+mn-ea"/>
              <a:cs typeface="+mn-cs"/>
            </a:endParaRPr>
          </a:p>
        </p:txBody>
      </p:sp>
    </p:spTree>
    <p:extLst>
      <p:ext uri="{BB962C8B-B14F-4D97-AF65-F5344CB8AC3E}">
        <p14:creationId xmlns:p14="http://schemas.microsoft.com/office/powerpoint/2010/main" val="10035025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Macro Sensors\1998 Web Site\fig1.gif"/>
          <p:cNvPicPr>
            <a:picLocks noChangeAspect="1" noChangeArrowheads="1"/>
          </p:cNvPicPr>
          <p:nvPr/>
        </p:nvPicPr>
        <p:blipFill>
          <a:blip r:embed="rId3" cstate="print"/>
          <a:srcRect/>
          <a:stretch>
            <a:fillRect/>
          </a:stretch>
        </p:blipFill>
        <p:spPr bwMode="auto">
          <a:xfrm>
            <a:off x="1600200" y="762000"/>
            <a:ext cx="6005513" cy="3660775"/>
          </a:xfrm>
          <a:prstGeom prst="rect">
            <a:avLst/>
          </a:prstGeom>
          <a:noFill/>
          <a:ln w="12700">
            <a:solidFill>
              <a:schemeClr val="tx1"/>
            </a:solidFill>
            <a:miter lim="800000"/>
            <a:headEnd/>
            <a:tailEnd/>
          </a:ln>
        </p:spPr>
      </p:pic>
      <p:sp>
        <p:nvSpPr>
          <p:cNvPr id="13315" name="Line 3"/>
          <p:cNvSpPr>
            <a:spLocks noChangeShapeType="1"/>
          </p:cNvSpPr>
          <p:nvPr/>
        </p:nvSpPr>
        <p:spPr bwMode="auto">
          <a:xfrm>
            <a:off x="-17463" y="844550"/>
            <a:ext cx="9144001" cy="0"/>
          </a:xfrm>
          <a:prstGeom prst="line">
            <a:avLst/>
          </a:prstGeom>
          <a:noFill/>
          <a:ln w="9525">
            <a:solidFill>
              <a:schemeClr val="tx1"/>
            </a:solidFill>
            <a:round/>
            <a:headEnd/>
            <a:tailEnd/>
          </a:ln>
        </p:spPr>
        <p:txBody>
          <a:bodyPr wrap="none" anchor="ctr"/>
          <a:lstStyle/>
          <a:p>
            <a:endParaRPr lang="en-US"/>
          </a:p>
        </p:txBody>
      </p:sp>
      <p:sp>
        <p:nvSpPr>
          <p:cNvPr id="28676" name="Rectangle 4"/>
          <p:cNvSpPr>
            <a:spLocks noChangeArrowheads="1"/>
          </p:cNvSpPr>
          <p:nvPr/>
        </p:nvSpPr>
        <p:spPr bwMode="auto">
          <a:xfrm>
            <a:off x="990600" y="4343400"/>
            <a:ext cx="8153400" cy="2862964"/>
          </a:xfrm>
          <a:prstGeom prst="rect">
            <a:avLst/>
          </a:prstGeom>
          <a:noFill/>
          <a:ln w="9525">
            <a:noFill/>
            <a:miter lim="800000"/>
            <a:headEnd/>
            <a:tailEnd/>
          </a:ln>
          <a:effectLst/>
        </p:spPr>
        <p:txBody>
          <a:bodyPr wrap="square" lIns="92075" tIns="46038" rIns="92075" bIns="46038">
            <a:spAutoFit/>
          </a:bodyPr>
          <a:lstStyle/>
          <a:p>
            <a:pPr algn="just" eaLnBrk="0" fontAlgn="auto" hangingPunct="0">
              <a:spcBef>
                <a:spcPts val="0"/>
              </a:spcBef>
              <a:spcAft>
                <a:spcPts val="0"/>
              </a:spcAft>
              <a:buFont typeface="Wingdings" pitchFamily="2" charset="2"/>
              <a:buChar char="v"/>
              <a:defRPr/>
            </a:pPr>
            <a:r>
              <a:rPr lang="en-US" b="1">
                <a:effectLst>
                  <a:outerShdw blurRad="38100" dist="38100" dir="2700000" algn="tl">
                    <a:srgbClr val="C0C0C0"/>
                  </a:outerShdw>
                </a:effectLst>
                <a:latin typeface="+mn-lt"/>
              </a:rPr>
              <a:t>The transformer's internal structure consists of a primary winding centered between a pair of identically wound secondary windings, symmetrically spaced about the primary. This coil assembly is usually the stationary element of the position sensor. </a:t>
            </a:r>
          </a:p>
          <a:p>
            <a:pPr eaLnBrk="0" fontAlgn="auto" hangingPunct="0">
              <a:spcBef>
                <a:spcPts val="0"/>
              </a:spcBef>
              <a:spcAft>
                <a:spcPts val="0"/>
              </a:spcAft>
              <a:defRPr/>
            </a:pPr>
            <a:endParaRPr lang="en-US" b="1">
              <a:effectLst>
                <a:outerShdw blurRad="38100" dist="38100" dir="2700000" algn="tl">
                  <a:srgbClr val="C0C0C0"/>
                </a:outerShdw>
              </a:effectLst>
              <a:latin typeface="+mn-lt"/>
            </a:endParaRPr>
          </a:p>
          <a:p>
            <a:pPr algn="just" eaLnBrk="0" fontAlgn="auto" hangingPunct="0">
              <a:spcBef>
                <a:spcPts val="0"/>
              </a:spcBef>
              <a:spcAft>
                <a:spcPts val="0"/>
              </a:spcAft>
              <a:buFont typeface="Wingdings" pitchFamily="2" charset="2"/>
              <a:buChar char="v"/>
              <a:defRPr/>
            </a:pPr>
            <a:r>
              <a:rPr lang="en-US" b="1">
                <a:effectLst>
                  <a:outerShdw blurRad="38100" dist="38100" dir="2700000" algn="tl">
                    <a:srgbClr val="C0C0C0"/>
                  </a:outerShdw>
                </a:effectLst>
                <a:latin typeface="+mn-lt"/>
              </a:rPr>
              <a:t>The moving element of the an LVDT is a separate tubular armature of magnetically permeable material called the core, which is free to move axially within the coil's hollow bore, and mechanically coupled to the object whose position is being measured. </a:t>
            </a:r>
          </a:p>
          <a:p>
            <a:pPr eaLnBrk="0" fontAlgn="auto" hangingPunct="0">
              <a:spcBef>
                <a:spcPts val="0"/>
              </a:spcBef>
              <a:spcAft>
                <a:spcPts val="0"/>
              </a:spcAft>
              <a:defRPr/>
            </a:pPr>
            <a:endParaRPr lang="en-US" b="1">
              <a:effectLst>
                <a:outerShdw blurRad="38100" dist="38100" dir="2700000" algn="tl">
                  <a:srgbClr val="C0C0C0"/>
                </a:outerShdw>
              </a:effectLst>
              <a:latin typeface="+mn-lt"/>
            </a:endParaRPr>
          </a:p>
        </p:txBody>
      </p:sp>
      <p:sp>
        <p:nvSpPr>
          <p:cNvPr id="28677" name="Text Box 5"/>
          <p:cNvSpPr txBox="1">
            <a:spLocks noChangeArrowheads="1"/>
          </p:cNvSpPr>
          <p:nvPr/>
        </p:nvSpPr>
        <p:spPr bwMode="auto">
          <a:xfrm>
            <a:off x="4918075" y="179388"/>
            <a:ext cx="4219575" cy="57943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sz="3200">
                <a:solidFill>
                  <a:srgbClr val="A50021"/>
                </a:solidFill>
                <a:effectLst>
                  <a:outerShdw blurRad="38100" dist="38100" dir="2700000" algn="tl">
                    <a:srgbClr val="C0C0C0"/>
                  </a:outerShdw>
                </a:effectLst>
                <a:latin typeface="Arial Black" pitchFamily="34" charset="0"/>
              </a:rPr>
              <a:t>What Is An LVDT?</a:t>
            </a:r>
            <a:endParaRPr lang="en-US" sz="2400">
              <a:solidFill>
                <a:srgbClr val="A50021"/>
              </a:solidFill>
              <a:latin typeface="Times New Roman" charset="0"/>
            </a:endParaRPr>
          </a:p>
        </p:txBody>
      </p:sp>
    </p:spTree>
    <p:extLst>
      <p:ext uri="{BB962C8B-B14F-4D97-AF65-F5344CB8AC3E}">
        <p14:creationId xmlns:p14="http://schemas.microsoft.com/office/powerpoint/2010/main" val="1348800743"/>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715000" y="6305550"/>
            <a:ext cx="2895600" cy="476250"/>
          </a:xfrm>
          <a:prstGeom prst="rect">
            <a:avLst/>
          </a:prstGeom>
        </p:spPr>
        <p:txBody>
          <a:bodyPr anchor="b"/>
          <a:lstStyle>
            <a:defPPr>
              <a:defRPr lang="en-US"/>
            </a:defPPr>
            <a:lvl1pPr algn="l" rtl="0" eaLnBrk="1" fontAlgn="base" latinLnBrk="0" hangingPunct="1">
              <a:spcBef>
                <a:spcPct val="0"/>
              </a:spcBef>
              <a:spcAft>
                <a:spcPct val="0"/>
              </a:spcAft>
              <a:defRPr kumimoji="0" sz="1200" kern="1200">
                <a:solidFill>
                  <a:schemeClr val="bg2">
                    <a:shade val="50000"/>
                    <a:satMod val="200000"/>
                  </a:schemeClr>
                </a:solidFill>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Prof. Govardhan</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838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08940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600200" y="990600"/>
            <a:ext cx="6172200" cy="5711825"/>
          </a:xfrm>
          <a:prstGeom prst="rect">
            <a:avLst/>
          </a:prstGeom>
          <a:noFill/>
          <a:ln w="9525">
            <a:noFill/>
            <a:miter lim="800000"/>
            <a:headEnd/>
            <a:tailEnd/>
          </a:ln>
        </p:spPr>
      </p:pic>
      <p:sp>
        <p:nvSpPr>
          <p:cNvPr id="10243" name="Title 2"/>
          <p:cNvSpPr>
            <a:spLocks noGrp="1"/>
          </p:cNvSpPr>
          <p:nvPr>
            <p:ph type="title"/>
          </p:nvPr>
        </p:nvSpPr>
        <p:spPr>
          <a:xfrm>
            <a:off x="457200" y="0"/>
            <a:ext cx="8229600" cy="792163"/>
          </a:xfrm>
        </p:spPr>
        <p:txBody>
          <a:bodyPr>
            <a:normAutofit/>
          </a:bodyPr>
          <a:lstStyle/>
          <a:p>
            <a:pPr algn="ctr" eaLnBrk="1" hangingPunct="1"/>
            <a:r>
              <a:rPr lang="en-US" sz="3200">
                <a:solidFill>
                  <a:srgbClr val="A50021"/>
                </a:solidFill>
                <a:effectLst>
                  <a:outerShdw blurRad="38100" dist="38100" dir="2700000" algn="tl">
                    <a:srgbClr val="C0C0C0"/>
                  </a:outerShdw>
                </a:effectLst>
                <a:latin typeface="Arial Black" pitchFamily="34" charset="0"/>
                <a:ea typeface="+mn-ea"/>
                <a:cs typeface="+mn-cs"/>
              </a:rPr>
              <a:t>Cross Sectional View of LVDT</a:t>
            </a:r>
            <a:endParaRPr lang="en-GB" sz="3200">
              <a:solidFill>
                <a:srgbClr val="A50021"/>
              </a:solidFill>
              <a:effectLst>
                <a:outerShdw blurRad="38100" dist="38100" dir="2700000" algn="tl">
                  <a:srgbClr val="C0C0C0"/>
                </a:outerShdw>
              </a:effectLst>
              <a:latin typeface="Arial Black" pitchFamily="34" charset="0"/>
              <a:ea typeface="+mn-ea"/>
              <a:cs typeface="+mn-c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cceleration measurement using lvdt"/>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990600" y="0"/>
            <a:ext cx="8225100" cy="68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369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3472" y="1052946"/>
            <a:ext cx="7997317" cy="4673601"/>
          </a:xfrm>
          <a:prstGeom prst="rect">
            <a:avLst/>
          </a:prstGeom>
        </p:spPr>
      </p:pic>
      <p:sp>
        <p:nvSpPr>
          <p:cNvPr id="5" name="Rectangle 4"/>
          <p:cNvSpPr/>
          <p:nvPr/>
        </p:nvSpPr>
        <p:spPr>
          <a:xfrm>
            <a:off x="1653309" y="6375507"/>
            <a:ext cx="5851237" cy="276999"/>
          </a:xfrm>
          <a:prstGeom prst="rect">
            <a:avLst/>
          </a:prstGeom>
        </p:spPr>
        <p:txBody>
          <a:bodyPr wrap="square">
            <a:spAutoFit/>
          </a:bodyPr>
          <a:lstStyle/>
          <a:p>
            <a:r>
              <a:rPr lang="en-IN" sz="1200"/>
              <a:t>Source: https://www.michsci.com/what-is-a-strain-gauge/?cn-reloaded=1 as on 17-04-21</a:t>
            </a:r>
          </a:p>
        </p:txBody>
      </p:sp>
    </p:spTree>
    <p:extLst>
      <p:ext uri="{BB962C8B-B14F-4D97-AF65-F5344CB8AC3E}">
        <p14:creationId xmlns:p14="http://schemas.microsoft.com/office/powerpoint/2010/main" val="409256366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0" y="0"/>
            <a:ext cx="9144000" cy="6892925"/>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0" y="9939"/>
            <a:ext cx="9144000" cy="6869113"/>
          </a:xfrm>
          <a:prstGeom prst="rect">
            <a:avLst/>
          </a:prstGeom>
          <a:noFill/>
          <a:ln w="9525">
            <a:noFill/>
            <a:miter lim="800000"/>
            <a:headEnd/>
            <a:tailEnd/>
          </a:ln>
        </p:spPr>
      </p:pic>
      <p:sp>
        <p:nvSpPr>
          <p:cNvPr id="2" name="Footer Placeholder 1"/>
          <p:cNvSpPr>
            <a:spLocks noGrp="1"/>
          </p:cNvSpPr>
          <p:nvPr>
            <p:ph type="ftr" sz="quarter" idx="11"/>
          </p:nvPr>
        </p:nvSpPr>
        <p:spPr>
          <a:xfrm>
            <a:off x="5715000" y="6305550"/>
            <a:ext cx="2895600" cy="476250"/>
          </a:xfrm>
          <a:prstGeom prst="rect">
            <a:avLst/>
          </a:prstGeom>
        </p:spPr>
        <p:txBody>
          <a:bodyPr anchor="b"/>
          <a:lstStyle>
            <a:defPPr>
              <a:defRPr lang="en-US"/>
            </a:defPPr>
            <a:lvl1pPr algn="l" rtl="0" eaLnBrk="1" fontAlgn="base" latinLnBrk="0" hangingPunct="1">
              <a:spcBef>
                <a:spcPct val="0"/>
              </a:spcBef>
              <a:spcAft>
                <a:spcPct val="0"/>
              </a:spcAft>
              <a:defRPr kumimoji="0" sz="1200" kern="1200">
                <a:solidFill>
                  <a:schemeClr val="bg2">
                    <a:shade val="50000"/>
                    <a:satMod val="200000"/>
                  </a:schemeClr>
                </a:solidFill>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Prof. Govardhan</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E:\EEM-09-10\Class Notes\LVDT\lvdtoperationanimation_thumb.gif">
            <a:hlinkClick r:id="rId2" action="ppaction://hlinkfile"/>
          </p:cNvPr>
          <p:cNvPicPr>
            <a:picLocks noChangeAspect="1" noChangeArrowheads="1" noCrop="1"/>
          </p:cNvPicPr>
          <p:nvPr/>
        </p:nvPicPr>
        <p:blipFill>
          <a:blip r:embed="rId3" cstate="print"/>
          <a:srcRect/>
          <a:stretch>
            <a:fillRect/>
          </a:stretch>
        </p:blipFill>
        <p:spPr bwMode="auto">
          <a:xfrm>
            <a:off x="152400" y="1676400"/>
            <a:ext cx="4469235" cy="2895600"/>
          </a:xfrm>
          <a:prstGeom prst="rect">
            <a:avLst/>
          </a:prstGeom>
          <a:noFill/>
          <a:ln w="9525">
            <a:noFill/>
            <a:miter lim="800000"/>
            <a:headEnd/>
            <a:tailEnd/>
          </a:ln>
        </p:spPr>
      </p:pic>
      <p:sp>
        <p:nvSpPr>
          <p:cNvPr id="5" name="Title 4"/>
          <p:cNvSpPr>
            <a:spLocks noGrp="1"/>
          </p:cNvSpPr>
          <p:nvPr>
            <p:ph type="title"/>
          </p:nvPr>
        </p:nvSpPr>
        <p:spPr>
          <a:xfrm>
            <a:off x="457200" y="0"/>
            <a:ext cx="8229600" cy="715963"/>
          </a:xfrm>
        </p:spPr>
        <p:txBody>
          <a:bodyPr rtlCol="0">
            <a:normAutofit/>
          </a:bodyPr>
          <a:lstStyle/>
          <a:p>
            <a:pPr algn="r" fontAlgn="auto">
              <a:spcAft>
                <a:spcPts val="0"/>
              </a:spcAft>
              <a:defRPr/>
            </a:pPr>
            <a:r>
              <a:rPr lang="en-US" sz="3200">
                <a:solidFill>
                  <a:srgbClr val="A50021"/>
                </a:solidFill>
                <a:effectLst>
                  <a:outerShdw blurRad="38100" dist="38100" dir="2700000" algn="tl">
                    <a:srgbClr val="C0C0C0"/>
                  </a:outerShdw>
                </a:effectLst>
                <a:latin typeface="Arial Black" pitchFamily="34" charset="0"/>
                <a:ea typeface="+mn-ea"/>
                <a:cs typeface="+mn-cs"/>
              </a:rPr>
              <a:t>Working of LVDT</a:t>
            </a:r>
            <a:endParaRPr lang="en-GB" sz="3200">
              <a:solidFill>
                <a:srgbClr val="A50021"/>
              </a:solidFill>
              <a:effectLst>
                <a:outerShdw blurRad="38100" dist="38100" dir="2700000" algn="tl">
                  <a:srgbClr val="C0C0C0"/>
                </a:outerShdw>
              </a:effectLst>
              <a:latin typeface="Arial Black" pitchFamily="34" charset="0"/>
              <a:ea typeface="+mn-ea"/>
              <a:cs typeface="+mn-cs"/>
            </a:endParaRPr>
          </a:p>
        </p:txBody>
      </p:sp>
      <p:pic>
        <p:nvPicPr>
          <p:cNvPr id="2" name="Picture 1">
            <a:extLst>
              <a:ext uri="{FF2B5EF4-FFF2-40B4-BE49-F238E27FC236}">
                <a16:creationId xmlns:a16="http://schemas.microsoft.com/office/drawing/2014/main" id="{25E19FF7-378F-3112-B9CD-CE8BA565D078}"/>
              </a:ext>
            </a:extLst>
          </p:cNvPr>
          <p:cNvPicPr>
            <a:picLocks noChangeAspect="1"/>
          </p:cNvPicPr>
          <p:nvPr/>
        </p:nvPicPr>
        <p:blipFill>
          <a:blip r:embed="rId4"/>
          <a:stretch>
            <a:fillRect/>
          </a:stretch>
        </p:blipFill>
        <p:spPr>
          <a:xfrm>
            <a:off x="5029200" y="694465"/>
            <a:ext cx="3458058" cy="6163535"/>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066800" y="4419600"/>
            <a:ext cx="7813675" cy="2308966"/>
          </a:xfrm>
          <a:prstGeom prst="rect">
            <a:avLst/>
          </a:prstGeom>
          <a:noFill/>
          <a:ln w="9525">
            <a:noFill/>
            <a:miter lim="800000"/>
            <a:headEnd/>
            <a:tailEnd/>
          </a:ln>
          <a:effectLst/>
        </p:spPr>
        <p:txBody>
          <a:bodyPr wrap="square" lIns="92075" tIns="46038" rIns="92075" bIns="46038">
            <a:spAutoFit/>
          </a:bodyPr>
          <a:lstStyle/>
          <a:p>
            <a:pPr algn="just" eaLnBrk="0" fontAlgn="auto" hangingPunct="0">
              <a:spcBef>
                <a:spcPts val="0"/>
              </a:spcBef>
              <a:spcAft>
                <a:spcPts val="0"/>
              </a:spcAft>
              <a:defRPr/>
            </a:pPr>
            <a:r>
              <a:rPr lang="en-US" b="1">
                <a:effectLst>
                  <a:outerShdw blurRad="38100" dist="38100" dir="2700000" algn="tl">
                    <a:srgbClr val="C0C0C0"/>
                  </a:outerShdw>
                </a:effectLst>
                <a:latin typeface="+mn-lt"/>
              </a:rPr>
              <a:t>This figure illustrates what happens when the LVDT's core is in different axial positions. The LVDT's primary winding, P, is energized by an AC source of constant amplitude. The magnetic flux thus developed is coupled by the core to the adjacent secondary windings, S1 and S2. If the core is located midway between S1 and S2, equal flux is coupled to each secondary so the voltages, E1 and E2, induced in each winding are equal. At this midway core position, referred to as the </a:t>
            </a:r>
            <a:r>
              <a:rPr lang="en-US" b="1" i="1">
                <a:effectLst>
                  <a:outerShdw blurRad="38100" dist="38100" dir="2700000" algn="tl">
                    <a:srgbClr val="C0C0C0"/>
                  </a:outerShdw>
                </a:effectLst>
                <a:latin typeface="+mn-lt"/>
              </a:rPr>
              <a:t>null point</a:t>
            </a:r>
            <a:r>
              <a:rPr lang="en-US" b="1">
                <a:effectLst>
                  <a:outerShdw blurRad="38100" dist="38100" dir="2700000" algn="tl">
                    <a:srgbClr val="C0C0C0"/>
                  </a:outerShdw>
                </a:effectLst>
                <a:latin typeface="+mn-lt"/>
              </a:rPr>
              <a:t>, the differential voltage output, (E1 - E2), is  zero</a:t>
            </a:r>
            <a:r>
              <a:rPr lang="en-US" b="1" i="1">
                <a:effectLst>
                  <a:outerShdw blurRad="38100" dist="38100" dir="2700000" algn="tl">
                    <a:srgbClr val="C0C0C0"/>
                  </a:outerShdw>
                </a:effectLst>
                <a:latin typeface="+mn-lt"/>
              </a:rPr>
              <a:t>.</a:t>
            </a:r>
          </a:p>
        </p:txBody>
      </p:sp>
      <p:sp>
        <p:nvSpPr>
          <p:cNvPr id="31747" name="Text Box 3"/>
          <p:cNvSpPr txBox="1">
            <a:spLocks noChangeArrowheads="1"/>
          </p:cNvSpPr>
          <p:nvPr/>
        </p:nvSpPr>
        <p:spPr bwMode="auto">
          <a:xfrm>
            <a:off x="3124200" y="179388"/>
            <a:ext cx="6013450" cy="57943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sz="3200">
                <a:solidFill>
                  <a:srgbClr val="A50021"/>
                </a:solidFill>
                <a:effectLst>
                  <a:outerShdw blurRad="38100" dist="38100" dir="2700000" algn="tl">
                    <a:srgbClr val="C0C0C0"/>
                  </a:outerShdw>
                </a:effectLst>
                <a:latin typeface="Arial Black" pitchFamily="34" charset="0"/>
              </a:rPr>
              <a:t>How Does An LVDT Work?</a:t>
            </a:r>
            <a:endParaRPr lang="en-US" sz="2400">
              <a:solidFill>
                <a:srgbClr val="A50021"/>
              </a:solidFill>
              <a:latin typeface="Times New Roman" charset="0"/>
            </a:endParaRPr>
          </a:p>
        </p:txBody>
      </p:sp>
      <p:sp>
        <p:nvSpPr>
          <p:cNvPr id="14340" name="Line 4"/>
          <p:cNvSpPr>
            <a:spLocks noChangeShapeType="1"/>
          </p:cNvSpPr>
          <p:nvPr/>
        </p:nvSpPr>
        <p:spPr bwMode="auto">
          <a:xfrm>
            <a:off x="0" y="844550"/>
            <a:ext cx="9144000" cy="0"/>
          </a:xfrm>
          <a:prstGeom prst="line">
            <a:avLst/>
          </a:prstGeom>
          <a:noFill/>
          <a:ln w="9525">
            <a:solidFill>
              <a:schemeClr val="tx1"/>
            </a:solidFill>
            <a:round/>
            <a:headEnd/>
            <a:tailEnd/>
          </a:ln>
        </p:spPr>
        <p:txBody>
          <a:bodyPr wrap="none" anchor="ctr"/>
          <a:lstStyle/>
          <a:p>
            <a:endParaRPr lang="en-US"/>
          </a:p>
        </p:txBody>
      </p:sp>
      <p:pic>
        <p:nvPicPr>
          <p:cNvPr id="14341" name="Picture 5" descr="C:\WINDOWS\DESKTOP\primer2.gif"/>
          <p:cNvPicPr>
            <a:picLocks noChangeAspect="1" noChangeArrowheads="1"/>
          </p:cNvPicPr>
          <p:nvPr/>
        </p:nvPicPr>
        <p:blipFill>
          <a:blip r:embed="rId3" cstate="print"/>
          <a:srcRect/>
          <a:stretch>
            <a:fillRect/>
          </a:stretch>
        </p:blipFill>
        <p:spPr bwMode="auto">
          <a:xfrm>
            <a:off x="88900" y="914400"/>
            <a:ext cx="8915400" cy="3386137"/>
          </a:xfrm>
          <a:prstGeom prst="rect">
            <a:avLst/>
          </a:prstGeom>
          <a:noFill/>
          <a:ln w="12700">
            <a:solidFill>
              <a:schemeClr val="tx1"/>
            </a:solidFill>
            <a:miter lim="800000"/>
            <a:headEnd/>
            <a:tailEnd/>
          </a:ln>
        </p:spPr>
      </p:pic>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609600"/>
            <a:ext cx="758747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32713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5400" y="21465"/>
            <a:ext cx="7498080" cy="792480"/>
          </a:xfrm>
        </p:spPr>
        <p:txBody>
          <a:bodyPr/>
          <a:lstStyle/>
          <a:p>
            <a:r>
              <a:rPr lang="en-US"/>
              <a:t>WORKING OF DC LVDT</a:t>
            </a:r>
          </a:p>
        </p:txBody>
      </p:sp>
      <p:pic>
        <p:nvPicPr>
          <p:cNvPr id="1027" name="Picture 3">
            <a:hlinkClick r:id="rId2" action="ppaction://hlinkfile"/>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9" t="9137" r="14779" b="2961"/>
          <a:stretch/>
        </p:blipFill>
        <p:spPr bwMode="auto">
          <a:xfrm>
            <a:off x="2133600" y="828261"/>
            <a:ext cx="5420139" cy="462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ig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830" t="18956" r="11548"/>
          <a:stretch/>
        </p:blipFill>
        <p:spPr bwMode="auto">
          <a:xfrm>
            <a:off x="1371600" y="4302000"/>
            <a:ext cx="6362570" cy="2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6800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C:\Documents and Settings\Dell\Desktop\lvdtan2.gif"/>
          <p:cNvPicPr>
            <a:picLocks noChangeAspect="1" noChangeArrowheads="1" noCrop="1"/>
          </p:cNvPicPr>
          <p:nvPr/>
        </p:nvPicPr>
        <p:blipFill>
          <a:blip r:embed="rId2" cstate="print"/>
          <a:srcRect/>
          <a:stretch>
            <a:fillRect/>
          </a:stretch>
        </p:blipFill>
        <p:spPr bwMode="auto">
          <a:xfrm>
            <a:off x="1676400" y="1066800"/>
            <a:ext cx="6860400" cy="5076000"/>
          </a:xfrm>
          <a:prstGeom prst="rect">
            <a:avLst/>
          </a:prstGeom>
          <a:noFill/>
          <a:ln w="9525">
            <a:noFill/>
            <a:miter lim="800000"/>
            <a:headEnd/>
            <a:tailEnd/>
          </a:ln>
        </p:spPr>
      </p:pic>
      <p:sp>
        <p:nvSpPr>
          <p:cNvPr id="18435" name="Title 3"/>
          <p:cNvSpPr>
            <a:spLocks noGrp="1"/>
          </p:cNvSpPr>
          <p:nvPr>
            <p:ph type="title"/>
          </p:nvPr>
        </p:nvSpPr>
        <p:spPr>
          <a:xfrm>
            <a:off x="1143000" y="0"/>
            <a:ext cx="7543800" cy="1143000"/>
          </a:xfrm>
        </p:spPr>
        <p:txBody>
          <a:bodyPr>
            <a:normAutofit/>
          </a:bodyPr>
          <a:lstStyle/>
          <a:p>
            <a:pPr algn="ctr" eaLnBrk="1" hangingPunct="1"/>
            <a:r>
              <a:rPr lang="en-US" sz="3200">
                <a:solidFill>
                  <a:srgbClr val="A50021"/>
                </a:solidFill>
                <a:effectLst>
                  <a:outerShdw blurRad="38100" dist="38100" dir="2700000" algn="tl">
                    <a:srgbClr val="C0C0C0"/>
                  </a:outerShdw>
                </a:effectLst>
                <a:latin typeface="Arial Black" pitchFamily="34" charset="0"/>
                <a:ea typeface="+mn-ea"/>
                <a:cs typeface="+mn-cs"/>
              </a:rPr>
              <a:t>Working of LVDT</a:t>
            </a:r>
            <a:endParaRPr lang="en-GB" sz="3200">
              <a:solidFill>
                <a:srgbClr val="A50021"/>
              </a:solidFill>
              <a:effectLst>
                <a:outerShdw blurRad="38100" dist="38100" dir="2700000" algn="tl">
                  <a:srgbClr val="C0C0C0"/>
                </a:outerShdw>
              </a:effectLst>
              <a:latin typeface="Arial Black" pitchFamily="34" charset="0"/>
              <a:ea typeface="+mn-ea"/>
              <a:cs typeface="+mn-cs"/>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715000" y="6305550"/>
            <a:ext cx="2895600" cy="476250"/>
          </a:xfrm>
          <a:prstGeom prst="rect">
            <a:avLst/>
          </a:prstGeom>
        </p:spPr>
        <p:txBody>
          <a:bodyPr anchor="b"/>
          <a:lstStyle>
            <a:defPPr>
              <a:defRPr lang="en-US"/>
            </a:defPPr>
            <a:lvl1pPr algn="l" rtl="0" eaLnBrk="1" fontAlgn="base" latinLnBrk="0" hangingPunct="1">
              <a:spcBef>
                <a:spcPct val="0"/>
              </a:spcBef>
              <a:spcAft>
                <a:spcPct val="0"/>
              </a:spcAft>
              <a:defRPr kumimoji="0" sz="1200" kern="1200">
                <a:solidFill>
                  <a:schemeClr val="bg2">
                    <a:shade val="50000"/>
                    <a:satMod val="200000"/>
                  </a:schemeClr>
                </a:solidFill>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Prof. Govardhan</a:t>
            </a:r>
          </a:p>
        </p:txBody>
      </p:sp>
      <p:grpSp>
        <p:nvGrpSpPr>
          <p:cNvPr id="19459" name="Group 4"/>
          <p:cNvGrpSpPr>
            <a:grpSpLocks/>
          </p:cNvGrpSpPr>
          <p:nvPr/>
        </p:nvGrpSpPr>
        <p:grpSpPr bwMode="auto">
          <a:xfrm>
            <a:off x="0" y="0"/>
            <a:ext cx="9144000" cy="6884988"/>
            <a:chOff x="0" y="0"/>
            <a:chExt cx="9144000" cy="6884988"/>
          </a:xfrm>
        </p:grpSpPr>
        <p:pic>
          <p:nvPicPr>
            <p:cNvPr id="19460" name="Picture 2"/>
            <p:cNvPicPr>
              <a:picLocks noChangeAspect="1" noChangeArrowheads="1"/>
            </p:cNvPicPr>
            <p:nvPr/>
          </p:nvPicPr>
          <p:blipFill>
            <a:blip r:embed="rId2" cstate="print"/>
            <a:srcRect/>
            <a:stretch>
              <a:fillRect/>
            </a:stretch>
          </p:blipFill>
          <p:spPr bwMode="auto">
            <a:xfrm>
              <a:off x="0" y="0"/>
              <a:ext cx="9144000" cy="6884988"/>
            </a:xfrm>
            <a:prstGeom prst="rect">
              <a:avLst/>
            </a:prstGeom>
            <a:noFill/>
            <a:ln w="9525">
              <a:noFill/>
              <a:miter lim="800000"/>
              <a:headEnd/>
              <a:tailEnd/>
            </a:ln>
          </p:spPr>
        </p:pic>
        <p:sp>
          <p:nvSpPr>
            <p:cNvPr id="4" name="Rectangle 3"/>
            <p:cNvSpPr/>
            <p:nvPr/>
          </p:nvSpPr>
          <p:spPr>
            <a:xfrm>
              <a:off x="0" y="6553200"/>
              <a:ext cx="9144000" cy="304800"/>
            </a:xfrm>
            <a:prstGeom prst="rect">
              <a:avLst/>
            </a:prstGeom>
            <a:solidFill>
              <a:srgbClr val="0000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066800" y="5257800"/>
            <a:ext cx="7872413" cy="1465262"/>
          </a:xfrm>
          <a:prstGeom prst="rect">
            <a:avLst/>
          </a:prstGeom>
          <a:noFill/>
          <a:ln w="9525">
            <a:noFill/>
            <a:miter lim="800000"/>
            <a:headEnd/>
            <a:tailEnd/>
          </a:ln>
          <a:effectLst/>
        </p:spPr>
        <p:txBody>
          <a:bodyPr wrap="square" lIns="92075" tIns="46038" rIns="92075" bIns="46038">
            <a:spAutoFit/>
          </a:bodyPr>
          <a:lstStyle/>
          <a:p>
            <a:pPr eaLnBrk="0" fontAlgn="auto" hangingPunct="0">
              <a:spcBef>
                <a:spcPts val="0"/>
              </a:spcBef>
              <a:spcAft>
                <a:spcPts val="0"/>
              </a:spcAft>
              <a:defRPr/>
            </a:pPr>
            <a:r>
              <a:rPr lang="en-US" b="1">
                <a:effectLst>
                  <a:outerShdw blurRad="38100" dist="38100" dir="2700000" algn="tl">
                    <a:srgbClr val="C0C0C0"/>
                  </a:outerShdw>
                </a:effectLst>
                <a:latin typeface="+mn-lt"/>
              </a:rPr>
              <a:t>This diagram also shows how the magnitude of the differential output voltage, </a:t>
            </a:r>
            <a:r>
              <a:rPr lang="en-US" b="1" err="1">
                <a:effectLst>
                  <a:outerShdw blurRad="38100" dist="38100" dir="2700000" algn="tl">
                    <a:srgbClr val="C0C0C0"/>
                  </a:outerShdw>
                </a:effectLst>
                <a:latin typeface="+mn-lt"/>
              </a:rPr>
              <a:t>E</a:t>
            </a:r>
            <a:r>
              <a:rPr lang="en-US" b="1" baseline="-26000" err="1">
                <a:effectLst>
                  <a:outerShdw blurRad="38100" dist="38100" dir="2700000" algn="tl">
                    <a:srgbClr val="C0C0C0"/>
                  </a:outerShdw>
                </a:effectLst>
                <a:latin typeface="+mn-lt"/>
              </a:rPr>
              <a:t>out</a:t>
            </a:r>
            <a:r>
              <a:rPr lang="en-US" b="1">
                <a:effectLst>
                  <a:outerShdw blurRad="38100" dist="38100" dir="2700000" algn="tl">
                    <a:srgbClr val="C0C0C0"/>
                  </a:outerShdw>
                </a:effectLst>
                <a:latin typeface="+mn-lt"/>
              </a:rPr>
              <a:t>, varies with core position. The value of </a:t>
            </a:r>
            <a:r>
              <a:rPr lang="en-US" b="1" err="1">
                <a:effectLst>
                  <a:outerShdw blurRad="38100" dist="38100" dir="2700000" algn="tl">
                    <a:srgbClr val="C0C0C0"/>
                  </a:outerShdw>
                </a:effectLst>
                <a:latin typeface="+mn-lt"/>
              </a:rPr>
              <a:t>E</a:t>
            </a:r>
            <a:r>
              <a:rPr lang="en-US" b="1" baseline="-25000" err="1">
                <a:effectLst>
                  <a:outerShdw blurRad="38100" dist="38100" dir="2700000" algn="tl">
                    <a:srgbClr val="C0C0C0"/>
                  </a:outerShdw>
                </a:effectLst>
                <a:latin typeface="+mn-lt"/>
              </a:rPr>
              <a:t>out</a:t>
            </a:r>
            <a:r>
              <a:rPr lang="en-US" b="1">
                <a:effectLst>
                  <a:outerShdw blurRad="38100" dist="38100" dir="2700000" algn="tl">
                    <a:srgbClr val="C0C0C0"/>
                  </a:outerShdw>
                </a:effectLst>
                <a:latin typeface="+mn-lt"/>
              </a:rPr>
              <a:t> at maximum core displacement from null depends upon the amplitude of the primary excitation voltage and the sensitivity factor of the particular LVDT, but is typically several Volts AC rms.</a:t>
            </a:r>
          </a:p>
        </p:txBody>
      </p:sp>
      <p:sp>
        <p:nvSpPr>
          <p:cNvPr id="33795" name="Text Box 3"/>
          <p:cNvSpPr txBox="1">
            <a:spLocks noChangeArrowheads="1"/>
          </p:cNvSpPr>
          <p:nvPr/>
        </p:nvSpPr>
        <p:spPr bwMode="auto">
          <a:xfrm>
            <a:off x="3124200" y="179388"/>
            <a:ext cx="6013450" cy="57943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sz="3200">
                <a:solidFill>
                  <a:srgbClr val="A50021"/>
                </a:solidFill>
                <a:effectLst>
                  <a:outerShdw blurRad="38100" dist="38100" dir="2700000" algn="tl">
                    <a:srgbClr val="C0C0C0"/>
                  </a:outerShdw>
                </a:effectLst>
                <a:latin typeface="Arial Black" pitchFamily="34" charset="0"/>
              </a:rPr>
              <a:t>How Does An LVDT Work?</a:t>
            </a:r>
            <a:endParaRPr lang="en-US" sz="2400">
              <a:solidFill>
                <a:srgbClr val="A50021"/>
              </a:solidFill>
              <a:latin typeface="Times New Roman" charset="0"/>
            </a:endParaRPr>
          </a:p>
        </p:txBody>
      </p:sp>
      <p:sp>
        <p:nvSpPr>
          <p:cNvPr id="20484" name="Line 4"/>
          <p:cNvSpPr>
            <a:spLocks noChangeShapeType="1"/>
          </p:cNvSpPr>
          <p:nvPr/>
        </p:nvSpPr>
        <p:spPr bwMode="auto">
          <a:xfrm>
            <a:off x="0" y="844550"/>
            <a:ext cx="9144000" cy="0"/>
          </a:xfrm>
          <a:prstGeom prst="line">
            <a:avLst/>
          </a:prstGeom>
          <a:noFill/>
          <a:ln w="9525">
            <a:solidFill>
              <a:schemeClr val="tx1"/>
            </a:solidFill>
            <a:round/>
            <a:headEnd/>
            <a:tailEnd/>
          </a:ln>
        </p:spPr>
        <p:txBody>
          <a:bodyPr wrap="none" anchor="ctr"/>
          <a:lstStyle/>
          <a:p>
            <a:endParaRPr lang="en-US"/>
          </a:p>
        </p:txBody>
      </p:sp>
      <p:pic>
        <p:nvPicPr>
          <p:cNvPr id="20485" name="Picture 5" descr="C:\WINDOWS\DESKTOP\primer3a.gif"/>
          <p:cNvPicPr>
            <a:picLocks noChangeAspect="1" noChangeArrowheads="1"/>
          </p:cNvPicPr>
          <p:nvPr/>
        </p:nvPicPr>
        <p:blipFill>
          <a:blip r:embed="rId3" cstate="print"/>
          <a:srcRect/>
          <a:stretch>
            <a:fillRect/>
          </a:stretch>
        </p:blipFill>
        <p:spPr bwMode="auto">
          <a:xfrm>
            <a:off x="1066800" y="841375"/>
            <a:ext cx="7848600" cy="4340225"/>
          </a:xfrm>
          <a:prstGeom prst="rect">
            <a:avLst/>
          </a:prstGeom>
          <a:noFill/>
          <a:ln w="12700">
            <a:solidFill>
              <a:schemeClr val="tx1"/>
            </a:solidFill>
            <a:miter lim="800000"/>
            <a:headEnd/>
            <a:tailEnd/>
          </a:ln>
        </p:spPr>
      </p:pic>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066800" y="5434013"/>
            <a:ext cx="7918450" cy="1190625"/>
          </a:xfrm>
          <a:prstGeom prst="rect">
            <a:avLst/>
          </a:prstGeom>
          <a:noFill/>
          <a:ln w="9525">
            <a:noFill/>
            <a:miter lim="800000"/>
            <a:headEnd/>
            <a:tailEnd/>
          </a:ln>
          <a:effectLst/>
        </p:spPr>
        <p:txBody>
          <a:bodyPr wrap="square" lIns="92075" tIns="46038" rIns="92075" bIns="46038">
            <a:spAutoFit/>
          </a:bodyPr>
          <a:lstStyle/>
          <a:p>
            <a:pPr eaLnBrk="0" fontAlgn="auto" hangingPunct="0">
              <a:spcBef>
                <a:spcPts val="0"/>
              </a:spcBef>
              <a:spcAft>
                <a:spcPts val="0"/>
              </a:spcAft>
              <a:defRPr/>
            </a:pPr>
            <a:r>
              <a:rPr lang="en-US" b="1">
                <a:effectLst>
                  <a:outerShdw blurRad="38100" dist="38100" dir="2700000" algn="tl">
                    <a:srgbClr val="C0C0C0"/>
                  </a:outerShdw>
                </a:effectLst>
                <a:latin typeface="+mn-lt"/>
              </a:rPr>
              <a:t>This 180 degree phase shift can be used to determine the direction of the core from the null point by means of appropriate circuitry. As this diagram shows, the polarity of the output signal represents the core's positional relationship to the null point.</a:t>
            </a:r>
          </a:p>
        </p:txBody>
      </p:sp>
      <p:sp>
        <p:nvSpPr>
          <p:cNvPr id="35843" name="Text Box 3"/>
          <p:cNvSpPr txBox="1">
            <a:spLocks noChangeArrowheads="1"/>
          </p:cNvSpPr>
          <p:nvPr/>
        </p:nvSpPr>
        <p:spPr bwMode="auto">
          <a:xfrm>
            <a:off x="3124200" y="179388"/>
            <a:ext cx="6013450" cy="57943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sz="3200">
                <a:solidFill>
                  <a:srgbClr val="A50021"/>
                </a:solidFill>
                <a:effectLst>
                  <a:outerShdw blurRad="38100" dist="38100" dir="2700000" algn="tl">
                    <a:srgbClr val="C0C0C0"/>
                  </a:outerShdw>
                </a:effectLst>
                <a:latin typeface="Arial Black" pitchFamily="34" charset="0"/>
              </a:rPr>
              <a:t>How Does An LVDT Work?</a:t>
            </a:r>
            <a:endParaRPr lang="en-US" sz="2400">
              <a:solidFill>
                <a:srgbClr val="A50021"/>
              </a:solidFill>
              <a:latin typeface="Times New Roman" charset="0"/>
            </a:endParaRPr>
          </a:p>
        </p:txBody>
      </p:sp>
      <p:sp>
        <p:nvSpPr>
          <p:cNvPr id="21508" name="Line 4"/>
          <p:cNvSpPr>
            <a:spLocks noChangeShapeType="1"/>
          </p:cNvSpPr>
          <p:nvPr/>
        </p:nvSpPr>
        <p:spPr bwMode="auto">
          <a:xfrm>
            <a:off x="0" y="844550"/>
            <a:ext cx="9144000" cy="0"/>
          </a:xfrm>
          <a:prstGeom prst="line">
            <a:avLst/>
          </a:prstGeom>
          <a:noFill/>
          <a:ln w="9525">
            <a:solidFill>
              <a:schemeClr val="tx1"/>
            </a:solidFill>
            <a:round/>
            <a:headEnd/>
            <a:tailEnd/>
          </a:ln>
        </p:spPr>
        <p:txBody>
          <a:bodyPr wrap="none" anchor="ctr"/>
          <a:lstStyle/>
          <a:p>
            <a:endParaRPr lang="en-US"/>
          </a:p>
        </p:txBody>
      </p:sp>
      <p:pic>
        <p:nvPicPr>
          <p:cNvPr id="21509" name="Picture 5" descr="C:\WINDOWS\DESKTOP\primer3c.gif"/>
          <p:cNvPicPr>
            <a:picLocks noChangeAspect="1" noChangeArrowheads="1"/>
          </p:cNvPicPr>
          <p:nvPr/>
        </p:nvPicPr>
        <p:blipFill>
          <a:blip r:embed="rId3" cstate="print"/>
          <a:srcRect/>
          <a:stretch>
            <a:fillRect/>
          </a:stretch>
        </p:blipFill>
        <p:spPr bwMode="auto">
          <a:xfrm>
            <a:off x="1143000" y="914400"/>
            <a:ext cx="7924800" cy="4208463"/>
          </a:xfrm>
          <a:prstGeom prst="rect">
            <a:avLst/>
          </a:prstGeom>
          <a:noFill/>
          <a:ln w="12700">
            <a:solidFill>
              <a:schemeClr val="tx1"/>
            </a:solidFill>
            <a:miter lim="800000"/>
            <a:headEnd/>
            <a:tailEnd/>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6" y="206525"/>
            <a:ext cx="7290054" cy="615511"/>
          </a:xfrm>
        </p:spPr>
        <p:txBody>
          <a:bodyPr>
            <a:normAutofit fontScale="90000"/>
          </a:bodyPr>
          <a:lstStyle/>
          <a:p>
            <a:r>
              <a:rPr lang="en-US"/>
              <a:t>Working</a:t>
            </a:r>
            <a:endParaRPr lang="en-IN"/>
          </a:p>
        </p:txBody>
      </p:sp>
      <p:sp>
        <p:nvSpPr>
          <p:cNvPr id="3" name="Content Placeholder 2"/>
          <p:cNvSpPr>
            <a:spLocks noGrp="1"/>
          </p:cNvSpPr>
          <p:nvPr>
            <p:ph idx="1"/>
          </p:nvPr>
        </p:nvSpPr>
        <p:spPr>
          <a:xfrm>
            <a:off x="768096" y="822036"/>
            <a:ext cx="7290054" cy="5800437"/>
          </a:xfrm>
        </p:spPr>
        <p:txBody>
          <a:bodyPr>
            <a:normAutofit/>
          </a:bodyPr>
          <a:lstStyle/>
          <a:p>
            <a:pPr>
              <a:buFont typeface="Wingdings" panose="05000000000000000000" pitchFamily="2" charset="2"/>
              <a:buChar char="v"/>
            </a:pPr>
            <a:r>
              <a:rPr lang="en-US" sz="2400"/>
              <a:t> Multiple strain gauges can be connected to measure small changes in electrical resistance – Wheatstone’s bridge</a:t>
            </a:r>
          </a:p>
          <a:p>
            <a:pPr>
              <a:buFont typeface="Wingdings" panose="05000000000000000000" pitchFamily="2" charset="2"/>
              <a:buChar char="v"/>
            </a:pPr>
            <a:r>
              <a:rPr lang="en-US" sz="2400"/>
              <a:t> In WB, an excitation voltage is applied across the circuit and o/p voltage is measure between two points at the middle of the bridge.</a:t>
            </a:r>
          </a:p>
          <a:p>
            <a:pPr>
              <a:buFont typeface="Wingdings" panose="05000000000000000000" pitchFamily="2" charset="2"/>
              <a:buChar char="v"/>
            </a:pPr>
            <a:r>
              <a:rPr lang="en-US" sz="2400"/>
              <a:t> When there is no load, the WB is balanced and there is zero output voltage</a:t>
            </a:r>
          </a:p>
          <a:p>
            <a:pPr>
              <a:buFont typeface="Wingdings" panose="05000000000000000000" pitchFamily="2" charset="2"/>
              <a:buChar char="v"/>
            </a:pPr>
            <a:r>
              <a:rPr lang="en-US" sz="2400"/>
              <a:t> Whenever there is a force exerted, it deforms the material which causes the resistance to change and hence the output voltage changes. </a:t>
            </a:r>
          </a:p>
          <a:p>
            <a:pPr>
              <a:buFont typeface="Wingdings" panose="05000000000000000000" pitchFamily="2" charset="2"/>
              <a:buChar char="v"/>
            </a:pPr>
            <a:r>
              <a:rPr lang="en-US" sz="2400"/>
              <a:t> A signal amplifier amplifies this small change, which in turn amplifies the noises.</a:t>
            </a:r>
          </a:p>
          <a:p>
            <a:pPr>
              <a:buFont typeface="Wingdings" panose="05000000000000000000" pitchFamily="2" charset="2"/>
              <a:buChar char="v"/>
            </a:pPr>
            <a:r>
              <a:rPr lang="en-US" sz="2400"/>
              <a:t> A signal conditioning circuitry removes these noises </a:t>
            </a:r>
          </a:p>
        </p:txBody>
      </p:sp>
    </p:spTree>
    <p:extLst>
      <p:ext uri="{BB962C8B-B14F-4D97-AF65-F5344CB8AC3E}">
        <p14:creationId xmlns:p14="http://schemas.microsoft.com/office/powerpoint/2010/main" val="24638452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228600"/>
            <a:ext cx="7772400" cy="685800"/>
          </a:xfrm>
        </p:spPr>
        <p:txBody>
          <a:bodyPr>
            <a:normAutofit/>
          </a:bodyPr>
          <a:lstStyle/>
          <a:p>
            <a:pPr algn="ctr"/>
            <a:r>
              <a:rPr lang="en-US" b="1">
                <a:solidFill>
                  <a:srgbClr val="A50021"/>
                </a:solidFill>
                <a:latin typeface="Arial Black" pitchFamily="34" charset="0"/>
              </a:rPr>
              <a:t>AC in / AC out</a:t>
            </a:r>
          </a:p>
        </p:txBody>
      </p:sp>
      <p:sp>
        <p:nvSpPr>
          <p:cNvPr id="9219" name="Rectangle 3"/>
          <p:cNvSpPr>
            <a:spLocks noGrp="1" noChangeArrowheads="1"/>
          </p:cNvSpPr>
          <p:nvPr>
            <p:ph type="body" idx="1"/>
          </p:nvPr>
        </p:nvSpPr>
        <p:spPr>
          <a:xfrm>
            <a:off x="1066800" y="838200"/>
            <a:ext cx="7924800" cy="5791200"/>
          </a:xfrm>
        </p:spPr>
        <p:txBody>
          <a:bodyPr>
            <a:normAutofit/>
          </a:bodyPr>
          <a:lstStyle/>
          <a:p>
            <a:pPr algn="ctr">
              <a:lnSpc>
                <a:spcPct val="90000"/>
              </a:lnSpc>
              <a:buFontTx/>
              <a:buNone/>
            </a:pPr>
            <a:r>
              <a:rPr lang="en-US" sz="3600" b="1" i="1" u="sng">
                <a:solidFill>
                  <a:srgbClr val="3333CC"/>
                </a:solidFill>
              </a:rPr>
              <a:t>ADVANTAGES</a:t>
            </a:r>
          </a:p>
          <a:p>
            <a:pPr>
              <a:lnSpc>
                <a:spcPct val="90000"/>
              </a:lnSpc>
            </a:pPr>
            <a:r>
              <a:rPr lang="en-US" b="1"/>
              <a:t>Flexible in Applications- </a:t>
            </a:r>
            <a:r>
              <a:rPr lang="en-US" b="1" i="1"/>
              <a:t>Span</a:t>
            </a:r>
            <a:r>
              <a:rPr lang="en-US" b="1"/>
              <a:t> and </a:t>
            </a:r>
            <a:r>
              <a:rPr lang="en-US" b="1" i="1"/>
              <a:t>Zero</a:t>
            </a:r>
            <a:r>
              <a:rPr lang="en-US" b="1"/>
              <a:t> 	Adjustable, etc.</a:t>
            </a:r>
          </a:p>
          <a:p>
            <a:pPr>
              <a:lnSpc>
                <a:spcPct val="90000"/>
              </a:lnSpc>
            </a:pPr>
            <a:r>
              <a:rPr lang="en-US" b="1"/>
              <a:t>Many Ranges and Sizes to Choose</a:t>
            </a:r>
          </a:p>
          <a:p>
            <a:pPr>
              <a:lnSpc>
                <a:spcPct val="90000"/>
              </a:lnSpc>
            </a:pPr>
            <a:r>
              <a:rPr lang="en-US" b="1"/>
              <a:t>More Robust to Environments</a:t>
            </a:r>
          </a:p>
          <a:p>
            <a:pPr>
              <a:lnSpc>
                <a:spcPct val="90000"/>
              </a:lnSpc>
              <a:buFontTx/>
              <a:buNone/>
            </a:pPr>
            <a:r>
              <a:rPr lang="en-US" b="1" i="1">
                <a:solidFill>
                  <a:srgbClr val="3333CC"/>
                </a:solidFill>
              </a:rPr>
              <a:t>				</a:t>
            </a:r>
            <a:r>
              <a:rPr lang="en-US" sz="3600" b="1" i="1" u="sng">
                <a:solidFill>
                  <a:srgbClr val="3333CC"/>
                </a:solidFill>
              </a:rPr>
              <a:t>LIMITATIONS</a:t>
            </a:r>
          </a:p>
          <a:p>
            <a:pPr>
              <a:lnSpc>
                <a:spcPct val="90000"/>
              </a:lnSpc>
            </a:pPr>
            <a:r>
              <a:rPr lang="en-US" b="1"/>
              <a:t>Requires External Support Electronics</a:t>
            </a:r>
          </a:p>
          <a:p>
            <a:pPr>
              <a:lnSpc>
                <a:spcPct val="90000"/>
              </a:lnSpc>
            </a:pPr>
            <a:r>
              <a:rPr lang="en-US" b="1"/>
              <a:t>Requires Extra Connections to LVDT </a:t>
            </a:r>
          </a:p>
          <a:p>
            <a:pPr>
              <a:lnSpc>
                <a:spcPct val="90000"/>
              </a:lnSpc>
            </a:pPr>
            <a:r>
              <a:rPr lang="en-US" b="1"/>
              <a:t>Potential Electrical Noise Susceptibility</a:t>
            </a:r>
          </a:p>
          <a:p>
            <a:pPr>
              <a:lnSpc>
                <a:spcPct val="90000"/>
              </a:lnSpc>
            </a:pPr>
            <a:r>
              <a:rPr lang="en-US" b="1"/>
              <a:t>Potential Problems with</a:t>
            </a:r>
            <a:r>
              <a:rPr lang="en-US" sz="2800" b="1"/>
              <a:t> </a:t>
            </a:r>
            <a:r>
              <a:rPr lang="en-US" b="1"/>
              <a:t>Long Cables</a:t>
            </a:r>
            <a:endParaRPr lang="en-US" sz="2800"/>
          </a:p>
        </p:txBody>
      </p:sp>
    </p:spTree>
    <p:extLst>
      <p:ext uri="{BB962C8B-B14F-4D97-AF65-F5344CB8AC3E}">
        <p14:creationId xmlns:p14="http://schemas.microsoft.com/office/powerpoint/2010/main" val="10213880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1"/>
              <a:t>Characteristics of LVDT</a:t>
            </a:r>
          </a:p>
        </p:txBody>
      </p:sp>
      <p:sp>
        <p:nvSpPr>
          <p:cNvPr id="4" name="Content Placeholder 3"/>
          <p:cNvSpPr>
            <a:spLocks noGrp="1"/>
          </p:cNvSpPr>
          <p:nvPr>
            <p:ph idx="1"/>
          </p:nvPr>
        </p:nvSpPr>
        <p:spPr>
          <a:xfrm>
            <a:off x="1435608" y="1447801"/>
            <a:ext cx="5003313" cy="4145071"/>
          </a:xfrm>
        </p:spPr>
        <p:txBody>
          <a:bodyPr>
            <a:normAutofit fontScale="92500" lnSpcReduction="20000"/>
          </a:bodyPr>
          <a:lstStyle/>
          <a:p>
            <a:r>
              <a:rPr lang="en-US" b="1">
                <a:solidFill>
                  <a:srgbClr val="A50021"/>
                </a:solidFill>
                <a:effectLst>
                  <a:outerShdw blurRad="38100" dist="38100" dir="2700000" algn="tl">
                    <a:srgbClr val="C0C0C0"/>
                  </a:outerShdw>
                </a:effectLst>
                <a:latin typeface="Arial Black" pitchFamily="34" charset="0"/>
              </a:rPr>
              <a:t>Friction-Free Operation</a:t>
            </a:r>
          </a:p>
          <a:p>
            <a:r>
              <a:rPr lang="en-US" b="1">
                <a:solidFill>
                  <a:srgbClr val="A50021"/>
                </a:solidFill>
                <a:latin typeface="Arial Black" pitchFamily="34" charset="0"/>
              </a:rPr>
              <a:t>good Resolution</a:t>
            </a:r>
            <a:endParaRPr lang="en-US" b="1">
              <a:solidFill>
                <a:srgbClr val="A50021"/>
              </a:solidFill>
            </a:endParaRPr>
          </a:p>
          <a:p>
            <a:r>
              <a:rPr lang="en-US" b="1">
                <a:solidFill>
                  <a:srgbClr val="A50021"/>
                </a:solidFill>
                <a:effectLst>
                  <a:outerShdw blurRad="38100" dist="38100" dir="2700000" algn="tl">
                    <a:srgbClr val="C0C0C0"/>
                  </a:outerShdw>
                </a:effectLst>
                <a:latin typeface="Arial Black" pitchFamily="34" charset="0"/>
              </a:rPr>
              <a:t>better Mechanical Life</a:t>
            </a:r>
          </a:p>
          <a:p>
            <a:r>
              <a:rPr lang="en-US" b="1">
                <a:solidFill>
                  <a:srgbClr val="A50021"/>
                </a:solidFill>
                <a:effectLst>
                  <a:outerShdw blurRad="38100" dist="38100" dir="2700000" algn="tl">
                    <a:srgbClr val="C0C0C0"/>
                  </a:outerShdw>
                </a:effectLst>
                <a:latin typeface="Arial Black" pitchFamily="34" charset="0"/>
              </a:rPr>
              <a:t>Over travel Damage Resistant</a:t>
            </a:r>
          </a:p>
          <a:p>
            <a:r>
              <a:rPr lang="en-US" b="1">
                <a:solidFill>
                  <a:srgbClr val="A50021"/>
                </a:solidFill>
                <a:effectLst>
                  <a:outerShdw blurRad="38100" dist="38100" dir="2700000" algn="tl">
                    <a:srgbClr val="C0C0C0"/>
                  </a:outerShdw>
                </a:effectLst>
                <a:latin typeface="Arial Black" pitchFamily="34" charset="0"/>
              </a:rPr>
              <a:t>Separable Coil And Core</a:t>
            </a:r>
          </a:p>
          <a:p>
            <a:pPr eaLnBrk="0" hangingPunct="0"/>
            <a:r>
              <a:rPr lang="en-US" b="1">
                <a:solidFill>
                  <a:srgbClr val="A50021"/>
                </a:solidFill>
                <a:effectLst>
                  <a:outerShdw blurRad="38100" dist="38100" dir="2700000" algn="tl">
                    <a:srgbClr val="C0C0C0"/>
                  </a:outerShdw>
                </a:effectLst>
                <a:latin typeface="Arial Black" pitchFamily="34" charset="0"/>
              </a:rPr>
              <a:t>Environmentally Robust</a:t>
            </a:r>
          </a:p>
          <a:p>
            <a:r>
              <a:rPr lang="en-US" b="1">
                <a:solidFill>
                  <a:srgbClr val="A50021"/>
                </a:solidFill>
                <a:effectLst>
                  <a:outerShdw blurRad="38100" dist="38100" dir="2700000" algn="tl">
                    <a:srgbClr val="C0C0C0"/>
                  </a:outerShdw>
                </a:effectLst>
                <a:latin typeface="Arial Black" pitchFamily="34" charset="0"/>
              </a:rPr>
              <a:t>Null Point Repeatability</a:t>
            </a:r>
            <a:endParaRPr lang="en-US" b="1">
              <a:solidFill>
                <a:srgbClr val="A50021"/>
              </a:solidFill>
            </a:endParaRPr>
          </a:p>
          <a:p>
            <a:r>
              <a:rPr lang="en-US" b="1">
                <a:solidFill>
                  <a:srgbClr val="A50021"/>
                </a:solidFill>
                <a:effectLst>
                  <a:outerShdw blurRad="38100" dist="38100" dir="2700000" algn="tl">
                    <a:srgbClr val="C0C0C0"/>
                  </a:outerShdw>
                </a:effectLst>
                <a:latin typeface="Arial Black" pitchFamily="34" charset="0"/>
              </a:rPr>
              <a:t>Fast Dynamic Response</a:t>
            </a:r>
            <a:endParaRPr lang="en-US" b="1">
              <a:solidFill>
                <a:srgbClr val="A50021"/>
              </a:solidFill>
            </a:endParaRPr>
          </a:p>
          <a:p>
            <a:r>
              <a:rPr lang="en-US" b="1">
                <a:solidFill>
                  <a:srgbClr val="A50021"/>
                </a:solidFill>
                <a:effectLst>
                  <a:outerShdw blurRad="38100" dist="38100" dir="2700000" algn="tl">
                    <a:srgbClr val="C0C0C0"/>
                  </a:outerShdw>
                </a:effectLst>
                <a:latin typeface="Arial Black" pitchFamily="34" charset="0"/>
              </a:rPr>
              <a:t>Absolute Output</a:t>
            </a:r>
            <a:endParaRPr lang="en-US" b="1">
              <a:solidFill>
                <a:srgbClr val="A50021"/>
              </a:solidFill>
            </a:endParaRPr>
          </a:p>
          <a:p>
            <a:endParaRPr lang="en-US"/>
          </a:p>
        </p:txBody>
      </p:sp>
    </p:spTree>
    <p:extLst>
      <p:ext uri="{BB962C8B-B14F-4D97-AF65-F5344CB8AC3E}">
        <p14:creationId xmlns:p14="http://schemas.microsoft.com/office/powerpoint/2010/main" val="11009456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715000" y="6305550"/>
            <a:ext cx="2895600" cy="476250"/>
          </a:xfrm>
          <a:prstGeom prst="rect">
            <a:avLst/>
          </a:prstGeom>
        </p:spPr>
        <p:txBody>
          <a:bodyPr anchor="b"/>
          <a:lstStyle>
            <a:defPPr>
              <a:defRPr lang="en-US"/>
            </a:defPPr>
            <a:lvl1pPr algn="l" rtl="0" eaLnBrk="1" fontAlgn="base" latinLnBrk="0" hangingPunct="1">
              <a:spcBef>
                <a:spcPct val="0"/>
              </a:spcBef>
              <a:spcAft>
                <a:spcPct val="0"/>
              </a:spcAft>
              <a:defRPr kumimoji="0" sz="1200" kern="1200">
                <a:solidFill>
                  <a:schemeClr val="bg2">
                    <a:shade val="50000"/>
                    <a:satMod val="200000"/>
                  </a:schemeClr>
                </a:solidFill>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Prof. Govardhan</a:t>
            </a:r>
          </a:p>
        </p:txBody>
      </p:sp>
      <p:grpSp>
        <p:nvGrpSpPr>
          <p:cNvPr id="23555" name="Group 4"/>
          <p:cNvGrpSpPr>
            <a:grpSpLocks/>
          </p:cNvGrpSpPr>
          <p:nvPr/>
        </p:nvGrpSpPr>
        <p:grpSpPr bwMode="auto">
          <a:xfrm>
            <a:off x="0" y="0"/>
            <a:ext cx="9144000" cy="6881813"/>
            <a:chOff x="0" y="0"/>
            <a:chExt cx="9144000" cy="6881813"/>
          </a:xfrm>
        </p:grpSpPr>
        <p:pic>
          <p:nvPicPr>
            <p:cNvPr id="23556" name="Picture 2"/>
            <p:cNvPicPr>
              <a:picLocks noChangeAspect="1" noChangeArrowheads="1"/>
            </p:cNvPicPr>
            <p:nvPr/>
          </p:nvPicPr>
          <p:blipFill>
            <a:blip r:embed="rId3" cstate="print"/>
            <a:srcRect/>
            <a:stretch>
              <a:fillRect/>
            </a:stretch>
          </p:blipFill>
          <p:spPr bwMode="auto">
            <a:xfrm>
              <a:off x="0" y="0"/>
              <a:ext cx="9144000" cy="6881813"/>
            </a:xfrm>
            <a:prstGeom prst="rect">
              <a:avLst/>
            </a:prstGeom>
            <a:noFill/>
            <a:ln w="9525">
              <a:noFill/>
              <a:miter lim="800000"/>
              <a:headEnd/>
              <a:tailEnd/>
            </a:ln>
          </p:spPr>
        </p:pic>
        <p:sp>
          <p:nvSpPr>
            <p:cNvPr id="4" name="Rectangle 3"/>
            <p:cNvSpPr/>
            <p:nvPr/>
          </p:nvSpPr>
          <p:spPr>
            <a:xfrm>
              <a:off x="0" y="6553200"/>
              <a:ext cx="9144000" cy="304800"/>
            </a:xfrm>
            <a:prstGeom prst="rect">
              <a:avLst/>
            </a:prstGeom>
            <a:solidFill>
              <a:srgbClr val="0000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76200" y="0"/>
            <a:ext cx="9144000" cy="6881813"/>
          </a:xfrm>
          <a:prstGeom prst="rect">
            <a:avLst/>
          </a:prstGeom>
          <a:noFill/>
          <a:ln w="9525">
            <a:noFill/>
            <a:miter lim="800000"/>
            <a:headEnd/>
            <a:tailEnd/>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20041" y="1716501"/>
            <a:ext cx="7924800" cy="1754969"/>
          </a:xfrm>
          <a:prstGeom prst="rect">
            <a:avLst/>
          </a:prstGeom>
          <a:noFill/>
          <a:ln w="9525">
            <a:noFill/>
            <a:miter lim="800000"/>
            <a:headEnd/>
            <a:tailEnd/>
          </a:ln>
          <a:effectLst/>
        </p:spPr>
        <p:txBody>
          <a:bodyPr wrap="square" lIns="92075" tIns="46038" rIns="92075" bIns="46038">
            <a:spAutoFit/>
          </a:bodyPr>
          <a:lstStyle/>
          <a:p>
            <a:pPr algn="just" eaLnBrk="0" fontAlgn="auto" hangingPunct="0">
              <a:spcBef>
                <a:spcPts val="0"/>
              </a:spcBef>
              <a:spcAft>
                <a:spcPts val="0"/>
              </a:spcAft>
              <a:defRPr/>
            </a:pPr>
            <a:r>
              <a:rPr lang="en-US" b="1">
                <a:effectLst>
                  <a:outerShdw blurRad="38100" dist="38100" dir="2700000" algn="tl">
                    <a:srgbClr val="C0C0C0"/>
                  </a:outerShdw>
                </a:effectLst>
                <a:latin typeface="+mn-lt"/>
              </a:rPr>
              <a:t>Although an LVDT is an electrical transformer, it requires AC power of an amplitude and frequency quite different from ordinary power lines to operate properly, typically 3 V AC </a:t>
            </a:r>
            <a:r>
              <a:rPr lang="en-US" b="1" err="1">
                <a:effectLst>
                  <a:outerShdw blurRad="38100" dist="38100" dir="2700000" algn="tl">
                    <a:srgbClr val="C0C0C0"/>
                  </a:outerShdw>
                </a:effectLst>
                <a:latin typeface="+mn-lt"/>
              </a:rPr>
              <a:t>rms</a:t>
            </a:r>
            <a:r>
              <a:rPr lang="en-US" b="1">
                <a:effectLst>
                  <a:outerShdw blurRad="38100" dist="38100" dir="2700000" algn="tl">
                    <a:srgbClr val="C0C0C0"/>
                  </a:outerShdw>
                </a:effectLst>
                <a:latin typeface="+mn-lt"/>
              </a:rPr>
              <a:t> at 3 kHz. Supplying this excitation power for an LVDT is one of several functions of the LVDT support electronics, which is also  known as LVDT signal conditioning  equipment.</a:t>
            </a:r>
          </a:p>
        </p:txBody>
      </p:sp>
      <p:sp>
        <p:nvSpPr>
          <p:cNvPr id="37891" name="Text Box 3"/>
          <p:cNvSpPr txBox="1">
            <a:spLocks noChangeArrowheads="1"/>
          </p:cNvSpPr>
          <p:nvPr/>
        </p:nvSpPr>
        <p:spPr bwMode="auto">
          <a:xfrm>
            <a:off x="3124200" y="179388"/>
            <a:ext cx="6013450" cy="579437"/>
          </a:xfrm>
          <a:prstGeom prst="rect">
            <a:avLst/>
          </a:prstGeom>
          <a:noFill/>
          <a:ln w="9525">
            <a:noFill/>
            <a:miter lim="800000"/>
            <a:headEnd/>
            <a:tailEnd/>
          </a:ln>
          <a:effectLst/>
        </p:spPr>
        <p:txBody>
          <a:bodyPr>
            <a:spAutoFit/>
          </a:bodyPr>
          <a:lstStyle/>
          <a:p>
            <a:pPr eaLnBrk="0" fontAlgn="auto" hangingPunct="0">
              <a:spcBef>
                <a:spcPct val="50000"/>
              </a:spcBef>
              <a:spcAft>
                <a:spcPts val="0"/>
              </a:spcAft>
              <a:defRPr/>
            </a:pPr>
            <a:r>
              <a:rPr lang="en-US" sz="3200">
                <a:solidFill>
                  <a:srgbClr val="A50021"/>
                </a:solidFill>
                <a:effectLst>
                  <a:outerShdw blurRad="38100" dist="38100" dir="2700000" algn="tl">
                    <a:srgbClr val="C0C0C0"/>
                  </a:outerShdw>
                </a:effectLst>
                <a:latin typeface="Arial Black" pitchFamily="34" charset="0"/>
              </a:rPr>
              <a:t>LVDT Support Electronics</a:t>
            </a:r>
          </a:p>
        </p:txBody>
      </p:sp>
      <p:sp>
        <p:nvSpPr>
          <p:cNvPr id="25604" name="Line 4"/>
          <p:cNvSpPr>
            <a:spLocks noChangeShapeType="1"/>
          </p:cNvSpPr>
          <p:nvPr/>
        </p:nvSpPr>
        <p:spPr bwMode="auto">
          <a:xfrm>
            <a:off x="0" y="844550"/>
            <a:ext cx="9144000" cy="0"/>
          </a:xfrm>
          <a:prstGeom prst="line">
            <a:avLst/>
          </a:prstGeom>
          <a:noFill/>
          <a:ln w="9525">
            <a:solidFill>
              <a:schemeClr val="tx1"/>
            </a:solidFill>
            <a:round/>
            <a:headEnd/>
            <a:tailEnd/>
          </a:ln>
        </p:spPr>
        <p:txBody>
          <a:bodyPr wrap="none" anchor="ctr"/>
          <a:lstStyle/>
          <a:p>
            <a:endParaRPr lang="en-US"/>
          </a:p>
        </p:txBody>
      </p:sp>
      <p:pic>
        <p:nvPicPr>
          <p:cNvPr id="25605" name="Picture 5" descr="C:\WINDOWS\DESKTOP\flow chart.gif"/>
          <p:cNvPicPr>
            <a:picLocks noChangeAspect="1" noChangeArrowheads="1"/>
          </p:cNvPicPr>
          <p:nvPr/>
        </p:nvPicPr>
        <p:blipFill>
          <a:blip r:embed="rId3" cstate="print"/>
          <a:srcRect/>
          <a:stretch>
            <a:fillRect/>
          </a:stretch>
        </p:blipFill>
        <p:spPr bwMode="auto">
          <a:xfrm>
            <a:off x="124216" y="3318353"/>
            <a:ext cx="8686800" cy="3119438"/>
          </a:xfrm>
          <a:prstGeom prst="rect">
            <a:avLst/>
          </a:prstGeom>
          <a:noFill/>
          <a:ln w="12700">
            <a:solidFill>
              <a:schemeClr val="tx1"/>
            </a:solidFill>
            <a:miter lim="800000"/>
            <a:headEnd/>
            <a:tailEnd/>
          </a:ln>
        </p:spPr>
      </p:pic>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715000" y="6305550"/>
            <a:ext cx="2895600" cy="476250"/>
          </a:xfrm>
          <a:prstGeom prst="rect">
            <a:avLst/>
          </a:prstGeom>
        </p:spPr>
        <p:txBody>
          <a:bodyPr anchor="b"/>
          <a:lstStyle>
            <a:defPPr>
              <a:defRPr lang="en-US"/>
            </a:defPPr>
            <a:lvl1pPr algn="l" rtl="0" eaLnBrk="1" fontAlgn="base" latinLnBrk="0" hangingPunct="1">
              <a:spcBef>
                <a:spcPct val="0"/>
              </a:spcBef>
              <a:spcAft>
                <a:spcPct val="0"/>
              </a:spcAft>
              <a:defRPr kumimoji="0" sz="1200" kern="1200">
                <a:solidFill>
                  <a:schemeClr val="bg2">
                    <a:shade val="50000"/>
                    <a:satMod val="200000"/>
                  </a:schemeClr>
                </a:solidFill>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Prof. Govardhan</a:t>
            </a:r>
          </a:p>
        </p:txBody>
      </p:sp>
      <p:grpSp>
        <p:nvGrpSpPr>
          <p:cNvPr id="26627" name="Group 4"/>
          <p:cNvGrpSpPr>
            <a:grpSpLocks/>
          </p:cNvGrpSpPr>
          <p:nvPr/>
        </p:nvGrpSpPr>
        <p:grpSpPr bwMode="auto">
          <a:xfrm>
            <a:off x="0" y="0"/>
            <a:ext cx="9144000" cy="6858000"/>
            <a:chOff x="0" y="0"/>
            <a:chExt cx="9144000" cy="6858000"/>
          </a:xfrm>
        </p:grpSpPr>
        <p:pic>
          <p:nvPicPr>
            <p:cNvPr id="26628"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6553200"/>
              <a:ext cx="9144000" cy="304800"/>
            </a:xfrm>
            <a:prstGeom prst="rect">
              <a:avLst/>
            </a:prstGeom>
            <a:solidFill>
              <a:srgbClr val="0000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
            <a:ext cx="81534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7995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2880" y="0"/>
            <a:ext cx="7498080" cy="716280"/>
          </a:xfrm>
        </p:spPr>
        <p:txBody>
          <a:bodyPr>
            <a:normAutofit/>
          </a:bodyPr>
          <a:lstStyle/>
          <a:p>
            <a:pPr algn="ctr"/>
            <a:r>
              <a:rPr lang="en-US" b="1"/>
              <a:t>APPLICATIONS OF LVDT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5000"/>
            <a:ext cx="777304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76400" y="866362"/>
            <a:ext cx="7086600" cy="461665"/>
          </a:xfrm>
          <a:prstGeom prst="rect">
            <a:avLst/>
          </a:prstGeom>
          <a:noFill/>
        </p:spPr>
        <p:txBody>
          <a:bodyPr wrap="square" rtlCol="0">
            <a:spAutoFit/>
          </a:bodyPr>
          <a:lstStyle/>
          <a:p>
            <a:pPr algn="ctr"/>
            <a:r>
              <a:rPr lang="en-US" sz="2400" b="1" u="sng">
                <a:solidFill>
                  <a:srgbClr val="FF0000"/>
                </a:solidFill>
              </a:rPr>
              <a:t>Liquid Level Measurement using LVDT</a:t>
            </a:r>
          </a:p>
        </p:txBody>
      </p:sp>
    </p:spTree>
    <p:extLst>
      <p:ext uri="{BB962C8B-B14F-4D97-AF65-F5344CB8AC3E}">
        <p14:creationId xmlns:p14="http://schemas.microsoft.com/office/powerpoint/2010/main" val="19816997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fontScale="90000"/>
          </a:bodyPr>
          <a:lstStyle/>
          <a:p>
            <a:pPr algn="ctr"/>
            <a:r>
              <a:rPr lang="en-US" sz="4400" b="1" u="sng">
                <a:solidFill>
                  <a:srgbClr val="FF0000"/>
                </a:solidFill>
              </a:rPr>
              <a:t>Pressure Measurement using LVDT</a:t>
            </a:r>
            <a:br>
              <a:rPr lang="en-US" sz="4400" b="1" u="sng">
                <a:solidFill>
                  <a:srgbClr val="FF0000"/>
                </a:solidFill>
              </a:rPr>
            </a:b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6705600" cy="5021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148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712421"/>
            <a:ext cx="5567698" cy="5839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676400" y="76200"/>
            <a:ext cx="7086600" cy="523220"/>
          </a:xfrm>
          <a:prstGeom prst="rect">
            <a:avLst/>
          </a:prstGeom>
          <a:noFill/>
        </p:spPr>
        <p:txBody>
          <a:bodyPr wrap="square" rtlCol="0">
            <a:spAutoFit/>
          </a:bodyPr>
          <a:lstStyle/>
          <a:p>
            <a:pPr algn="ctr"/>
            <a:r>
              <a:rPr lang="en-US" sz="2800" b="1" u="sng">
                <a:solidFill>
                  <a:srgbClr val="FF0000"/>
                </a:solidFill>
              </a:rPr>
              <a:t>Acceleration Measurement using LVDT</a:t>
            </a:r>
          </a:p>
        </p:txBody>
      </p:sp>
    </p:spTree>
    <p:extLst>
      <p:ext uri="{BB962C8B-B14F-4D97-AF65-F5344CB8AC3E}">
        <p14:creationId xmlns:p14="http://schemas.microsoft.com/office/powerpoint/2010/main" val="3372208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072" y="1559170"/>
            <a:ext cx="8926801" cy="4498296"/>
          </a:xfrm>
          <a:prstGeom prst="rect">
            <a:avLst/>
          </a:prstGeom>
        </p:spPr>
      </p:pic>
      <p:sp>
        <p:nvSpPr>
          <p:cNvPr id="5" name="Rectangle 4"/>
          <p:cNvSpPr/>
          <p:nvPr/>
        </p:nvSpPr>
        <p:spPr>
          <a:xfrm>
            <a:off x="1653309" y="6375507"/>
            <a:ext cx="5851237" cy="276999"/>
          </a:xfrm>
          <a:prstGeom prst="rect">
            <a:avLst/>
          </a:prstGeom>
        </p:spPr>
        <p:txBody>
          <a:bodyPr wrap="square">
            <a:spAutoFit/>
          </a:bodyPr>
          <a:lstStyle/>
          <a:p>
            <a:r>
              <a:rPr lang="en-IN" sz="1200"/>
              <a:t>Source: https://www.michsci.com/what-is-a-strain-gauge/?cn-reloaded=1 as on 17-04-21</a:t>
            </a:r>
          </a:p>
        </p:txBody>
      </p:sp>
    </p:spTree>
    <p:extLst>
      <p:ext uri="{BB962C8B-B14F-4D97-AF65-F5344CB8AC3E}">
        <p14:creationId xmlns:p14="http://schemas.microsoft.com/office/powerpoint/2010/main" val="15561011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66800"/>
            <a:ext cx="759349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828800" y="228600"/>
            <a:ext cx="7086600" cy="830997"/>
          </a:xfrm>
          <a:prstGeom prst="rect">
            <a:avLst/>
          </a:prstGeom>
          <a:noFill/>
        </p:spPr>
        <p:txBody>
          <a:bodyPr wrap="square" rtlCol="0">
            <a:spAutoFit/>
          </a:bodyPr>
          <a:lstStyle/>
          <a:p>
            <a:pPr algn="ctr"/>
            <a:r>
              <a:rPr lang="en-US" sz="2400" b="1" u="sng">
                <a:solidFill>
                  <a:srgbClr val="FF0000"/>
                </a:solidFill>
              </a:rPr>
              <a:t>High Resolution Plant Growth Measurement based on LVDT</a:t>
            </a:r>
          </a:p>
        </p:txBody>
      </p:sp>
    </p:spTree>
    <p:extLst>
      <p:ext uri="{BB962C8B-B14F-4D97-AF65-F5344CB8AC3E}">
        <p14:creationId xmlns:p14="http://schemas.microsoft.com/office/powerpoint/2010/main" val="302279982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086600" cy="461665"/>
          </a:xfrm>
          <a:prstGeom prst="rect">
            <a:avLst/>
          </a:prstGeom>
          <a:noFill/>
        </p:spPr>
        <p:txBody>
          <a:bodyPr wrap="square" rtlCol="0">
            <a:spAutoFit/>
          </a:bodyPr>
          <a:lstStyle/>
          <a:p>
            <a:pPr algn="ctr"/>
            <a:r>
              <a:rPr lang="en-US" sz="2400" b="1" u="sng">
                <a:solidFill>
                  <a:srgbClr val="FF0000"/>
                </a:solidFill>
              </a:rPr>
              <a:t>Applications of LVDT</a:t>
            </a:r>
          </a:p>
        </p:txBody>
      </p:sp>
      <p:pic>
        <p:nvPicPr>
          <p:cNvPr id="2" name="Picture 1">
            <a:extLst>
              <a:ext uri="{FF2B5EF4-FFF2-40B4-BE49-F238E27FC236}">
                <a16:creationId xmlns:a16="http://schemas.microsoft.com/office/drawing/2014/main" id="{62665097-A7A4-CC5A-26EB-AF88ACCBB23E}"/>
              </a:ext>
            </a:extLst>
          </p:cNvPr>
          <p:cNvPicPr>
            <a:picLocks noChangeAspect="1"/>
          </p:cNvPicPr>
          <p:nvPr/>
        </p:nvPicPr>
        <p:blipFill>
          <a:blip r:embed="rId2"/>
          <a:stretch>
            <a:fillRect/>
          </a:stretch>
        </p:blipFill>
        <p:spPr>
          <a:xfrm>
            <a:off x="3048000" y="1219200"/>
            <a:ext cx="2615315" cy="5638800"/>
          </a:xfrm>
          <a:prstGeom prst="rect">
            <a:avLst/>
          </a:prstGeom>
        </p:spPr>
      </p:pic>
    </p:spTree>
    <p:extLst>
      <p:ext uri="{BB962C8B-B14F-4D97-AF65-F5344CB8AC3E}">
        <p14:creationId xmlns:p14="http://schemas.microsoft.com/office/powerpoint/2010/main" val="894279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086600" cy="461665"/>
          </a:xfrm>
          <a:prstGeom prst="rect">
            <a:avLst/>
          </a:prstGeom>
          <a:noFill/>
        </p:spPr>
        <p:txBody>
          <a:bodyPr wrap="square" rtlCol="0">
            <a:spAutoFit/>
          </a:bodyPr>
          <a:lstStyle/>
          <a:p>
            <a:pPr algn="ctr"/>
            <a:r>
              <a:rPr lang="en-US" sz="2400" b="1" u="sng">
                <a:solidFill>
                  <a:srgbClr val="FF0000"/>
                </a:solidFill>
              </a:rPr>
              <a:t>LVDT</a:t>
            </a:r>
          </a:p>
        </p:txBody>
      </p:sp>
      <p:pic>
        <p:nvPicPr>
          <p:cNvPr id="5" name="Picture 4">
            <a:extLst>
              <a:ext uri="{FF2B5EF4-FFF2-40B4-BE49-F238E27FC236}">
                <a16:creationId xmlns:a16="http://schemas.microsoft.com/office/drawing/2014/main" id="{4D98687F-3849-B438-5E66-A4CEE9E6E9AD}"/>
              </a:ext>
            </a:extLst>
          </p:cNvPr>
          <p:cNvPicPr>
            <a:picLocks noChangeAspect="1"/>
          </p:cNvPicPr>
          <p:nvPr/>
        </p:nvPicPr>
        <p:blipFill>
          <a:blip r:embed="rId2"/>
          <a:stretch>
            <a:fillRect/>
          </a:stretch>
        </p:blipFill>
        <p:spPr>
          <a:xfrm>
            <a:off x="1295400" y="1544229"/>
            <a:ext cx="5868444" cy="2780707"/>
          </a:xfrm>
          <a:prstGeom prst="rect">
            <a:avLst/>
          </a:prstGeom>
        </p:spPr>
      </p:pic>
    </p:spTree>
    <p:extLst>
      <p:ext uri="{BB962C8B-B14F-4D97-AF65-F5344CB8AC3E}">
        <p14:creationId xmlns:p14="http://schemas.microsoft.com/office/powerpoint/2010/main" val="26193669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086600" cy="461665"/>
          </a:xfrm>
          <a:prstGeom prst="rect">
            <a:avLst/>
          </a:prstGeom>
          <a:noFill/>
        </p:spPr>
        <p:txBody>
          <a:bodyPr wrap="square" rtlCol="0">
            <a:spAutoFit/>
          </a:bodyPr>
          <a:lstStyle/>
          <a:p>
            <a:pPr algn="ctr"/>
            <a:r>
              <a:rPr lang="en-US" sz="2400" b="1" u="sng">
                <a:solidFill>
                  <a:srgbClr val="FF0000"/>
                </a:solidFill>
              </a:rPr>
              <a:t>LVDT</a:t>
            </a:r>
          </a:p>
        </p:txBody>
      </p:sp>
      <p:pic>
        <p:nvPicPr>
          <p:cNvPr id="3" name="Picture 2">
            <a:extLst>
              <a:ext uri="{FF2B5EF4-FFF2-40B4-BE49-F238E27FC236}">
                <a16:creationId xmlns:a16="http://schemas.microsoft.com/office/drawing/2014/main" id="{C41E09BF-BC7F-2374-99CA-AE3F2C2DE7D9}"/>
              </a:ext>
            </a:extLst>
          </p:cNvPr>
          <p:cNvPicPr>
            <a:picLocks noChangeAspect="1"/>
          </p:cNvPicPr>
          <p:nvPr/>
        </p:nvPicPr>
        <p:blipFill>
          <a:blip r:embed="rId2"/>
          <a:stretch>
            <a:fillRect/>
          </a:stretch>
        </p:blipFill>
        <p:spPr>
          <a:xfrm>
            <a:off x="1981200" y="990600"/>
            <a:ext cx="5029476" cy="4328251"/>
          </a:xfrm>
          <a:prstGeom prst="rect">
            <a:avLst/>
          </a:prstGeom>
        </p:spPr>
      </p:pic>
    </p:spTree>
    <p:extLst>
      <p:ext uri="{BB962C8B-B14F-4D97-AF65-F5344CB8AC3E}">
        <p14:creationId xmlns:p14="http://schemas.microsoft.com/office/powerpoint/2010/main" val="67188459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086600" cy="461665"/>
          </a:xfrm>
          <a:prstGeom prst="rect">
            <a:avLst/>
          </a:prstGeom>
          <a:noFill/>
        </p:spPr>
        <p:txBody>
          <a:bodyPr wrap="square" rtlCol="0">
            <a:spAutoFit/>
          </a:bodyPr>
          <a:lstStyle/>
          <a:p>
            <a:pPr algn="ctr"/>
            <a:r>
              <a:rPr lang="en-US" sz="2400" b="1" u="sng">
                <a:solidFill>
                  <a:srgbClr val="FF0000"/>
                </a:solidFill>
              </a:rPr>
              <a:t>LVDT</a:t>
            </a:r>
          </a:p>
        </p:txBody>
      </p:sp>
      <p:pic>
        <p:nvPicPr>
          <p:cNvPr id="5" name="Picture 4">
            <a:extLst>
              <a:ext uri="{FF2B5EF4-FFF2-40B4-BE49-F238E27FC236}">
                <a16:creationId xmlns:a16="http://schemas.microsoft.com/office/drawing/2014/main" id="{C1241745-6531-468F-FA48-09E2BB6204C1}"/>
              </a:ext>
            </a:extLst>
          </p:cNvPr>
          <p:cNvPicPr>
            <a:picLocks noChangeAspect="1"/>
          </p:cNvPicPr>
          <p:nvPr/>
        </p:nvPicPr>
        <p:blipFill>
          <a:blip r:embed="rId2"/>
          <a:stretch>
            <a:fillRect/>
          </a:stretch>
        </p:blipFill>
        <p:spPr>
          <a:xfrm>
            <a:off x="1773896" y="1600200"/>
            <a:ext cx="5596208" cy="3134976"/>
          </a:xfrm>
          <a:prstGeom prst="rect">
            <a:avLst/>
          </a:prstGeom>
        </p:spPr>
      </p:pic>
    </p:spTree>
    <p:extLst>
      <p:ext uri="{BB962C8B-B14F-4D97-AF65-F5344CB8AC3E}">
        <p14:creationId xmlns:p14="http://schemas.microsoft.com/office/powerpoint/2010/main" val="40109226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086600" cy="461665"/>
          </a:xfrm>
          <a:prstGeom prst="rect">
            <a:avLst/>
          </a:prstGeom>
          <a:noFill/>
        </p:spPr>
        <p:txBody>
          <a:bodyPr wrap="square" rtlCol="0">
            <a:spAutoFit/>
          </a:bodyPr>
          <a:lstStyle/>
          <a:p>
            <a:pPr algn="ctr"/>
            <a:r>
              <a:rPr lang="en-US" sz="2400" b="1" u="sng">
                <a:solidFill>
                  <a:srgbClr val="FF0000"/>
                </a:solidFill>
              </a:rPr>
              <a:t>LVDT</a:t>
            </a:r>
          </a:p>
        </p:txBody>
      </p:sp>
      <p:pic>
        <p:nvPicPr>
          <p:cNvPr id="3" name="Picture 2">
            <a:extLst>
              <a:ext uri="{FF2B5EF4-FFF2-40B4-BE49-F238E27FC236}">
                <a16:creationId xmlns:a16="http://schemas.microsoft.com/office/drawing/2014/main" id="{8926F3A2-ABB2-4F93-CCBE-D1A25CE3C819}"/>
              </a:ext>
            </a:extLst>
          </p:cNvPr>
          <p:cNvPicPr>
            <a:picLocks noChangeAspect="1"/>
          </p:cNvPicPr>
          <p:nvPr/>
        </p:nvPicPr>
        <p:blipFill>
          <a:blip r:embed="rId2"/>
          <a:stretch>
            <a:fillRect/>
          </a:stretch>
        </p:blipFill>
        <p:spPr>
          <a:xfrm>
            <a:off x="2133600" y="705816"/>
            <a:ext cx="4624629" cy="5682050"/>
          </a:xfrm>
          <a:prstGeom prst="rect">
            <a:avLst/>
          </a:prstGeom>
        </p:spPr>
      </p:pic>
    </p:spTree>
    <p:extLst>
      <p:ext uri="{BB962C8B-B14F-4D97-AF65-F5344CB8AC3E}">
        <p14:creationId xmlns:p14="http://schemas.microsoft.com/office/powerpoint/2010/main" val="32292199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086600" cy="461665"/>
          </a:xfrm>
          <a:prstGeom prst="rect">
            <a:avLst/>
          </a:prstGeom>
          <a:noFill/>
        </p:spPr>
        <p:txBody>
          <a:bodyPr wrap="square" rtlCol="0">
            <a:spAutoFit/>
          </a:bodyPr>
          <a:lstStyle/>
          <a:p>
            <a:pPr algn="ctr"/>
            <a:r>
              <a:rPr lang="en-US" sz="2400" b="1" u="sng">
                <a:solidFill>
                  <a:srgbClr val="FF0000"/>
                </a:solidFill>
              </a:rPr>
              <a:t>LVDT</a:t>
            </a:r>
          </a:p>
        </p:txBody>
      </p:sp>
      <p:pic>
        <p:nvPicPr>
          <p:cNvPr id="5" name="Picture 4">
            <a:extLst>
              <a:ext uri="{FF2B5EF4-FFF2-40B4-BE49-F238E27FC236}">
                <a16:creationId xmlns:a16="http://schemas.microsoft.com/office/drawing/2014/main" id="{C4D81493-FD90-1E8C-53C1-3A5CD2B25494}"/>
              </a:ext>
            </a:extLst>
          </p:cNvPr>
          <p:cNvPicPr>
            <a:picLocks noChangeAspect="1"/>
          </p:cNvPicPr>
          <p:nvPr/>
        </p:nvPicPr>
        <p:blipFill>
          <a:blip r:embed="rId2"/>
          <a:stretch>
            <a:fillRect/>
          </a:stretch>
        </p:blipFill>
        <p:spPr>
          <a:xfrm>
            <a:off x="2286000" y="1143000"/>
            <a:ext cx="4867497" cy="4634324"/>
          </a:xfrm>
          <a:prstGeom prst="rect">
            <a:avLst/>
          </a:prstGeom>
        </p:spPr>
      </p:pic>
    </p:spTree>
    <p:extLst>
      <p:ext uri="{BB962C8B-B14F-4D97-AF65-F5344CB8AC3E}">
        <p14:creationId xmlns:p14="http://schemas.microsoft.com/office/powerpoint/2010/main" val="37449982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971800"/>
            <a:ext cx="4870704" cy="1499616"/>
          </a:xfrm>
        </p:spPr>
        <p:txBody>
          <a:bodyPr>
            <a:normAutofit/>
          </a:bodyPr>
          <a:lstStyle/>
          <a:p>
            <a:r>
              <a:rPr lang="en-US"/>
              <a:t>Capacitive transducer</a:t>
            </a:r>
            <a:endParaRPr lang="en-IN"/>
          </a:p>
        </p:txBody>
      </p:sp>
    </p:spTree>
    <p:extLst>
      <p:ext uri="{BB962C8B-B14F-4D97-AF65-F5344CB8AC3E}">
        <p14:creationId xmlns:p14="http://schemas.microsoft.com/office/powerpoint/2010/main" val="3570462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457200"/>
            <a:ext cx="1882775" cy="574040"/>
          </a:xfrm>
          <a:prstGeom prst="rect">
            <a:avLst/>
          </a:prstGeom>
        </p:spPr>
        <p:txBody>
          <a:bodyPr vert="horz" wrap="square" lIns="0" tIns="12700" rIns="0" bIns="0" rtlCol="0">
            <a:spAutoFit/>
          </a:bodyPr>
          <a:lstStyle/>
          <a:p>
            <a:pPr marL="12700" algn="ctr">
              <a:lnSpc>
                <a:spcPct val="100000"/>
              </a:lnSpc>
              <a:spcBef>
                <a:spcPts val="100"/>
              </a:spcBef>
            </a:pPr>
            <a:r>
              <a:rPr sz="3600" b="1" spc="-10">
                <a:solidFill>
                  <a:srgbClr val="00B050"/>
                </a:solidFill>
                <a:latin typeface="Calibri"/>
                <a:cs typeface="Calibri"/>
              </a:rPr>
              <a:t>BECE409E</a:t>
            </a:r>
            <a:endParaRPr sz="3600">
              <a:solidFill>
                <a:srgbClr val="00B050"/>
              </a:solidFill>
              <a:latin typeface="Calibri"/>
              <a:cs typeface="Calibri"/>
            </a:endParaRPr>
          </a:p>
        </p:txBody>
      </p:sp>
      <p:sp>
        <p:nvSpPr>
          <p:cNvPr id="3" name="object 3"/>
          <p:cNvSpPr txBox="1">
            <a:spLocks noGrp="1"/>
          </p:cNvSpPr>
          <p:nvPr>
            <p:ph type="title"/>
          </p:nvPr>
        </p:nvSpPr>
        <p:spPr>
          <a:xfrm>
            <a:off x="3389503" y="457200"/>
            <a:ext cx="3728085" cy="574040"/>
          </a:xfrm>
          <a:prstGeom prst="rect">
            <a:avLst/>
          </a:prstGeom>
        </p:spPr>
        <p:txBody>
          <a:bodyPr vert="horz" wrap="square" lIns="0" tIns="12700" rIns="0" bIns="0" rtlCol="0">
            <a:spAutoFit/>
          </a:bodyPr>
          <a:lstStyle/>
          <a:p>
            <a:pPr marL="12700" algn="ctr">
              <a:lnSpc>
                <a:spcPct val="100000"/>
              </a:lnSpc>
              <a:spcBef>
                <a:spcPts val="100"/>
              </a:spcBef>
            </a:pPr>
            <a:r>
              <a:rPr sz="3600" b="1">
                <a:solidFill>
                  <a:srgbClr val="00B050"/>
                </a:solidFill>
                <a:latin typeface="Calibri"/>
                <a:cs typeface="Calibri"/>
              </a:rPr>
              <a:t>Sensors</a:t>
            </a:r>
            <a:r>
              <a:rPr sz="3600" b="1" spc="-40">
                <a:solidFill>
                  <a:srgbClr val="00B050"/>
                </a:solidFill>
                <a:latin typeface="Calibri"/>
                <a:cs typeface="Calibri"/>
              </a:rPr>
              <a:t> </a:t>
            </a:r>
            <a:r>
              <a:rPr sz="3600" b="1" spc="-30">
                <a:solidFill>
                  <a:srgbClr val="00B050"/>
                </a:solidFill>
                <a:latin typeface="Calibri"/>
                <a:cs typeface="Calibri"/>
              </a:rPr>
              <a:t>Technology</a:t>
            </a:r>
            <a:endParaRPr sz="3600">
              <a:solidFill>
                <a:srgbClr val="00B050"/>
              </a:solidFill>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66446" rIns="0" bIns="0" rtlCol="0">
            <a:spAutoFit/>
          </a:bodyPr>
          <a:lstStyle/>
          <a:p>
            <a:pPr marL="115570">
              <a:lnSpc>
                <a:spcPts val="1240"/>
              </a:lnSpc>
            </a:pPr>
            <a:fld id="{81D60167-4931-47E6-BA6A-407CBD079E47}" type="slidenum">
              <a:rPr dirty="0"/>
              <a:t>2</a:t>
            </a:fld>
            <a:endParaRPr/>
          </a:p>
        </p:txBody>
      </p:sp>
      <p:graphicFrame>
        <p:nvGraphicFramePr>
          <p:cNvPr id="5" name="Table 4">
            <a:extLst>
              <a:ext uri="{FF2B5EF4-FFF2-40B4-BE49-F238E27FC236}">
                <a16:creationId xmlns:a16="http://schemas.microsoft.com/office/drawing/2014/main" id="{C47F152C-F5FC-87B7-DFF4-076779354B11}"/>
              </a:ext>
            </a:extLst>
          </p:cNvPr>
          <p:cNvGraphicFramePr>
            <a:graphicFrameLocks noGrp="1"/>
          </p:cNvGraphicFramePr>
          <p:nvPr>
            <p:extLst>
              <p:ext uri="{D42A27DB-BD31-4B8C-83A1-F6EECF244321}">
                <p14:modId xmlns:p14="http://schemas.microsoft.com/office/powerpoint/2010/main" val="1777675819"/>
              </p:ext>
            </p:extLst>
          </p:nvPr>
        </p:nvGraphicFramePr>
        <p:xfrm>
          <a:off x="266700" y="1230204"/>
          <a:ext cx="8610600" cy="4437056"/>
        </p:xfrm>
        <a:graphic>
          <a:graphicData uri="http://schemas.openxmlformats.org/drawingml/2006/table">
            <a:tbl>
              <a:tblPr/>
              <a:tblGrid>
                <a:gridCol w="8610600">
                  <a:extLst>
                    <a:ext uri="{9D8B030D-6E8A-4147-A177-3AD203B41FA5}">
                      <a16:colId xmlns:a16="http://schemas.microsoft.com/office/drawing/2014/main" val="3288253347"/>
                    </a:ext>
                  </a:extLst>
                </a:gridCol>
              </a:tblGrid>
              <a:tr h="455079">
                <a:tc>
                  <a:txBody>
                    <a:bodyPr/>
                    <a:lstStyle/>
                    <a:p>
                      <a:r>
                        <a:rPr lang="en-US" sz="2800" b="1" i="0">
                          <a:solidFill>
                            <a:srgbClr val="FF0000"/>
                          </a:solidFill>
                          <a:effectLst/>
                          <a:latin typeface="+mj-lt"/>
                        </a:rPr>
                        <a:t>Module 2: RLC and Self Generating Sensors</a:t>
                      </a:r>
                      <a:endParaRPr lang="en-US" sz="2800">
                        <a:solidFill>
                          <a:srgbClr val="FF0000"/>
                        </a:solidFill>
                        <a:effectLst/>
                        <a:latin typeface="+mj-lt"/>
                      </a:endParaRPr>
                    </a:p>
                  </a:txBody>
                  <a:tcPr marL="84928" marR="84928" marT="42464" marB="4246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8425472"/>
                  </a:ext>
                </a:extLst>
              </a:tr>
              <a:tr h="2275394">
                <a:tc>
                  <a:txBody>
                    <a:bodyPr/>
                    <a:lstStyle/>
                    <a:p>
                      <a:pPr algn="just"/>
                      <a:r>
                        <a:rPr lang="en-IN" sz="2800" b="1" i="0">
                          <a:solidFill>
                            <a:srgbClr val="FF0000"/>
                          </a:solidFill>
                          <a:effectLst/>
                          <a:latin typeface="+mj-lt"/>
                        </a:rPr>
                        <a:t>Resistive Sensors </a:t>
                      </a:r>
                      <a:r>
                        <a:rPr lang="en-IN" sz="2800" b="1" i="0">
                          <a:solidFill>
                            <a:srgbClr val="000000"/>
                          </a:solidFill>
                          <a:effectLst/>
                          <a:latin typeface="+mj-lt"/>
                        </a:rPr>
                        <a:t>– Strain Gauges, Resistance Temperature Detectors, Thermistors, Light dependent resistors, Self and Mutual Inductive Transducers,</a:t>
                      </a:r>
                    </a:p>
                    <a:p>
                      <a:pPr algn="just"/>
                      <a:r>
                        <a:rPr lang="en-IN" sz="2800" b="1" i="0">
                          <a:solidFill>
                            <a:srgbClr val="000000"/>
                          </a:solidFill>
                          <a:effectLst/>
                          <a:latin typeface="+mj-lt"/>
                        </a:rPr>
                        <a:t>LVDT, Capacitive Transducers, Variable Distance, Variable Area, Variable Dielectric Type Capacitive Sensors. </a:t>
                      </a:r>
                    </a:p>
                    <a:p>
                      <a:pPr algn="just"/>
                      <a:r>
                        <a:rPr lang="en-IN" sz="2800" b="1" i="0">
                          <a:solidFill>
                            <a:srgbClr val="FF0000"/>
                          </a:solidFill>
                          <a:effectLst/>
                          <a:latin typeface="+mj-lt"/>
                        </a:rPr>
                        <a:t>Self-Generating Sensors </a:t>
                      </a:r>
                      <a:r>
                        <a:rPr lang="en-IN" sz="2800" b="1" i="0">
                          <a:solidFill>
                            <a:srgbClr val="000000"/>
                          </a:solidFill>
                          <a:effectLst/>
                          <a:latin typeface="+mj-lt"/>
                        </a:rPr>
                        <a:t>– Thermoelectric Sensors, Piezoelectric Sensors, Pyroelectric sensors, Photovoltaic sensors, Electrochemical Sensors.</a:t>
                      </a:r>
                      <a:endParaRPr lang="en-IN" sz="2800">
                        <a:effectLst/>
                        <a:latin typeface="+mj-lt"/>
                      </a:endParaRPr>
                    </a:p>
                  </a:txBody>
                  <a:tcPr marL="84928" marR="84928" marT="42464" marB="4246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52466"/>
                  </a:ext>
                </a:extLst>
              </a:tr>
            </a:tbl>
          </a:graphicData>
        </a:graphic>
      </p:graphicFrame>
      <p:sp>
        <p:nvSpPr>
          <p:cNvPr id="6" name="Rectangle 1">
            <a:extLst>
              <a:ext uri="{FF2B5EF4-FFF2-40B4-BE49-F238E27FC236}">
                <a16:creationId xmlns:a16="http://schemas.microsoft.com/office/drawing/2014/main" id="{D4FB0588-F50B-61BD-61E0-15C7698F24BF}"/>
              </a:ext>
            </a:extLst>
          </p:cNvPr>
          <p:cNvSpPr>
            <a:spLocks noChangeArrowheads="1"/>
          </p:cNvSpPr>
          <p:nvPr/>
        </p:nvSpPr>
        <p:spPr bwMode="auto">
          <a:xfrm>
            <a:off x="536575" y="2527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3" name="object 3"/>
          <p:cNvSpPr txBox="1"/>
          <p:nvPr/>
        </p:nvSpPr>
        <p:spPr>
          <a:xfrm>
            <a:off x="8435085" y="6458517"/>
            <a:ext cx="149860" cy="170815"/>
          </a:xfrm>
          <a:prstGeom prst="rect">
            <a:avLst/>
          </a:prstGeom>
        </p:spPr>
        <p:txBody>
          <a:bodyPr vert="horz" wrap="square" lIns="0" tIns="0" rIns="0" bIns="0" rtlCol="0">
            <a:spAutoFit/>
          </a:bodyPr>
          <a:lstStyle/>
          <a:p>
            <a:pPr>
              <a:lnSpc>
                <a:spcPts val="1325"/>
              </a:lnSpc>
            </a:pPr>
            <a:r>
              <a:rPr sz="1200" spc="-110">
                <a:solidFill>
                  <a:srgbClr val="888888"/>
                </a:solidFill>
                <a:latin typeface="Arial"/>
                <a:cs typeface="Arial"/>
              </a:rPr>
              <a:t>11</a:t>
            </a:r>
            <a:endParaRPr sz="1200">
              <a:latin typeface="Arial"/>
              <a:cs typeface="Arial"/>
            </a:endParaRPr>
          </a:p>
        </p:txBody>
      </p:sp>
      <p:sp>
        <p:nvSpPr>
          <p:cNvPr id="6" name="object 6"/>
          <p:cNvSpPr/>
          <p:nvPr/>
        </p:nvSpPr>
        <p:spPr>
          <a:xfrm>
            <a:off x="6933945" y="6444881"/>
            <a:ext cx="2138680" cy="413384"/>
          </a:xfrm>
          <a:custGeom>
            <a:avLst/>
            <a:gdLst/>
            <a:ahLst/>
            <a:cxnLst/>
            <a:rect l="l" t="t" r="r" b="b"/>
            <a:pathLst>
              <a:path w="2138679" h="413384">
                <a:moveTo>
                  <a:pt x="2138553" y="0"/>
                </a:moveTo>
                <a:lnTo>
                  <a:pt x="0" y="0"/>
                </a:lnTo>
                <a:lnTo>
                  <a:pt x="0" y="413118"/>
                </a:lnTo>
                <a:lnTo>
                  <a:pt x="2138553" y="413118"/>
                </a:lnTo>
                <a:lnTo>
                  <a:pt x="2138553" y="0"/>
                </a:lnTo>
                <a:close/>
              </a:path>
            </a:pathLst>
          </a:custGeom>
          <a:solidFill>
            <a:srgbClr val="FFFFFF"/>
          </a:solidFill>
        </p:spPr>
        <p:txBody>
          <a:bodyPr wrap="square" lIns="0" tIns="0" rIns="0" bIns="0" rtlCol="0"/>
          <a:lstStyle/>
          <a:p>
            <a:endParaRPr/>
          </a:p>
        </p:txBody>
      </p:sp>
      <p:sp>
        <p:nvSpPr>
          <p:cNvPr id="133" name="TextBox 132">
            <a:extLst>
              <a:ext uri="{FF2B5EF4-FFF2-40B4-BE49-F238E27FC236}">
                <a16:creationId xmlns:a16="http://schemas.microsoft.com/office/drawing/2014/main" id="{134B1B8D-C5D9-C100-4D69-910CDC37FD44}"/>
              </a:ext>
            </a:extLst>
          </p:cNvPr>
          <p:cNvSpPr txBox="1"/>
          <p:nvPr/>
        </p:nvSpPr>
        <p:spPr>
          <a:xfrm>
            <a:off x="533399" y="847856"/>
            <a:ext cx="7901685" cy="5632311"/>
          </a:xfrm>
          <a:prstGeom prst="rect">
            <a:avLst/>
          </a:prstGeom>
          <a:noFill/>
        </p:spPr>
        <p:txBody>
          <a:bodyPr wrap="square">
            <a:spAutoFit/>
          </a:bodyPr>
          <a:lstStyle/>
          <a:p>
            <a:pPr algn="just"/>
            <a:r>
              <a:rPr lang="en-US" sz="2400"/>
              <a:t>If </a:t>
            </a:r>
            <a:r>
              <a:rPr lang="en-US" sz="2400" b="1">
                <a:solidFill>
                  <a:srgbClr val="FF0000"/>
                </a:solidFill>
              </a:rPr>
              <a:t>a metal conductor is stretched or compressed, its resistance changes on account of the fact that both length and diameter of conductor change</a:t>
            </a:r>
            <a:r>
              <a:rPr lang="en-US" sz="2400"/>
              <a:t>. Also there is a change in the value of resistivity of the conductor when it is strained and this property is called </a:t>
            </a:r>
            <a:r>
              <a:rPr lang="en-US" sz="2400" b="1">
                <a:solidFill>
                  <a:srgbClr val="FF0000"/>
                </a:solidFill>
              </a:rPr>
              <a:t>piezoresistive effect</a:t>
            </a:r>
            <a:r>
              <a:rPr lang="en-US" sz="2400"/>
              <a:t>. Therefore, resistance strain gauges are also known as piezoresistive gauges. </a:t>
            </a:r>
          </a:p>
          <a:p>
            <a:pPr algn="just"/>
            <a:endParaRPr lang="en-US" sz="2400"/>
          </a:p>
          <a:p>
            <a:pPr algn="just"/>
            <a:r>
              <a:rPr lang="en-US" sz="2400"/>
              <a:t>The </a:t>
            </a:r>
            <a:r>
              <a:rPr lang="en-US" sz="2400" b="1">
                <a:solidFill>
                  <a:srgbClr val="FF0000"/>
                </a:solidFill>
              </a:rPr>
              <a:t>strain gauges are used for measurement of strain and associated stress in experimental stress analysis</a:t>
            </a:r>
            <a:r>
              <a:rPr lang="en-US" sz="2400"/>
              <a:t>. Secondly, many other detectors and transducers, notably the </a:t>
            </a:r>
            <a:r>
              <a:rPr lang="en-US" sz="2400" b="1">
                <a:solidFill>
                  <a:srgbClr val="0070C0"/>
                </a:solidFill>
              </a:rPr>
              <a:t>load cells, torque meters, diaphragm type pressure gauges, temperature sensors, accelerometers and flow meters, employ strain gauges as secondary transducers</a:t>
            </a:r>
            <a:r>
              <a:rPr lang="en-US" sz="2400"/>
              <a:t>. </a:t>
            </a:r>
            <a:endParaRPr lang="en-IN" sz="2400"/>
          </a:p>
        </p:txBody>
      </p:sp>
    </p:spTree>
    <p:extLst>
      <p:ext uri="{BB962C8B-B14F-4D97-AF65-F5344CB8AC3E}">
        <p14:creationId xmlns:p14="http://schemas.microsoft.com/office/powerpoint/2010/main" val="2529603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3" name="object 3"/>
          <p:cNvSpPr txBox="1"/>
          <p:nvPr/>
        </p:nvSpPr>
        <p:spPr>
          <a:xfrm>
            <a:off x="8435085" y="6458517"/>
            <a:ext cx="149860" cy="170815"/>
          </a:xfrm>
          <a:prstGeom prst="rect">
            <a:avLst/>
          </a:prstGeom>
        </p:spPr>
        <p:txBody>
          <a:bodyPr vert="horz" wrap="square" lIns="0" tIns="0" rIns="0" bIns="0" rtlCol="0">
            <a:spAutoFit/>
          </a:bodyPr>
          <a:lstStyle/>
          <a:p>
            <a:pPr>
              <a:lnSpc>
                <a:spcPts val="1325"/>
              </a:lnSpc>
            </a:pPr>
            <a:r>
              <a:rPr sz="1200" spc="-110">
                <a:solidFill>
                  <a:srgbClr val="888888"/>
                </a:solidFill>
                <a:latin typeface="Arial"/>
                <a:cs typeface="Arial"/>
              </a:rPr>
              <a:t>11</a:t>
            </a:r>
            <a:endParaRPr sz="1200">
              <a:latin typeface="Arial"/>
              <a:cs typeface="Arial"/>
            </a:endParaRPr>
          </a:p>
        </p:txBody>
      </p:sp>
      <p:sp>
        <p:nvSpPr>
          <p:cNvPr id="6" name="object 6"/>
          <p:cNvSpPr/>
          <p:nvPr/>
        </p:nvSpPr>
        <p:spPr>
          <a:xfrm>
            <a:off x="6933945" y="6444881"/>
            <a:ext cx="2138680" cy="413384"/>
          </a:xfrm>
          <a:custGeom>
            <a:avLst/>
            <a:gdLst/>
            <a:ahLst/>
            <a:cxnLst/>
            <a:rect l="l" t="t" r="r" b="b"/>
            <a:pathLst>
              <a:path w="2138679" h="413384">
                <a:moveTo>
                  <a:pt x="2138553" y="0"/>
                </a:moveTo>
                <a:lnTo>
                  <a:pt x="0" y="0"/>
                </a:lnTo>
                <a:lnTo>
                  <a:pt x="0" y="413118"/>
                </a:lnTo>
                <a:lnTo>
                  <a:pt x="2138553" y="413118"/>
                </a:lnTo>
                <a:lnTo>
                  <a:pt x="2138553" y="0"/>
                </a:lnTo>
                <a:close/>
              </a:path>
            </a:pathLst>
          </a:custGeom>
          <a:solidFill>
            <a:srgbClr val="FFFFFF"/>
          </a:solidFill>
        </p:spPr>
        <p:txBody>
          <a:bodyPr wrap="square" lIns="0" tIns="0" rIns="0" bIns="0" rtlCol="0"/>
          <a:lstStyle/>
          <a:p>
            <a:endParaRPr/>
          </a:p>
        </p:txBody>
      </p:sp>
      <p:sp>
        <p:nvSpPr>
          <p:cNvPr id="133" name="TextBox 132">
            <a:extLst>
              <a:ext uri="{FF2B5EF4-FFF2-40B4-BE49-F238E27FC236}">
                <a16:creationId xmlns:a16="http://schemas.microsoft.com/office/drawing/2014/main" id="{134B1B8D-C5D9-C100-4D69-910CDC37FD44}"/>
              </a:ext>
            </a:extLst>
          </p:cNvPr>
          <p:cNvSpPr txBox="1"/>
          <p:nvPr/>
        </p:nvSpPr>
        <p:spPr>
          <a:xfrm>
            <a:off x="533399" y="847856"/>
            <a:ext cx="7901685" cy="3046988"/>
          </a:xfrm>
          <a:prstGeom prst="rect">
            <a:avLst/>
          </a:prstGeom>
          <a:noFill/>
        </p:spPr>
        <p:txBody>
          <a:bodyPr wrap="square">
            <a:spAutoFit/>
          </a:bodyPr>
          <a:lstStyle/>
          <a:p>
            <a:pPr algn="just"/>
            <a:r>
              <a:rPr lang="en-US" sz="2400"/>
              <a:t>The </a:t>
            </a:r>
            <a:r>
              <a:rPr lang="en-US" sz="2400" b="1">
                <a:solidFill>
                  <a:srgbClr val="FF0000"/>
                </a:solidFill>
              </a:rPr>
              <a:t>change in the value of resistance by straining the gauge may be partly explained by the normal dimensional </a:t>
            </a:r>
            <a:r>
              <a:rPr lang="en-US" sz="2400" b="1" err="1">
                <a:solidFill>
                  <a:srgbClr val="FF0000"/>
                </a:solidFill>
              </a:rPr>
              <a:t>behaviour</a:t>
            </a:r>
            <a:r>
              <a:rPr lang="en-US" sz="2400" b="1">
                <a:solidFill>
                  <a:srgbClr val="FF0000"/>
                </a:solidFill>
              </a:rPr>
              <a:t> of elastic material</a:t>
            </a:r>
            <a:r>
              <a:rPr lang="en-US" sz="2400"/>
              <a:t>. If a strip of elastic material is subjected to </a:t>
            </a:r>
            <a:r>
              <a:rPr lang="en-US" sz="2400" b="1">
                <a:solidFill>
                  <a:srgbClr val="00B050"/>
                </a:solidFill>
              </a:rPr>
              <a:t>tension its longitudinal dimension will increase while there will be a reduction in the lateral dimension. So when a gauge is subjected to a positive strain, its length increases while its area of cross-section decreases</a:t>
            </a:r>
            <a:r>
              <a:rPr lang="en-US" sz="2400"/>
              <a:t>.</a:t>
            </a:r>
            <a:endParaRPr lang="en-IN" sz="2400"/>
          </a:p>
        </p:txBody>
      </p:sp>
      <p:pic>
        <p:nvPicPr>
          <p:cNvPr id="5" name="Picture 4">
            <a:extLst>
              <a:ext uri="{FF2B5EF4-FFF2-40B4-BE49-F238E27FC236}">
                <a16:creationId xmlns:a16="http://schemas.microsoft.com/office/drawing/2014/main" id="{5E2B6501-4A97-EE2F-BBE1-CD32DC2F35EA}"/>
              </a:ext>
            </a:extLst>
          </p:cNvPr>
          <p:cNvPicPr>
            <a:picLocks noChangeAspect="1"/>
          </p:cNvPicPr>
          <p:nvPr/>
        </p:nvPicPr>
        <p:blipFill>
          <a:blip r:embed="rId2"/>
          <a:stretch>
            <a:fillRect/>
          </a:stretch>
        </p:blipFill>
        <p:spPr>
          <a:xfrm>
            <a:off x="1003857" y="3894844"/>
            <a:ext cx="6960768" cy="1581211"/>
          </a:xfrm>
          <a:prstGeom prst="rect">
            <a:avLst/>
          </a:prstGeom>
        </p:spPr>
      </p:pic>
      <p:sp>
        <p:nvSpPr>
          <p:cNvPr id="8" name="TextBox 7">
            <a:extLst>
              <a:ext uri="{FF2B5EF4-FFF2-40B4-BE49-F238E27FC236}">
                <a16:creationId xmlns:a16="http://schemas.microsoft.com/office/drawing/2014/main" id="{6143CDF3-759C-DB2A-57D3-18B9174505EA}"/>
              </a:ext>
            </a:extLst>
          </p:cNvPr>
          <p:cNvSpPr txBox="1"/>
          <p:nvPr/>
        </p:nvSpPr>
        <p:spPr>
          <a:xfrm>
            <a:off x="2393047" y="5363813"/>
            <a:ext cx="4572000" cy="646331"/>
          </a:xfrm>
          <a:prstGeom prst="rect">
            <a:avLst/>
          </a:prstGeom>
          <a:noFill/>
        </p:spPr>
        <p:txBody>
          <a:bodyPr wrap="square">
            <a:spAutoFit/>
          </a:bodyPr>
          <a:lstStyle/>
          <a:p>
            <a:r>
              <a:rPr lang="en-US"/>
              <a:t>Change in dimensions of a strain gauge</a:t>
            </a:r>
          </a:p>
          <a:p>
            <a:r>
              <a:rPr lang="en-US"/>
              <a:t>element when subjected to a tensile force.</a:t>
            </a:r>
            <a:endParaRPr lang="en-IN"/>
          </a:p>
        </p:txBody>
      </p:sp>
    </p:spTree>
    <p:extLst>
      <p:ext uri="{BB962C8B-B14F-4D97-AF65-F5344CB8AC3E}">
        <p14:creationId xmlns:p14="http://schemas.microsoft.com/office/powerpoint/2010/main" val="401245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3" name="object 3"/>
          <p:cNvSpPr txBox="1"/>
          <p:nvPr/>
        </p:nvSpPr>
        <p:spPr>
          <a:xfrm>
            <a:off x="8435085" y="6458517"/>
            <a:ext cx="149860" cy="170815"/>
          </a:xfrm>
          <a:prstGeom prst="rect">
            <a:avLst/>
          </a:prstGeom>
        </p:spPr>
        <p:txBody>
          <a:bodyPr vert="horz" wrap="square" lIns="0" tIns="0" rIns="0" bIns="0" rtlCol="0">
            <a:spAutoFit/>
          </a:bodyPr>
          <a:lstStyle/>
          <a:p>
            <a:pPr>
              <a:lnSpc>
                <a:spcPts val="1325"/>
              </a:lnSpc>
            </a:pPr>
            <a:r>
              <a:rPr sz="1200" spc="-110">
                <a:solidFill>
                  <a:srgbClr val="888888"/>
                </a:solidFill>
                <a:latin typeface="Arial"/>
                <a:cs typeface="Arial"/>
              </a:rPr>
              <a:t>11</a:t>
            </a:r>
            <a:endParaRPr sz="1200">
              <a:latin typeface="Arial"/>
              <a:cs typeface="Arial"/>
            </a:endParaRPr>
          </a:p>
        </p:txBody>
      </p:sp>
      <p:sp>
        <p:nvSpPr>
          <p:cNvPr id="6" name="object 6"/>
          <p:cNvSpPr/>
          <p:nvPr/>
        </p:nvSpPr>
        <p:spPr>
          <a:xfrm>
            <a:off x="6933945" y="6444881"/>
            <a:ext cx="2138680" cy="413384"/>
          </a:xfrm>
          <a:custGeom>
            <a:avLst/>
            <a:gdLst/>
            <a:ahLst/>
            <a:cxnLst/>
            <a:rect l="l" t="t" r="r" b="b"/>
            <a:pathLst>
              <a:path w="2138679" h="413384">
                <a:moveTo>
                  <a:pt x="2138553" y="0"/>
                </a:moveTo>
                <a:lnTo>
                  <a:pt x="0" y="0"/>
                </a:lnTo>
                <a:lnTo>
                  <a:pt x="0" y="413118"/>
                </a:lnTo>
                <a:lnTo>
                  <a:pt x="2138553" y="413118"/>
                </a:lnTo>
                <a:lnTo>
                  <a:pt x="2138553" y="0"/>
                </a:lnTo>
                <a:close/>
              </a:path>
            </a:pathLst>
          </a:custGeom>
          <a:solidFill>
            <a:srgbClr val="FFFFFF"/>
          </a:solidFill>
        </p:spPr>
        <p:txBody>
          <a:bodyPr wrap="square" lIns="0" tIns="0" rIns="0" bIns="0" rtlCol="0"/>
          <a:lstStyle/>
          <a:p>
            <a:endParaRPr/>
          </a:p>
        </p:txBody>
      </p:sp>
      <p:sp>
        <p:nvSpPr>
          <p:cNvPr id="133" name="TextBox 132">
            <a:extLst>
              <a:ext uri="{FF2B5EF4-FFF2-40B4-BE49-F238E27FC236}">
                <a16:creationId xmlns:a16="http://schemas.microsoft.com/office/drawing/2014/main" id="{134B1B8D-C5D9-C100-4D69-910CDC37FD44}"/>
              </a:ext>
            </a:extLst>
          </p:cNvPr>
          <p:cNvSpPr txBox="1"/>
          <p:nvPr/>
        </p:nvSpPr>
        <p:spPr>
          <a:xfrm>
            <a:off x="533399" y="847856"/>
            <a:ext cx="7901685" cy="4154984"/>
          </a:xfrm>
          <a:prstGeom prst="rect">
            <a:avLst/>
          </a:prstGeom>
          <a:noFill/>
        </p:spPr>
        <p:txBody>
          <a:bodyPr wrap="square">
            <a:spAutoFit/>
          </a:bodyPr>
          <a:lstStyle/>
          <a:p>
            <a:pPr algn="just"/>
            <a:r>
              <a:rPr lang="en-US" sz="2400"/>
              <a:t>Since </a:t>
            </a:r>
            <a:r>
              <a:rPr lang="en-US" sz="2400" b="1">
                <a:solidFill>
                  <a:srgbClr val="0070C0"/>
                </a:solidFill>
              </a:rPr>
              <a:t>the resistance of a conductor is proportional to its length and inversely proportional to its area of cross-section, the resistance of the gauge increases with positive strain</a:t>
            </a:r>
            <a:r>
              <a:rPr lang="en-US" sz="2400"/>
              <a:t>. The change in the value resistance </a:t>
            </a:r>
            <a:r>
              <a:rPr lang="en-US" sz="2400" err="1"/>
              <a:t>ofstrained</a:t>
            </a:r>
            <a:r>
              <a:rPr lang="en-US" sz="2400"/>
              <a:t> conductor is more than what can be accounted for an increase in resistance due to dimensional changes. The </a:t>
            </a:r>
            <a:r>
              <a:rPr lang="en-US" sz="2400" b="1">
                <a:solidFill>
                  <a:srgbClr val="FF0000"/>
                </a:solidFill>
              </a:rPr>
              <a:t>extra change in the value of resistance is attributed to a change in the value of resistivity of a conductor when strained. This property, as described earlier, is known as </a:t>
            </a:r>
            <a:r>
              <a:rPr lang="en-US" sz="2400" b="1" err="1">
                <a:solidFill>
                  <a:srgbClr val="FF0000"/>
                </a:solidFill>
              </a:rPr>
              <a:t>peizoresistive</a:t>
            </a:r>
            <a:r>
              <a:rPr lang="en-US" sz="2400" b="1">
                <a:solidFill>
                  <a:srgbClr val="FF0000"/>
                </a:solidFill>
              </a:rPr>
              <a:t> effect</a:t>
            </a:r>
            <a:r>
              <a:rPr lang="en-US" sz="2400"/>
              <a:t>.</a:t>
            </a:r>
            <a:endParaRPr lang="en-IN" sz="2400"/>
          </a:p>
        </p:txBody>
      </p:sp>
      <p:pic>
        <p:nvPicPr>
          <p:cNvPr id="5" name="Picture 4">
            <a:extLst>
              <a:ext uri="{FF2B5EF4-FFF2-40B4-BE49-F238E27FC236}">
                <a16:creationId xmlns:a16="http://schemas.microsoft.com/office/drawing/2014/main" id="{5E2B6501-4A97-EE2F-BBE1-CD32DC2F35EA}"/>
              </a:ext>
            </a:extLst>
          </p:cNvPr>
          <p:cNvPicPr>
            <a:picLocks noChangeAspect="1"/>
          </p:cNvPicPr>
          <p:nvPr/>
        </p:nvPicPr>
        <p:blipFill>
          <a:blip r:embed="rId2"/>
          <a:stretch>
            <a:fillRect/>
          </a:stretch>
        </p:blipFill>
        <p:spPr>
          <a:xfrm>
            <a:off x="918463" y="4987446"/>
            <a:ext cx="6960768" cy="1581211"/>
          </a:xfrm>
          <a:prstGeom prst="rect">
            <a:avLst/>
          </a:prstGeom>
        </p:spPr>
      </p:pic>
    </p:spTree>
    <p:extLst>
      <p:ext uri="{BB962C8B-B14F-4D97-AF65-F5344CB8AC3E}">
        <p14:creationId xmlns:p14="http://schemas.microsoft.com/office/powerpoint/2010/main" val="946116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3" name="object 3"/>
          <p:cNvSpPr txBox="1"/>
          <p:nvPr/>
        </p:nvSpPr>
        <p:spPr>
          <a:xfrm>
            <a:off x="8435085" y="6458517"/>
            <a:ext cx="149860" cy="170815"/>
          </a:xfrm>
          <a:prstGeom prst="rect">
            <a:avLst/>
          </a:prstGeom>
        </p:spPr>
        <p:txBody>
          <a:bodyPr vert="horz" wrap="square" lIns="0" tIns="0" rIns="0" bIns="0" rtlCol="0">
            <a:spAutoFit/>
          </a:bodyPr>
          <a:lstStyle/>
          <a:p>
            <a:pPr>
              <a:lnSpc>
                <a:spcPts val="1325"/>
              </a:lnSpc>
            </a:pPr>
            <a:r>
              <a:rPr sz="1200" spc="-110">
                <a:solidFill>
                  <a:srgbClr val="888888"/>
                </a:solidFill>
                <a:latin typeface="Arial"/>
                <a:cs typeface="Arial"/>
              </a:rPr>
              <a:t>11</a:t>
            </a:r>
            <a:endParaRPr sz="1200">
              <a:latin typeface="Arial"/>
              <a:cs typeface="Arial"/>
            </a:endParaRPr>
          </a:p>
        </p:txBody>
      </p:sp>
      <p:sp>
        <p:nvSpPr>
          <p:cNvPr id="6" name="object 6"/>
          <p:cNvSpPr/>
          <p:nvPr/>
        </p:nvSpPr>
        <p:spPr>
          <a:xfrm>
            <a:off x="6933945" y="6444881"/>
            <a:ext cx="2138680" cy="413384"/>
          </a:xfrm>
          <a:custGeom>
            <a:avLst/>
            <a:gdLst/>
            <a:ahLst/>
            <a:cxnLst/>
            <a:rect l="l" t="t" r="r" b="b"/>
            <a:pathLst>
              <a:path w="2138679" h="413384">
                <a:moveTo>
                  <a:pt x="2138553" y="0"/>
                </a:moveTo>
                <a:lnTo>
                  <a:pt x="0" y="0"/>
                </a:lnTo>
                <a:lnTo>
                  <a:pt x="0" y="413118"/>
                </a:lnTo>
                <a:lnTo>
                  <a:pt x="2138553" y="413118"/>
                </a:lnTo>
                <a:lnTo>
                  <a:pt x="2138553" y="0"/>
                </a:lnTo>
                <a:close/>
              </a:path>
            </a:pathLst>
          </a:custGeom>
          <a:solidFill>
            <a:srgbClr val="FFFFFF"/>
          </a:solidFill>
        </p:spPr>
        <p:txBody>
          <a:bodyPr wrap="square" lIns="0" tIns="0" rIns="0" bIns="0" rtlCol="0"/>
          <a:lstStyle/>
          <a:p>
            <a:endParaRPr/>
          </a:p>
        </p:txBody>
      </p:sp>
      <p:sp>
        <p:nvSpPr>
          <p:cNvPr id="133" name="TextBox 132">
            <a:extLst>
              <a:ext uri="{FF2B5EF4-FFF2-40B4-BE49-F238E27FC236}">
                <a16:creationId xmlns:a16="http://schemas.microsoft.com/office/drawing/2014/main" id="{134B1B8D-C5D9-C100-4D69-910CDC37FD44}"/>
              </a:ext>
            </a:extLst>
          </p:cNvPr>
          <p:cNvSpPr txBox="1"/>
          <p:nvPr/>
        </p:nvSpPr>
        <p:spPr>
          <a:xfrm>
            <a:off x="533399" y="847856"/>
            <a:ext cx="7901685" cy="4893647"/>
          </a:xfrm>
          <a:prstGeom prst="rect">
            <a:avLst/>
          </a:prstGeom>
          <a:noFill/>
        </p:spPr>
        <p:txBody>
          <a:bodyPr wrap="square">
            <a:spAutoFit/>
          </a:bodyPr>
          <a:lstStyle/>
          <a:p>
            <a:pPr algn="just"/>
            <a:r>
              <a:rPr lang="en-US" sz="2400"/>
              <a:t>Let us consider a strain gauge made of circular wire. The wire has the dimensions : </a:t>
            </a:r>
          </a:p>
          <a:p>
            <a:pPr algn="just"/>
            <a:endParaRPr lang="en-US" sz="2400"/>
          </a:p>
          <a:p>
            <a:pPr algn="just"/>
            <a:r>
              <a:rPr lang="en-US" sz="2400"/>
              <a:t>length = L, </a:t>
            </a:r>
          </a:p>
          <a:p>
            <a:pPr algn="just"/>
            <a:r>
              <a:rPr lang="en-US" sz="2400"/>
              <a:t>area = A, </a:t>
            </a:r>
          </a:p>
          <a:p>
            <a:pPr algn="just"/>
            <a:r>
              <a:rPr lang="en-US" sz="2400"/>
              <a:t>diameter = D before being strained. </a:t>
            </a:r>
          </a:p>
          <a:p>
            <a:pPr algn="just"/>
            <a:endParaRPr lang="en-US" sz="2400"/>
          </a:p>
          <a:p>
            <a:pPr algn="just"/>
            <a:r>
              <a:rPr lang="en-US" sz="2400"/>
              <a:t>The material of the wire has a resistivity p. Resistance of unstrained gauge R = </a:t>
            </a:r>
            <a:r>
              <a:rPr lang="en-US" sz="2400">
                <a:sym typeface="Symbol" panose="05050102010706020507" pitchFamily="18" charset="2"/>
              </a:rPr>
              <a:t></a:t>
            </a:r>
            <a:r>
              <a:rPr lang="en-US" sz="2400"/>
              <a:t>L/ A.</a:t>
            </a:r>
          </a:p>
          <a:p>
            <a:pPr algn="just"/>
            <a:endParaRPr lang="en-US" sz="2400"/>
          </a:p>
          <a:p>
            <a:pPr algn="just"/>
            <a:r>
              <a:rPr lang="en-US" sz="2400"/>
              <a:t>Let a tensile stress s be applied to the wire. This produces a positive strain causing the length to increase and area to decrease as shown in Fig. </a:t>
            </a:r>
            <a:endParaRPr lang="en-IN" sz="2400"/>
          </a:p>
        </p:txBody>
      </p:sp>
      <p:sp>
        <p:nvSpPr>
          <p:cNvPr id="4" name="Rectangle 3">
            <a:extLst>
              <a:ext uri="{FF2B5EF4-FFF2-40B4-BE49-F238E27FC236}">
                <a16:creationId xmlns:a16="http://schemas.microsoft.com/office/drawing/2014/main" id="{99D729BD-3A66-0A59-7777-3655B6FE754C}"/>
              </a:ext>
            </a:extLst>
          </p:cNvPr>
          <p:cNvSpPr/>
          <p:nvPr/>
        </p:nvSpPr>
        <p:spPr>
          <a:xfrm>
            <a:off x="2971800" y="3810000"/>
            <a:ext cx="1600200" cy="5334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31178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3" name="object 3"/>
          <p:cNvSpPr txBox="1"/>
          <p:nvPr/>
        </p:nvSpPr>
        <p:spPr>
          <a:xfrm>
            <a:off x="8435085" y="6458517"/>
            <a:ext cx="149860" cy="170815"/>
          </a:xfrm>
          <a:prstGeom prst="rect">
            <a:avLst/>
          </a:prstGeom>
        </p:spPr>
        <p:txBody>
          <a:bodyPr vert="horz" wrap="square" lIns="0" tIns="0" rIns="0" bIns="0" rtlCol="0">
            <a:spAutoFit/>
          </a:bodyPr>
          <a:lstStyle/>
          <a:p>
            <a:pPr>
              <a:lnSpc>
                <a:spcPts val="1325"/>
              </a:lnSpc>
            </a:pPr>
            <a:r>
              <a:rPr sz="1200" spc="-110">
                <a:solidFill>
                  <a:srgbClr val="888888"/>
                </a:solidFill>
                <a:latin typeface="Arial"/>
                <a:cs typeface="Arial"/>
              </a:rPr>
              <a:t>11</a:t>
            </a:r>
            <a:endParaRPr sz="1200">
              <a:latin typeface="Arial"/>
              <a:cs typeface="Arial"/>
            </a:endParaRPr>
          </a:p>
        </p:txBody>
      </p:sp>
      <p:sp>
        <p:nvSpPr>
          <p:cNvPr id="6" name="object 6"/>
          <p:cNvSpPr/>
          <p:nvPr/>
        </p:nvSpPr>
        <p:spPr>
          <a:xfrm>
            <a:off x="6933945" y="6444881"/>
            <a:ext cx="2138680" cy="413384"/>
          </a:xfrm>
          <a:custGeom>
            <a:avLst/>
            <a:gdLst/>
            <a:ahLst/>
            <a:cxnLst/>
            <a:rect l="l" t="t" r="r" b="b"/>
            <a:pathLst>
              <a:path w="2138679" h="413384">
                <a:moveTo>
                  <a:pt x="2138553" y="0"/>
                </a:moveTo>
                <a:lnTo>
                  <a:pt x="0" y="0"/>
                </a:lnTo>
                <a:lnTo>
                  <a:pt x="0" y="413118"/>
                </a:lnTo>
                <a:lnTo>
                  <a:pt x="2138553" y="413118"/>
                </a:lnTo>
                <a:lnTo>
                  <a:pt x="2138553" y="0"/>
                </a:lnTo>
                <a:close/>
              </a:path>
            </a:pathLst>
          </a:custGeom>
          <a:solidFill>
            <a:srgbClr val="FFFFFF"/>
          </a:solidFill>
        </p:spPr>
        <p:txBody>
          <a:bodyPr wrap="square" lIns="0" tIns="0" rIns="0" bIns="0" rtlCol="0"/>
          <a:lstStyle/>
          <a:p>
            <a:endParaRPr/>
          </a:p>
        </p:txBody>
      </p:sp>
      <p:sp>
        <p:nvSpPr>
          <p:cNvPr id="133" name="TextBox 132">
            <a:extLst>
              <a:ext uri="{FF2B5EF4-FFF2-40B4-BE49-F238E27FC236}">
                <a16:creationId xmlns:a16="http://schemas.microsoft.com/office/drawing/2014/main" id="{134B1B8D-C5D9-C100-4D69-910CDC37FD44}"/>
              </a:ext>
            </a:extLst>
          </p:cNvPr>
          <p:cNvSpPr txBox="1"/>
          <p:nvPr/>
        </p:nvSpPr>
        <p:spPr>
          <a:xfrm>
            <a:off x="533399" y="847856"/>
            <a:ext cx="7901685" cy="4154984"/>
          </a:xfrm>
          <a:prstGeom prst="rect">
            <a:avLst/>
          </a:prstGeom>
          <a:noFill/>
        </p:spPr>
        <p:txBody>
          <a:bodyPr wrap="square">
            <a:spAutoFit/>
          </a:bodyPr>
          <a:lstStyle/>
          <a:p>
            <a:pPr algn="just"/>
            <a:r>
              <a:rPr lang="en-US" sz="2400"/>
              <a:t>Thus when the wire is strained there are changes in its dimensions.</a:t>
            </a:r>
          </a:p>
          <a:p>
            <a:pPr algn="just"/>
            <a:endParaRPr lang="en-US" sz="2400"/>
          </a:p>
          <a:p>
            <a:pPr algn="just"/>
            <a:r>
              <a:rPr lang="en-US" sz="2400"/>
              <a:t>Let </a:t>
            </a:r>
            <a:r>
              <a:rPr lang="en-US" sz="2400">
                <a:sym typeface="Symbol" panose="05050102010706020507" pitchFamily="18" charset="2"/>
              </a:rPr>
              <a:t></a:t>
            </a:r>
            <a:r>
              <a:rPr lang="en-US" sz="2400"/>
              <a:t>L = change in length, </a:t>
            </a:r>
          </a:p>
          <a:p>
            <a:pPr algn="just"/>
            <a:r>
              <a:rPr lang="en-US" sz="2400">
                <a:sym typeface="Symbol" panose="05050102010706020507" pitchFamily="18" charset="2"/>
              </a:rPr>
              <a:t></a:t>
            </a:r>
            <a:r>
              <a:rPr lang="en-US" sz="2400"/>
              <a:t>A = change in area, </a:t>
            </a:r>
          </a:p>
          <a:p>
            <a:pPr algn="just"/>
            <a:r>
              <a:rPr lang="en-US" sz="2400">
                <a:sym typeface="Symbol" panose="05050102010706020507" pitchFamily="18" charset="2"/>
              </a:rPr>
              <a:t></a:t>
            </a:r>
            <a:r>
              <a:rPr lang="en-US" sz="2400"/>
              <a:t>D = change in diameter and </a:t>
            </a:r>
          </a:p>
          <a:p>
            <a:pPr algn="just"/>
            <a:r>
              <a:rPr lang="en-US" sz="2400">
                <a:sym typeface="Symbol" panose="05050102010706020507" pitchFamily="18" charset="2"/>
              </a:rPr>
              <a:t></a:t>
            </a:r>
            <a:r>
              <a:rPr lang="en-US" sz="2400"/>
              <a:t>R = change in resistance. </a:t>
            </a:r>
          </a:p>
          <a:p>
            <a:pPr algn="just"/>
            <a:endParaRPr lang="en-US" sz="2400"/>
          </a:p>
          <a:p>
            <a:pPr algn="just"/>
            <a:r>
              <a:rPr lang="en-US" sz="2400"/>
              <a:t>In order to find how </a:t>
            </a:r>
            <a:r>
              <a:rPr lang="en-US" sz="2400">
                <a:sym typeface="Symbol" panose="05050102010706020507" pitchFamily="18" charset="2"/>
              </a:rPr>
              <a:t></a:t>
            </a:r>
            <a:r>
              <a:rPr lang="en-US" sz="2400"/>
              <a:t>R depends upon the material physical quantities, the expression for R is differentiated with respect to stress s.</a:t>
            </a:r>
            <a:endParaRPr lang="en-IN" sz="2400"/>
          </a:p>
        </p:txBody>
      </p:sp>
    </p:spTree>
    <p:extLst>
      <p:ext uri="{BB962C8B-B14F-4D97-AF65-F5344CB8AC3E}">
        <p14:creationId xmlns:p14="http://schemas.microsoft.com/office/powerpoint/2010/main" val="1444405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3" name="object 3"/>
          <p:cNvSpPr txBox="1"/>
          <p:nvPr/>
        </p:nvSpPr>
        <p:spPr>
          <a:xfrm>
            <a:off x="8435085" y="6458517"/>
            <a:ext cx="149860" cy="170815"/>
          </a:xfrm>
          <a:prstGeom prst="rect">
            <a:avLst/>
          </a:prstGeom>
        </p:spPr>
        <p:txBody>
          <a:bodyPr vert="horz" wrap="square" lIns="0" tIns="0" rIns="0" bIns="0" rtlCol="0">
            <a:spAutoFit/>
          </a:bodyPr>
          <a:lstStyle/>
          <a:p>
            <a:pPr>
              <a:lnSpc>
                <a:spcPts val="1325"/>
              </a:lnSpc>
            </a:pPr>
            <a:r>
              <a:rPr sz="1200" spc="-110">
                <a:solidFill>
                  <a:srgbClr val="888888"/>
                </a:solidFill>
                <a:latin typeface="Arial"/>
                <a:cs typeface="Arial"/>
              </a:rPr>
              <a:t>11</a:t>
            </a:r>
            <a:endParaRPr sz="1200">
              <a:latin typeface="Arial"/>
              <a:cs typeface="Arial"/>
            </a:endParaRPr>
          </a:p>
        </p:txBody>
      </p:sp>
      <p:sp>
        <p:nvSpPr>
          <p:cNvPr id="6" name="object 6"/>
          <p:cNvSpPr/>
          <p:nvPr/>
        </p:nvSpPr>
        <p:spPr>
          <a:xfrm>
            <a:off x="6933945" y="6444881"/>
            <a:ext cx="2138680" cy="413384"/>
          </a:xfrm>
          <a:custGeom>
            <a:avLst/>
            <a:gdLst/>
            <a:ahLst/>
            <a:cxnLst/>
            <a:rect l="l" t="t" r="r" b="b"/>
            <a:pathLst>
              <a:path w="2138679" h="413384">
                <a:moveTo>
                  <a:pt x="2138553" y="0"/>
                </a:moveTo>
                <a:lnTo>
                  <a:pt x="0" y="0"/>
                </a:lnTo>
                <a:lnTo>
                  <a:pt x="0" y="413118"/>
                </a:lnTo>
                <a:lnTo>
                  <a:pt x="2138553" y="413118"/>
                </a:lnTo>
                <a:lnTo>
                  <a:pt x="2138553" y="0"/>
                </a:lnTo>
                <a:close/>
              </a:path>
            </a:pathLst>
          </a:custGeom>
          <a:solidFill>
            <a:srgbClr val="FFFFFF"/>
          </a:solidFill>
        </p:spPr>
        <p:txBody>
          <a:bodyPr wrap="square" lIns="0" tIns="0" rIns="0" bIns="0" rtlCol="0"/>
          <a:lstStyle/>
          <a:p>
            <a:endParaRPr/>
          </a:p>
        </p:txBody>
      </p:sp>
      <p:pic>
        <p:nvPicPr>
          <p:cNvPr id="5" name="Picture 4">
            <a:extLst>
              <a:ext uri="{FF2B5EF4-FFF2-40B4-BE49-F238E27FC236}">
                <a16:creationId xmlns:a16="http://schemas.microsoft.com/office/drawing/2014/main" id="{24C06DCF-C413-CBAD-F327-234FDECC8895}"/>
              </a:ext>
            </a:extLst>
          </p:cNvPr>
          <p:cNvPicPr>
            <a:picLocks noChangeAspect="1"/>
          </p:cNvPicPr>
          <p:nvPr/>
        </p:nvPicPr>
        <p:blipFill>
          <a:blip r:embed="rId2"/>
          <a:stretch>
            <a:fillRect/>
          </a:stretch>
        </p:blipFill>
        <p:spPr>
          <a:xfrm>
            <a:off x="133744" y="1878190"/>
            <a:ext cx="3481075" cy="924862"/>
          </a:xfrm>
          <a:prstGeom prst="rect">
            <a:avLst/>
          </a:prstGeom>
        </p:spPr>
      </p:pic>
      <p:pic>
        <p:nvPicPr>
          <p:cNvPr id="8" name="Picture 7">
            <a:extLst>
              <a:ext uri="{FF2B5EF4-FFF2-40B4-BE49-F238E27FC236}">
                <a16:creationId xmlns:a16="http://schemas.microsoft.com/office/drawing/2014/main" id="{33AABC41-0C3F-58FE-1C24-FF15A5BB50FD}"/>
              </a:ext>
            </a:extLst>
          </p:cNvPr>
          <p:cNvPicPr>
            <a:picLocks noChangeAspect="1"/>
          </p:cNvPicPr>
          <p:nvPr/>
        </p:nvPicPr>
        <p:blipFill>
          <a:blip r:embed="rId3"/>
          <a:stretch>
            <a:fillRect/>
          </a:stretch>
        </p:blipFill>
        <p:spPr>
          <a:xfrm>
            <a:off x="76964" y="3604418"/>
            <a:ext cx="4183998" cy="1155368"/>
          </a:xfrm>
          <a:prstGeom prst="rect">
            <a:avLst/>
          </a:prstGeom>
        </p:spPr>
      </p:pic>
      <p:pic>
        <p:nvPicPr>
          <p:cNvPr id="11" name="Picture 10">
            <a:extLst>
              <a:ext uri="{FF2B5EF4-FFF2-40B4-BE49-F238E27FC236}">
                <a16:creationId xmlns:a16="http://schemas.microsoft.com/office/drawing/2014/main" id="{05E028A7-27DD-FD22-6FEA-E04F41EB107B}"/>
              </a:ext>
            </a:extLst>
          </p:cNvPr>
          <p:cNvPicPr>
            <a:picLocks noChangeAspect="1"/>
          </p:cNvPicPr>
          <p:nvPr/>
        </p:nvPicPr>
        <p:blipFill>
          <a:blip r:embed="rId4"/>
          <a:stretch>
            <a:fillRect/>
          </a:stretch>
        </p:blipFill>
        <p:spPr>
          <a:xfrm>
            <a:off x="3614819" y="4359072"/>
            <a:ext cx="5191850" cy="2162477"/>
          </a:xfrm>
          <a:prstGeom prst="rect">
            <a:avLst/>
          </a:prstGeom>
        </p:spPr>
      </p:pic>
      <p:pic>
        <p:nvPicPr>
          <p:cNvPr id="13" name="Picture 12">
            <a:extLst>
              <a:ext uri="{FF2B5EF4-FFF2-40B4-BE49-F238E27FC236}">
                <a16:creationId xmlns:a16="http://schemas.microsoft.com/office/drawing/2014/main" id="{4ACED7F7-FD31-B240-1946-74F398278780}"/>
              </a:ext>
            </a:extLst>
          </p:cNvPr>
          <p:cNvPicPr>
            <a:picLocks noChangeAspect="1"/>
          </p:cNvPicPr>
          <p:nvPr/>
        </p:nvPicPr>
        <p:blipFill>
          <a:blip r:embed="rId5"/>
          <a:stretch>
            <a:fillRect/>
          </a:stretch>
        </p:blipFill>
        <p:spPr>
          <a:xfrm>
            <a:off x="3679212" y="730671"/>
            <a:ext cx="5420481" cy="3219899"/>
          </a:xfrm>
          <a:prstGeom prst="rect">
            <a:avLst/>
          </a:prstGeom>
        </p:spPr>
      </p:pic>
      <p:sp>
        <p:nvSpPr>
          <p:cNvPr id="14" name="Rectangle 13">
            <a:extLst>
              <a:ext uri="{FF2B5EF4-FFF2-40B4-BE49-F238E27FC236}">
                <a16:creationId xmlns:a16="http://schemas.microsoft.com/office/drawing/2014/main" id="{AF3B9162-13A1-FD25-9BE8-96AB58606C8D}"/>
              </a:ext>
            </a:extLst>
          </p:cNvPr>
          <p:cNvSpPr/>
          <p:nvPr/>
        </p:nvSpPr>
        <p:spPr>
          <a:xfrm>
            <a:off x="3428999" y="5140534"/>
            <a:ext cx="5377669" cy="150243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8AC70D27-3CB6-58D2-1DFE-C3028B819710}"/>
              </a:ext>
            </a:extLst>
          </p:cNvPr>
          <p:cNvSpPr/>
          <p:nvPr/>
        </p:nvSpPr>
        <p:spPr>
          <a:xfrm>
            <a:off x="3997713" y="2393441"/>
            <a:ext cx="4808955" cy="83022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935630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6" name="object 6"/>
          <p:cNvSpPr/>
          <p:nvPr/>
        </p:nvSpPr>
        <p:spPr>
          <a:xfrm>
            <a:off x="6933945" y="6444881"/>
            <a:ext cx="2138680" cy="413384"/>
          </a:xfrm>
          <a:custGeom>
            <a:avLst/>
            <a:gdLst/>
            <a:ahLst/>
            <a:cxnLst/>
            <a:rect l="l" t="t" r="r" b="b"/>
            <a:pathLst>
              <a:path w="2138679" h="413384">
                <a:moveTo>
                  <a:pt x="2138553" y="0"/>
                </a:moveTo>
                <a:lnTo>
                  <a:pt x="0" y="0"/>
                </a:lnTo>
                <a:lnTo>
                  <a:pt x="0" y="413118"/>
                </a:lnTo>
                <a:lnTo>
                  <a:pt x="2138553" y="413118"/>
                </a:lnTo>
                <a:lnTo>
                  <a:pt x="2138553" y="0"/>
                </a:lnTo>
                <a:close/>
              </a:path>
            </a:pathLst>
          </a:custGeom>
          <a:solidFill>
            <a:srgbClr val="FFFFFF"/>
          </a:solidFill>
        </p:spPr>
        <p:txBody>
          <a:bodyPr wrap="square" lIns="0" tIns="0" rIns="0" bIns="0" rtlCol="0"/>
          <a:lstStyle/>
          <a:p>
            <a:endParaRPr/>
          </a:p>
        </p:txBody>
      </p:sp>
      <p:pic>
        <p:nvPicPr>
          <p:cNvPr id="7" name="Picture 6">
            <a:extLst>
              <a:ext uri="{FF2B5EF4-FFF2-40B4-BE49-F238E27FC236}">
                <a16:creationId xmlns:a16="http://schemas.microsoft.com/office/drawing/2014/main" id="{0AA46642-F383-F63C-A18D-DFC9F80EDF50}"/>
              </a:ext>
            </a:extLst>
          </p:cNvPr>
          <p:cNvPicPr>
            <a:picLocks noChangeAspect="1"/>
          </p:cNvPicPr>
          <p:nvPr/>
        </p:nvPicPr>
        <p:blipFill>
          <a:blip r:embed="rId2"/>
          <a:stretch>
            <a:fillRect/>
          </a:stretch>
        </p:blipFill>
        <p:spPr>
          <a:xfrm>
            <a:off x="304800" y="1175588"/>
            <a:ext cx="3834139" cy="1149197"/>
          </a:xfrm>
          <a:prstGeom prst="rect">
            <a:avLst/>
          </a:prstGeom>
        </p:spPr>
      </p:pic>
      <p:pic>
        <p:nvPicPr>
          <p:cNvPr id="9" name="Picture 8">
            <a:extLst>
              <a:ext uri="{FF2B5EF4-FFF2-40B4-BE49-F238E27FC236}">
                <a16:creationId xmlns:a16="http://schemas.microsoft.com/office/drawing/2014/main" id="{C98D3932-4295-F9D6-6944-B3D2472311C6}"/>
              </a:ext>
            </a:extLst>
          </p:cNvPr>
          <p:cNvPicPr>
            <a:picLocks noChangeAspect="1"/>
          </p:cNvPicPr>
          <p:nvPr/>
        </p:nvPicPr>
        <p:blipFill>
          <a:blip r:embed="rId3"/>
          <a:stretch>
            <a:fillRect/>
          </a:stretch>
        </p:blipFill>
        <p:spPr>
          <a:xfrm>
            <a:off x="4572000" y="1249028"/>
            <a:ext cx="3560933" cy="1102944"/>
          </a:xfrm>
          <a:prstGeom prst="rect">
            <a:avLst/>
          </a:prstGeom>
        </p:spPr>
      </p:pic>
      <p:sp>
        <p:nvSpPr>
          <p:cNvPr id="12" name="TextBox 11">
            <a:extLst>
              <a:ext uri="{FF2B5EF4-FFF2-40B4-BE49-F238E27FC236}">
                <a16:creationId xmlns:a16="http://schemas.microsoft.com/office/drawing/2014/main" id="{30AB86EE-2334-C3F6-FB90-B2669175F18C}"/>
              </a:ext>
            </a:extLst>
          </p:cNvPr>
          <p:cNvSpPr txBox="1"/>
          <p:nvPr/>
        </p:nvSpPr>
        <p:spPr>
          <a:xfrm>
            <a:off x="571500" y="2674476"/>
            <a:ext cx="8001000" cy="646331"/>
          </a:xfrm>
          <a:prstGeom prst="rect">
            <a:avLst/>
          </a:prstGeom>
          <a:noFill/>
        </p:spPr>
        <p:txBody>
          <a:bodyPr wrap="square">
            <a:spAutoFit/>
          </a:bodyPr>
          <a:lstStyle/>
          <a:p>
            <a:r>
              <a:rPr lang="en-US"/>
              <a:t>The gauge factor is defined as the ratio of per unit change in resistance to per unit change in length.</a:t>
            </a:r>
            <a:endParaRPr lang="en-IN"/>
          </a:p>
        </p:txBody>
      </p:sp>
      <p:pic>
        <p:nvPicPr>
          <p:cNvPr id="15" name="Picture 14">
            <a:extLst>
              <a:ext uri="{FF2B5EF4-FFF2-40B4-BE49-F238E27FC236}">
                <a16:creationId xmlns:a16="http://schemas.microsoft.com/office/drawing/2014/main" id="{ADC0D51D-5D5B-3F5F-D6E7-E64837E83BDC}"/>
              </a:ext>
            </a:extLst>
          </p:cNvPr>
          <p:cNvPicPr>
            <a:picLocks noChangeAspect="1"/>
          </p:cNvPicPr>
          <p:nvPr/>
        </p:nvPicPr>
        <p:blipFill>
          <a:blip r:embed="rId4"/>
          <a:stretch>
            <a:fillRect/>
          </a:stretch>
        </p:blipFill>
        <p:spPr>
          <a:xfrm>
            <a:off x="3124200" y="3232141"/>
            <a:ext cx="5181600" cy="3632079"/>
          </a:xfrm>
          <a:prstGeom prst="rect">
            <a:avLst/>
          </a:prstGeom>
          <a:solidFill>
            <a:schemeClr val="accent2"/>
          </a:solidFill>
          <a:ln w="38100">
            <a:solidFill>
              <a:srgbClr val="FF0000"/>
            </a:solidFill>
          </a:ln>
        </p:spPr>
      </p:pic>
    </p:spTree>
    <p:extLst>
      <p:ext uri="{BB962C8B-B14F-4D97-AF65-F5344CB8AC3E}">
        <p14:creationId xmlns:p14="http://schemas.microsoft.com/office/powerpoint/2010/main" val="1704423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D4995B4D-82AE-BCA4-53D0-1BD4622A56D0}"/>
              </a:ext>
            </a:extLst>
          </p:cNvPr>
          <p:cNvSpPr txBox="1"/>
          <p:nvPr/>
        </p:nvSpPr>
        <p:spPr>
          <a:xfrm>
            <a:off x="275446" y="1175588"/>
            <a:ext cx="4572000" cy="369332"/>
          </a:xfrm>
          <a:prstGeom prst="rect">
            <a:avLst/>
          </a:prstGeom>
          <a:noFill/>
        </p:spPr>
        <p:txBody>
          <a:bodyPr wrap="square">
            <a:spAutoFit/>
          </a:bodyPr>
          <a:lstStyle/>
          <a:p>
            <a:r>
              <a:rPr lang="en-US"/>
              <a:t>The gauge factor can be written</a:t>
            </a:r>
            <a:endParaRPr lang="en-IN"/>
          </a:p>
        </p:txBody>
      </p:sp>
      <p:pic>
        <p:nvPicPr>
          <p:cNvPr id="6" name="Picture 5">
            <a:extLst>
              <a:ext uri="{FF2B5EF4-FFF2-40B4-BE49-F238E27FC236}">
                <a16:creationId xmlns:a16="http://schemas.microsoft.com/office/drawing/2014/main" id="{0982D419-0D69-4A39-197D-6D739B41193C}"/>
              </a:ext>
            </a:extLst>
          </p:cNvPr>
          <p:cNvPicPr>
            <a:picLocks noChangeAspect="1"/>
          </p:cNvPicPr>
          <p:nvPr/>
        </p:nvPicPr>
        <p:blipFill>
          <a:blip r:embed="rId2"/>
          <a:stretch>
            <a:fillRect/>
          </a:stretch>
        </p:blipFill>
        <p:spPr>
          <a:xfrm>
            <a:off x="3780646" y="990600"/>
            <a:ext cx="2133600" cy="742709"/>
          </a:xfrm>
          <a:prstGeom prst="rect">
            <a:avLst/>
          </a:prstGeom>
          <a:ln w="38100">
            <a:solidFill>
              <a:srgbClr val="FF0000"/>
            </a:solidFill>
          </a:ln>
        </p:spPr>
      </p:pic>
      <p:pic>
        <p:nvPicPr>
          <p:cNvPr id="8" name="Picture 7">
            <a:extLst>
              <a:ext uri="{FF2B5EF4-FFF2-40B4-BE49-F238E27FC236}">
                <a16:creationId xmlns:a16="http://schemas.microsoft.com/office/drawing/2014/main" id="{C1C712E1-80CA-3B6E-4372-B622A201C842}"/>
              </a:ext>
            </a:extLst>
          </p:cNvPr>
          <p:cNvPicPr>
            <a:picLocks noChangeAspect="1"/>
          </p:cNvPicPr>
          <p:nvPr/>
        </p:nvPicPr>
        <p:blipFill>
          <a:blip r:embed="rId3"/>
          <a:stretch>
            <a:fillRect/>
          </a:stretch>
        </p:blipFill>
        <p:spPr>
          <a:xfrm>
            <a:off x="1816076" y="1878681"/>
            <a:ext cx="5511848" cy="2226168"/>
          </a:xfrm>
          <a:prstGeom prst="rect">
            <a:avLst/>
          </a:prstGeom>
          <a:ln w="38100">
            <a:solidFill>
              <a:srgbClr val="0070C0"/>
            </a:solidFill>
          </a:ln>
        </p:spPr>
      </p:pic>
      <p:sp>
        <p:nvSpPr>
          <p:cNvPr id="10" name="TextBox 9">
            <a:extLst>
              <a:ext uri="{FF2B5EF4-FFF2-40B4-BE49-F238E27FC236}">
                <a16:creationId xmlns:a16="http://schemas.microsoft.com/office/drawing/2014/main" id="{A4296FE3-6F1C-653E-20F3-74341FB25F2D}"/>
              </a:ext>
            </a:extLst>
          </p:cNvPr>
          <p:cNvSpPr txBox="1"/>
          <p:nvPr/>
        </p:nvSpPr>
        <p:spPr>
          <a:xfrm>
            <a:off x="275446" y="4069278"/>
            <a:ext cx="8944754" cy="923330"/>
          </a:xfrm>
          <a:prstGeom prst="rect">
            <a:avLst/>
          </a:prstGeom>
          <a:noFill/>
        </p:spPr>
        <p:txBody>
          <a:bodyPr wrap="square">
            <a:spAutoFit/>
          </a:bodyPr>
          <a:lstStyle/>
          <a:p>
            <a:r>
              <a:rPr lang="en-US"/>
              <a:t>The strain is usually expressed in terms of </a:t>
            </a:r>
            <a:r>
              <a:rPr lang="en-US" err="1"/>
              <a:t>microstrain</a:t>
            </a:r>
            <a:r>
              <a:rPr lang="en-US"/>
              <a:t>. 1 </a:t>
            </a:r>
            <a:r>
              <a:rPr lang="en-US" err="1"/>
              <a:t>microstrain</a:t>
            </a:r>
            <a:r>
              <a:rPr lang="en-US"/>
              <a:t> = 1 </a:t>
            </a:r>
            <a:r>
              <a:rPr lang="en-US">
                <a:sym typeface="Symbol" panose="05050102010706020507" pitchFamily="18" charset="2"/>
              </a:rPr>
              <a:t></a:t>
            </a:r>
            <a:r>
              <a:rPr lang="en-US"/>
              <a:t>m / m.</a:t>
            </a:r>
          </a:p>
          <a:p>
            <a:r>
              <a:rPr lang="en-US"/>
              <a:t>If the change in the value of resistivity of a material when strained is neglected, the gauge factor</a:t>
            </a:r>
            <a:endParaRPr lang="en-IN"/>
          </a:p>
        </p:txBody>
      </p:sp>
      <p:pic>
        <p:nvPicPr>
          <p:cNvPr id="12" name="Picture 11">
            <a:extLst>
              <a:ext uri="{FF2B5EF4-FFF2-40B4-BE49-F238E27FC236}">
                <a16:creationId xmlns:a16="http://schemas.microsoft.com/office/drawing/2014/main" id="{76A94A37-32CE-8027-31E9-1B2AB6922149}"/>
              </a:ext>
            </a:extLst>
          </p:cNvPr>
          <p:cNvPicPr>
            <a:picLocks noChangeAspect="1"/>
          </p:cNvPicPr>
          <p:nvPr/>
        </p:nvPicPr>
        <p:blipFill>
          <a:blip r:embed="rId4"/>
          <a:stretch>
            <a:fillRect/>
          </a:stretch>
        </p:blipFill>
        <p:spPr>
          <a:xfrm>
            <a:off x="3429000" y="4911715"/>
            <a:ext cx="1828800" cy="634180"/>
          </a:xfrm>
          <a:prstGeom prst="rect">
            <a:avLst/>
          </a:prstGeom>
          <a:ln w="38100">
            <a:solidFill>
              <a:srgbClr val="FF0000"/>
            </a:solidFill>
          </a:ln>
        </p:spPr>
      </p:pic>
      <p:sp>
        <p:nvSpPr>
          <p:cNvPr id="14" name="TextBox 13">
            <a:extLst>
              <a:ext uri="{FF2B5EF4-FFF2-40B4-BE49-F238E27FC236}">
                <a16:creationId xmlns:a16="http://schemas.microsoft.com/office/drawing/2014/main" id="{E70FB776-7126-640B-B7C4-C0569CCF782F}"/>
              </a:ext>
            </a:extLst>
          </p:cNvPr>
          <p:cNvSpPr txBox="1"/>
          <p:nvPr/>
        </p:nvSpPr>
        <p:spPr>
          <a:xfrm>
            <a:off x="313546" y="5545895"/>
            <a:ext cx="8868554" cy="923330"/>
          </a:xfrm>
          <a:prstGeom prst="rect">
            <a:avLst/>
          </a:prstGeom>
          <a:noFill/>
        </p:spPr>
        <p:txBody>
          <a:bodyPr wrap="square">
            <a:spAutoFit/>
          </a:bodyPr>
          <a:lstStyle/>
          <a:p>
            <a:r>
              <a:rPr lang="en-US"/>
              <a:t>The Poisson's ratio for all metals is between 0 and 0.5. This gives a gauge factor of approximately, 2. The common value for Poisson's ratio for wires is 0.3. This</a:t>
            </a:r>
          </a:p>
          <a:p>
            <a:r>
              <a:rPr lang="en-US"/>
              <a:t>gives a value of 1.6 for wire wound strain gauges</a:t>
            </a:r>
            <a:endParaRPr lang="en-IN"/>
          </a:p>
        </p:txBody>
      </p:sp>
    </p:spTree>
    <p:extLst>
      <p:ext uri="{BB962C8B-B14F-4D97-AF65-F5344CB8AC3E}">
        <p14:creationId xmlns:p14="http://schemas.microsoft.com/office/powerpoint/2010/main" val="1726990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DFD3B6C1-14E9-2670-8F98-9F50260F2522}"/>
              </a:ext>
            </a:extLst>
          </p:cNvPr>
          <p:cNvSpPr txBox="1"/>
          <p:nvPr/>
        </p:nvSpPr>
        <p:spPr>
          <a:xfrm>
            <a:off x="680339" y="1295400"/>
            <a:ext cx="7783322" cy="1200329"/>
          </a:xfrm>
          <a:prstGeom prst="rect">
            <a:avLst/>
          </a:prstGeom>
          <a:noFill/>
        </p:spPr>
        <p:txBody>
          <a:bodyPr wrap="square">
            <a:spAutoFit/>
          </a:bodyPr>
          <a:lstStyle/>
          <a:p>
            <a:r>
              <a:rPr lang="en-US"/>
              <a:t>A resistance wire strain gauge uses a soft iron wire </a:t>
            </a:r>
            <a:r>
              <a:rPr lang="en-US" err="1"/>
              <a:t>ofsmall</a:t>
            </a:r>
            <a:r>
              <a:rPr lang="en-US"/>
              <a:t> diameter. The gauge factor is + 4.2. Neglecting the piezoresistive effects, calculate the Poisson's</a:t>
            </a:r>
          </a:p>
          <a:p>
            <a:r>
              <a:rPr lang="en-US"/>
              <a:t>ratio.</a:t>
            </a:r>
            <a:endParaRPr lang="en-IN"/>
          </a:p>
        </p:txBody>
      </p:sp>
      <p:pic>
        <p:nvPicPr>
          <p:cNvPr id="8" name="Picture 7">
            <a:extLst>
              <a:ext uri="{FF2B5EF4-FFF2-40B4-BE49-F238E27FC236}">
                <a16:creationId xmlns:a16="http://schemas.microsoft.com/office/drawing/2014/main" id="{6574475C-5019-355C-EBD0-B0372A339EC7}"/>
              </a:ext>
            </a:extLst>
          </p:cNvPr>
          <p:cNvPicPr>
            <a:picLocks noChangeAspect="1"/>
          </p:cNvPicPr>
          <p:nvPr/>
        </p:nvPicPr>
        <p:blipFill>
          <a:blip r:embed="rId2"/>
          <a:stretch>
            <a:fillRect/>
          </a:stretch>
        </p:blipFill>
        <p:spPr>
          <a:xfrm>
            <a:off x="1828800" y="2646643"/>
            <a:ext cx="6164418" cy="2710018"/>
          </a:xfrm>
          <a:prstGeom prst="rect">
            <a:avLst/>
          </a:prstGeom>
        </p:spPr>
      </p:pic>
    </p:spTree>
    <p:extLst>
      <p:ext uri="{BB962C8B-B14F-4D97-AF65-F5344CB8AC3E}">
        <p14:creationId xmlns:p14="http://schemas.microsoft.com/office/powerpoint/2010/main" val="2752938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E54F02B9-0107-8669-F38F-C3EFEBF9192F}"/>
              </a:ext>
            </a:extLst>
          </p:cNvPr>
          <p:cNvSpPr txBox="1"/>
          <p:nvPr/>
        </p:nvSpPr>
        <p:spPr>
          <a:xfrm>
            <a:off x="468652" y="990600"/>
            <a:ext cx="2743200" cy="5355312"/>
          </a:xfrm>
          <a:prstGeom prst="rect">
            <a:avLst/>
          </a:prstGeom>
          <a:noFill/>
        </p:spPr>
        <p:txBody>
          <a:bodyPr wrap="square">
            <a:spAutoFit/>
          </a:bodyPr>
          <a:lstStyle/>
          <a:p>
            <a:pPr algn="just"/>
            <a:r>
              <a:rPr lang="en-US">
                <a:solidFill>
                  <a:srgbClr val="FF0000"/>
                </a:solidFill>
              </a:rPr>
              <a:t>A compressive force is applied to a structural member. The strain is 5 micro-strain: Two separate strain gauges are attached to the structural member, one is a nickel wire strain gauge having a gauge factor of-12.1 and the other is nichrome wire strain gauge having a gauge factor of 2. Calculate the value of resistance </a:t>
            </a:r>
            <a:r>
              <a:rPr lang="en-US" err="1">
                <a:solidFill>
                  <a:srgbClr val="FF0000"/>
                </a:solidFill>
              </a:rPr>
              <a:t>ofthe</a:t>
            </a:r>
            <a:r>
              <a:rPr lang="en-US">
                <a:solidFill>
                  <a:srgbClr val="FF0000"/>
                </a:solidFill>
              </a:rPr>
              <a:t> gauges after they are strained. The resistance of strain gauges before being strained is 120 </a:t>
            </a:r>
            <a:r>
              <a:rPr lang="en-US">
                <a:solidFill>
                  <a:srgbClr val="FF0000"/>
                </a:solidFill>
                <a:sym typeface="Symbol" panose="05050102010706020507" pitchFamily="18" charset="2"/>
              </a:rPr>
              <a:t></a:t>
            </a:r>
            <a:r>
              <a:rPr lang="en-US">
                <a:solidFill>
                  <a:srgbClr val="FF0000"/>
                </a:solidFill>
              </a:rPr>
              <a:t>.</a:t>
            </a:r>
            <a:endParaRPr lang="en-IN">
              <a:solidFill>
                <a:srgbClr val="FF0000"/>
              </a:solidFill>
            </a:endParaRPr>
          </a:p>
        </p:txBody>
      </p:sp>
      <p:pic>
        <p:nvPicPr>
          <p:cNvPr id="6" name="Picture 5">
            <a:extLst>
              <a:ext uri="{FF2B5EF4-FFF2-40B4-BE49-F238E27FC236}">
                <a16:creationId xmlns:a16="http://schemas.microsoft.com/office/drawing/2014/main" id="{D4AFFAB5-F355-DE89-70EE-7ACCDD9AA7A1}"/>
              </a:ext>
            </a:extLst>
          </p:cNvPr>
          <p:cNvPicPr>
            <a:picLocks noChangeAspect="1"/>
          </p:cNvPicPr>
          <p:nvPr/>
        </p:nvPicPr>
        <p:blipFill>
          <a:blip r:embed="rId2"/>
          <a:stretch>
            <a:fillRect/>
          </a:stretch>
        </p:blipFill>
        <p:spPr>
          <a:xfrm>
            <a:off x="3414445" y="721697"/>
            <a:ext cx="5296639" cy="6134956"/>
          </a:xfrm>
          <a:prstGeom prst="rect">
            <a:avLst/>
          </a:prstGeom>
        </p:spPr>
      </p:pic>
    </p:spTree>
    <p:extLst>
      <p:ext uri="{BB962C8B-B14F-4D97-AF65-F5344CB8AC3E}">
        <p14:creationId xmlns:p14="http://schemas.microsoft.com/office/powerpoint/2010/main" val="1415335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8552" y="2397633"/>
            <a:ext cx="4864735" cy="848360"/>
          </a:xfrm>
          <a:prstGeom prst="rect">
            <a:avLst/>
          </a:prstGeom>
        </p:spPr>
        <p:txBody>
          <a:bodyPr vert="horz" wrap="square" lIns="0" tIns="12700" rIns="0" bIns="0" rtlCol="0">
            <a:spAutoFit/>
          </a:bodyPr>
          <a:lstStyle/>
          <a:p>
            <a:pPr marL="12700">
              <a:lnSpc>
                <a:spcPct val="100000"/>
              </a:lnSpc>
              <a:spcBef>
                <a:spcPts val="100"/>
              </a:spcBef>
            </a:pPr>
            <a:r>
              <a:rPr sz="5400" b="1">
                <a:latin typeface="Calibri"/>
                <a:cs typeface="Calibri"/>
              </a:rPr>
              <a:t>Resistive</a:t>
            </a:r>
            <a:r>
              <a:rPr sz="5400" b="1" spc="-254">
                <a:latin typeface="Calibri"/>
                <a:cs typeface="Calibri"/>
              </a:rPr>
              <a:t> </a:t>
            </a:r>
            <a:r>
              <a:rPr sz="5400" b="1" spc="-10">
                <a:latin typeface="Calibri"/>
                <a:cs typeface="Calibri"/>
              </a:rPr>
              <a:t>Sensors</a:t>
            </a:r>
            <a:endParaRPr sz="54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3189">
              <a:lnSpc>
                <a:spcPts val="1425"/>
              </a:lnSpc>
            </a:pPr>
            <a:fld id="{81D60167-4931-47E6-BA6A-407CBD079E47}" type="slidenum">
              <a:rPr spc="-5" dirty="0"/>
              <a:t>3</a:t>
            </a:fld>
            <a:endParaRPr spc="-5"/>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939EA3CF-2A7E-D315-D8DB-8ABFE01A1254}"/>
              </a:ext>
            </a:extLst>
          </p:cNvPr>
          <p:cNvSpPr txBox="1"/>
          <p:nvPr/>
        </p:nvSpPr>
        <p:spPr>
          <a:xfrm>
            <a:off x="882696" y="821026"/>
            <a:ext cx="7783322" cy="6036974"/>
          </a:xfrm>
          <a:prstGeom prst="rect">
            <a:avLst/>
          </a:prstGeom>
          <a:noFill/>
        </p:spPr>
        <p:txBody>
          <a:bodyPr wrap="square">
            <a:spAutoFit/>
          </a:bodyPr>
          <a:lstStyle/>
          <a:p>
            <a:r>
              <a:rPr lang="en-IN" sz="2400" b="1">
                <a:solidFill>
                  <a:srgbClr val="FF0000"/>
                </a:solidFill>
              </a:rPr>
              <a:t>TYPES OF STRAIN GAUGES</a:t>
            </a:r>
          </a:p>
          <a:p>
            <a:pPr>
              <a:lnSpc>
                <a:spcPct val="150000"/>
              </a:lnSpc>
            </a:pPr>
            <a:r>
              <a:rPr lang="en-IN" sz="2400"/>
              <a:t>The following are the major types of strain gauges:</a:t>
            </a:r>
          </a:p>
          <a:p>
            <a:pPr marL="285750" indent="-285750">
              <a:lnSpc>
                <a:spcPct val="150000"/>
              </a:lnSpc>
              <a:buFont typeface="Arial" panose="020B0604020202020204" pitchFamily="34" charset="0"/>
              <a:buChar char="•"/>
            </a:pPr>
            <a:r>
              <a:rPr lang="en-IN" sz="2000"/>
              <a:t>A Unbonded metal strain gauges</a:t>
            </a:r>
          </a:p>
          <a:p>
            <a:pPr marL="285750" indent="-285750">
              <a:lnSpc>
                <a:spcPct val="150000"/>
              </a:lnSpc>
              <a:buFont typeface="Arial" panose="020B0604020202020204" pitchFamily="34" charset="0"/>
              <a:buChar char="•"/>
            </a:pPr>
            <a:r>
              <a:rPr lang="en-IN" sz="2000"/>
              <a:t>A Bonded metal wire strain gauges</a:t>
            </a:r>
          </a:p>
          <a:p>
            <a:pPr marL="285750" indent="-285750">
              <a:lnSpc>
                <a:spcPct val="150000"/>
              </a:lnSpc>
              <a:buFont typeface="Arial" panose="020B0604020202020204" pitchFamily="34" charset="0"/>
              <a:buChar char="•"/>
            </a:pPr>
            <a:r>
              <a:rPr lang="en-IN" sz="2000"/>
              <a:t>A Bonded metal foil strain gauges</a:t>
            </a:r>
          </a:p>
          <a:p>
            <a:pPr marL="285750" indent="-285750">
              <a:lnSpc>
                <a:spcPct val="150000"/>
              </a:lnSpc>
              <a:buFont typeface="Arial" panose="020B0604020202020204" pitchFamily="34" charset="0"/>
              <a:buChar char="•"/>
            </a:pPr>
            <a:r>
              <a:rPr lang="en-IN" sz="2000"/>
              <a:t>A Vacuum deposited thin metal film strain gauges</a:t>
            </a:r>
          </a:p>
          <a:p>
            <a:pPr marL="285750" indent="-285750">
              <a:lnSpc>
                <a:spcPct val="150000"/>
              </a:lnSpc>
              <a:buFont typeface="Arial" panose="020B0604020202020204" pitchFamily="34" charset="0"/>
              <a:buChar char="•"/>
            </a:pPr>
            <a:r>
              <a:rPr lang="en-IN" sz="2000"/>
              <a:t>A Sputter deposited thin metal strain gauges</a:t>
            </a:r>
          </a:p>
          <a:p>
            <a:pPr marL="285750" indent="-285750">
              <a:lnSpc>
                <a:spcPct val="150000"/>
              </a:lnSpc>
              <a:buFont typeface="Arial" panose="020B0604020202020204" pitchFamily="34" charset="0"/>
              <a:buChar char="•"/>
            </a:pPr>
            <a:r>
              <a:rPr lang="en-IN" sz="2000"/>
              <a:t>A Bonded semiconductor strain gauges</a:t>
            </a:r>
          </a:p>
          <a:p>
            <a:pPr marL="285750" indent="-285750">
              <a:lnSpc>
                <a:spcPct val="150000"/>
              </a:lnSpc>
              <a:buFont typeface="Arial" panose="020B0604020202020204" pitchFamily="34" charset="0"/>
              <a:buChar char="•"/>
            </a:pPr>
            <a:r>
              <a:rPr lang="en-IN" sz="2000"/>
              <a:t>A Diffused metal strain gauges.</a:t>
            </a:r>
          </a:p>
          <a:p>
            <a:pPr marL="285750" indent="-285750">
              <a:lnSpc>
                <a:spcPct val="150000"/>
              </a:lnSpc>
              <a:buFont typeface="Arial" panose="020B0604020202020204" pitchFamily="34" charset="0"/>
              <a:buChar char="•"/>
            </a:pPr>
            <a:r>
              <a:rPr lang="en-US" sz="2000"/>
              <a:t>Strain gauges are broadly used for two major types of applications and they are : (</a:t>
            </a:r>
            <a:r>
              <a:rPr lang="en-US" sz="2000" err="1"/>
              <a:t>i</a:t>
            </a:r>
            <a:r>
              <a:rPr lang="en-US" sz="2000"/>
              <a:t>) Experimental stress analysis of machines and structures, and (ii) Construction of force, torque, pressure, flow and acceleration transducers.</a:t>
            </a:r>
            <a:endParaRPr lang="en-IN" sz="2000"/>
          </a:p>
        </p:txBody>
      </p:sp>
    </p:spTree>
    <p:extLst>
      <p:ext uri="{BB962C8B-B14F-4D97-AF65-F5344CB8AC3E}">
        <p14:creationId xmlns:p14="http://schemas.microsoft.com/office/powerpoint/2010/main" val="1254079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1A2A7D11-0A05-0A0B-A13F-84199467D2D1}"/>
              </a:ext>
            </a:extLst>
          </p:cNvPr>
          <p:cNvSpPr txBox="1"/>
          <p:nvPr/>
        </p:nvSpPr>
        <p:spPr>
          <a:xfrm>
            <a:off x="152400" y="990600"/>
            <a:ext cx="3828468" cy="5355312"/>
          </a:xfrm>
          <a:prstGeom prst="rect">
            <a:avLst/>
          </a:prstGeom>
          <a:noFill/>
        </p:spPr>
        <p:txBody>
          <a:bodyPr wrap="square">
            <a:spAutoFit/>
          </a:bodyPr>
          <a:lstStyle/>
          <a:p>
            <a:r>
              <a:rPr lang="en-US" b="1">
                <a:solidFill>
                  <a:srgbClr val="FF0000"/>
                </a:solidFill>
              </a:rPr>
              <a:t>Unbonded Metal Strain Gauge</a:t>
            </a:r>
          </a:p>
          <a:p>
            <a:pPr algn="just"/>
            <a:r>
              <a:rPr lang="en-US"/>
              <a:t>An unbonded metal strain gauge is shown in Fig. </a:t>
            </a:r>
            <a:r>
              <a:rPr lang="en-US" b="1">
                <a:solidFill>
                  <a:srgbClr val="FF0000"/>
                </a:solidFill>
              </a:rPr>
              <a:t>This gauge consists of a wire stretched between two points in an insulating medium such as air. The wires may be made of various copper nickel, chrome nickel or nickel iron alloys</a:t>
            </a:r>
            <a:r>
              <a:rPr lang="en-US"/>
              <a:t>. They are about 0.003 mm in diameter, have a gauge factor of 2 to 4 and sustain 9 force of 2 </a:t>
            </a:r>
            <a:r>
              <a:rPr lang="en-US" err="1"/>
              <a:t>mN</a:t>
            </a:r>
            <a:r>
              <a:rPr lang="en-US"/>
              <a:t>. The length of wire is 25 mm or less.</a:t>
            </a:r>
          </a:p>
          <a:p>
            <a:pPr algn="just"/>
            <a:r>
              <a:rPr lang="en-US"/>
              <a:t>In Fig., </a:t>
            </a:r>
            <a:r>
              <a:rPr lang="en-US" b="1">
                <a:solidFill>
                  <a:srgbClr val="FF0000"/>
                </a:solidFill>
              </a:rPr>
              <a:t>the </a:t>
            </a:r>
            <a:r>
              <a:rPr lang="en-US" b="1" err="1">
                <a:solidFill>
                  <a:srgbClr val="FF0000"/>
                </a:solidFill>
              </a:rPr>
              <a:t>flexture</a:t>
            </a:r>
            <a:r>
              <a:rPr lang="en-US" b="1">
                <a:solidFill>
                  <a:srgbClr val="FF0000"/>
                </a:solidFill>
              </a:rPr>
              <a:t> element is connected via a rod to a diaphragm which is used for sensing of pressure. The wires are tensioned to avoid buckling when they experience a compressive force</a:t>
            </a:r>
            <a:endParaRPr lang="en-IN" b="1">
              <a:solidFill>
                <a:srgbClr val="FF0000"/>
              </a:solidFill>
            </a:endParaRPr>
          </a:p>
        </p:txBody>
      </p:sp>
      <p:pic>
        <p:nvPicPr>
          <p:cNvPr id="6" name="Picture 5">
            <a:extLst>
              <a:ext uri="{FF2B5EF4-FFF2-40B4-BE49-F238E27FC236}">
                <a16:creationId xmlns:a16="http://schemas.microsoft.com/office/drawing/2014/main" id="{6DAA15FA-DB7E-76A3-9047-BA3A23BAADDE}"/>
              </a:ext>
            </a:extLst>
          </p:cNvPr>
          <p:cNvPicPr>
            <a:picLocks noChangeAspect="1"/>
          </p:cNvPicPr>
          <p:nvPr/>
        </p:nvPicPr>
        <p:blipFill>
          <a:blip r:embed="rId2"/>
          <a:stretch>
            <a:fillRect/>
          </a:stretch>
        </p:blipFill>
        <p:spPr>
          <a:xfrm>
            <a:off x="4556127" y="764136"/>
            <a:ext cx="3570398" cy="5581776"/>
          </a:xfrm>
          <a:prstGeom prst="rect">
            <a:avLst/>
          </a:prstGeom>
        </p:spPr>
      </p:pic>
      <p:sp>
        <p:nvSpPr>
          <p:cNvPr id="8" name="TextBox 7">
            <a:extLst>
              <a:ext uri="{FF2B5EF4-FFF2-40B4-BE49-F238E27FC236}">
                <a16:creationId xmlns:a16="http://schemas.microsoft.com/office/drawing/2014/main" id="{BE2A2AE6-3BEA-42F6-1E03-BD49192FAA87}"/>
              </a:ext>
            </a:extLst>
          </p:cNvPr>
          <p:cNvSpPr txBox="1"/>
          <p:nvPr/>
        </p:nvSpPr>
        <p:spPr>
          <a:xfrm>
            <a:off x="3733800" y="6345912"/>
            <a:ext cx="4572000" cy="461665"/>
          </a:xfrm>
          <a:prstGeom prst="rect">
            <a:avLst/>
          </a:prstGeom>
          <a:noFill/>
        </p:spPr>
        <p:txBody>
          <a:bodyPr wrap="square">
            <a:spAutoFit/>
          </a:bodyPr>
          <a:lstStyle/>
          <a:p>
            <a:r>
              <a:rPr lang="en-US" sz="1200" b="1">
                <a:solidFill>
                  <a:srgbClr val="002060"/>
                </a:solidFill>
              </a:rPr>
              <a:t>Set-up of a unbonded strain gauge and measurement with a Wheatstone bridge</a:t>
            </a:r>
            <a:endParaRPr lang="en-IN" sz="1200" b="1">
              <a:solidFill>
                <a:srgbClr val="002060"/>
              </a:solidFill>
            </a:endParaRPr>
          </a:p>
        </p:txBody>
      </p:sp>
    </p:spTree>
    <p:extLst>
      <p:ext uri="{BB962C8B-B14F-4D97-AF65-F5344CB8AC3E}">
        <p14:creationId xmlns:p14="http://schemas.microsoft.com/office/powerpoint/2010/main" val="2013131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A7F86A46-1D8F-5924-0B74-260C0FEE2E8D}"/>
              </a:ext>
            </a:extLst>
          </p:cNvPr>
          <p:cNvSpPr txBox="1"/>
          <p:nvPr/>
        </p:nvSpPr>
        <p:spPr>
          <a:xfrm>
            <a:off x="304800" y="1175588"/>
            <a:ext cx="8534400" cy="5016758"/>
          </a:xfrm>
          <a:prstGeom prst="rect">
            <a:avLst/>
          </a:prstGeom>
          <a:noFill/>
        </p:spPr>
        <p:txBody>
          <a:bodyPr wrap="square">
            <a:spAutoFit/>
          </a:bodyPr>
          <a:lstStyle/>
          <a:p>
            <a:pPr algn="just"/>
            <a:r>
              <a:rPr lang="en-US" sz="2000"/>
              <a:t>The </a:t>
            </a:r>
            <a:r>
              <a:rPr lang="en-US" sz="2000">
                <a:solidFill>
                  <a:srgbClr val="FF0000"/>
                </a:solidFill>
              </a:rPr>
              <a:t>unbonded metal wire gauges, used almost exclusively in transducer applications, employ preloaded resistance wires connected in a </a:t>
            </a:r>
            <a:r>
              <a:rPr lang="en-US" sz="2000" err="1">
                <a:solidFill>
                  <a:srgbClr val="FF0000"/>
                </a:solidFill>
              </a:rPr>
              <a:t>wheatstone</a:t>
            </a:r>
            <a:r>
              <a:rPr lang="en-US" sz="2000">
                <a:solidFill>
                  <a:srgbClr val="FF0000"/>
                </a:solidFill>
              </a:rPr>
              <a:t> bridge </a:t>
            </a:r>
            <a:r>
              <a:rPr lang="en-US" sz="2000"/>
              <a:t>as shown in Fig.</a:t>
            </a:r>
          </a:p>
          <a:p>
            <a:pPr algn="just"/>
            <a:endParaRPr lang="en-US" sz="2000"/>
          </a:p>
          <a:p>
            <a:pPr marL="285750" indent="-285750" algn="just">
              <a:buFont typeface="Arial" panose="020B0604020202020204" pitchFamily="34" charset="0"/>
              <a:buChar char="•"/>
            </a:pPr>
            <a:r>
              <a:rPr lang="en-US" sz="2000" b="1"/>
              <a:t>At initial preload</a:t>
            </a:r>
            <a:r>
              <a:rPr lang="en-US" sz="2000"/>
              <a:t>, the </a:t>
            </a:r>
            <a:r>
              <a:rPr lang="en-US" sz="2000" b="1">
                <a:solidFill>
                  <a:srgbClr val="FF0000"/>
                </a:solidFill>
              </a:rPr>
              <a:t>strains and resistances of the four arms are nominally equal,</a:t>
            </a:r>
            <a:r>
              <a:rPr lang="en-US" sz="2000"/>
              <a:t> with the result the output voltage of the bridge, e</a:t>
            </a:r>
            <a:r>
              <a:rPr lang="en-US" sz="1100"/>
              <a:t>0</a:t>
            </a:r>
            <a:r>
              <a:rPr lang="en-US" sz="2000"/>
              <a:t> = 0. </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Application of </a:t>
            </a:r>
            <a:r>
              <a:rPr lang="en-US" sz="2000" b="1">
                <a:solidFill>
                  <a:srgbClr val="FF0000"/>
                </a:solidFill>
              </a:rPr>
              <a:t>pressure produces a small displacement which is about 0.004 mm </a:t>
            </a:r>
            <a:r>
              <a:rPr lang="en-US" sz="2000"/>
              <a:t>(full scale), the </a:t>
            </a:r>
            <a:r>
              <a:rPr lang="en-US" sz="2000" b="1"/>
              <a:t>displacement increases tension in two wires and decreases it in the other two, thereby increase the resistance of two wires which are in tension and decreasing the resistance of the remaining two wires</a:t>
            </a:r>
            <a:r>
              <a:rPr lang="en-US" sz="2000"/>
              <a:t>.</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This </a:t>
            </a:r>
            <a:r>
              <a:rPr lang="en-US" sz="2000" b="1">
                <a:solidFill>
                  <a:srgbClr val="002060"/>
                </a:solidFill>
              </a:rPr>
              <a:t>causes an unbalance of the bridge producing an output voltage which is proportional to the input displacement and hence to the applied pressure.</a:t>
            </a:r>
            <a:endParaRPr lang="en-IN" sz="2000" b="1">
              <a:solidFill>
                <a:srgbClr val="002060"/>
              </a:solidFill>
            </a:endParaRPr>
          </a:p>
        </p:txBody>
      </p:sp>
    </p:spTree>
    <p:extLst>
      <p:ext uri="{BB962C8B-B14F-4D97-AF65-F5344CB8AC3E}">
        <p14:creationId xmlns:p14="http://schemas.microsoft.com/office/powerpoint/2010/main" val="2299859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B20CB39D-8EB0-B424-AE3C-B12BD42C61CA}"/>
              </a:ext>
            </a:extLst>
          </p:cNvPr>
          <p:cNvSpPr txBox="1"/>
          <p:nvPr/>
        </p:nvSpPr>
        <p:spPr>
          <a:xfrm>
            <a:off x="685799" y="990600"/>
            <a:ext cx="8015985" cy="5355312"/>
          </a:xfrm>
          <a:prstGeom prst="rect">
            <a:avLst/>
          </a:prstGeom>
          <a:noFill/>
        </p:spPr>
        <p:txBody>
          <a:bodyPr wrap="square">
            <a:spAutoFit/>
          </a:bodyPr>
          <a:lstStyle/>
          <a:p>
            <a:pPr algn="just"/>
            <a:r>
              <a:rPr lang="en-US"/>
              <a:t>Bonded Wire Strain Gauges </a:t>
            </a:r>
          </a:p>
          <a:p>
            <a:pPr algn="just"/>
            <a:endParaRPr lang="en-US"/>
          </a:p>
          <a:p>
            <a:pPr algn="just"/>
            <a:r>
              <a:rPr lang="en-US" b="1">
                <a:solidFill>
                  <a:srgbClr val="002060"/>
                </a:solidFill>
              </a:rPr>
              <a:t>The bonded metal-wire strain gauges are used for both stress analysis and for construction of transducers. </a:t>
            </a:r>
            <a:r>
              <a:rPr lang="en-US"/>
              <a:t>A resistance wire strain gauge consists of </a:t>
            </a:r>
            <a:r>
              <a:rPr lang="en-US" b="1">
                <a:solidFill>
                  <a:srgbClr val="FF0000"/>
                </a:solidFill>
              </a:rPr>
              <a:t>a grid of fine resistance wire of about 0.025 mm in diameter </a:t>
            </a:r>
            <a:r>
              <a:rPr lang="en-US"/>
              <a:t>or less. </a:t>
            </a:r>
            <a:r>
              <a:rPr lang="en-US" b="1">
                <a:solidFill>
                  <a:srgbClr val="FF0000"/>
                </a:solidFill>
              </a:rPr>
              <a:t>The grid is cemented to carrier (base) which may be a thin sheet of paper, a thin sheet of </a:t>
            </a:r>
            <a:r>
              <a:rPr lang="en-US" b="1" err="1">
                <a:solidFill>
                  <a:srgbClr val="FF0000"/>
                </a:solidFill>
              </a:rPr>
              <a:t>bakelite</a:t>
            </a:r>
            <a:r>
              <a:rPr lang="en-US" b="1">
                <a:solidFill>
                  <a:srgbClr val="FF0000"/>
                </a:solidFill>
              </a:rPr>
              <a:t> or a sheet of </a:t>
            </a:r>
            <a:r>
              <a:rPr lang="en-US" b="1" err="1">
                <a:solidFill>
                  <a:srgbClr val="FF0000"/>
                </a:solidFill>
              </a:rPr>
              <a:t>teflon</a:t>
            </a:r>
            <a:r>
              <a:rPr lang="en-US" b="1">
                <a:solidFill>
                  <a:srgbClr val="FF0000"/>
                </a:solidFill>
              </a:rPr>
              <a:t>. </a:t>
            </a:r>
          </a:p>
          <a:p>
            <a:pPr algn="just"/>
            <a:endParaRPr lang="en-US"/>
          </a:p>
          <a:p>
            <a:pPr algn="just"/>
            <a:r>
              <a:rPr lang="en-US"/>
              <a:t>The </a:t>
            </a:r>
            <a:r>
              <a:rPr lang="en-US" b="1">
                <a:solidFill>
                  <a:srgbClr val="FF0000"/>
                </a:solidFill>
              </a:rPr>
              <a:t>wire is covered on top with a thin sheet of material so as to prevent it from any mechanical damage.</a:t>
            </a:r>
            <a:r>
              <a:rPr lang="en-US"/>
              <a:t> The spreading of wire permits a uniform distribution of stress over the grid. The carrier is bonded with an adhesive material to the specimen under study. This permits a good transfer of strain from carrier to grid of wires. </a:t>
            </a:r>
          </a:p>
          <a:p>
            <a:pPr algn="just"/>
            <a:endParaRPr lang="en-US"/>
          </a:p>
          <a:p>
            <a:pPr algn="just"/>
            <a:r>
              <a:rPr lang="en-US"/>
              <a:t>The wires cannot buckle as they are embedded in a matrix of cement and hence faithfully follow both the tensile and compressive strains of the specimen. Since, </a:t>
            </a:r>
            <a:r>
              <a:rPr lang="en-US" b="1">
                <a:solidFill>
                  <a:srgbClr val="FF0000"/>
                </a:solidFill>
              </a:rPr>
              <a:t>the materials and the wire sizes used for bonded wire strain gauges are the same as used for unbonded wire strain gauges, the gauge factors and resistances for both are comparable</a:t>
            </a:r>
            <a:endParaRPr lang="en-IN" b="1">
              <a:solidFill>
                <a:srgbClr val="FF0000"/>
              </a:solidFill>
            </a:endParaRPr>
          </a:p>
        </p:txBody>
      </p:sp>
    </p:spTree>
    <p:extLst>
      <p:ext uri="{BB962C8B-B14F-4D97-AF65-F5344CB8AC3E}">
        <p14:creationId xmlns:p14="http://schemas.microsoft.com/office/powerpoint/2010/main" val="3913218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pic>
        <p:nvPicPr>
          <p:cNvPr id="4" name="Picture 3">
            <a:extLst>
              <a:ext uri="{FF2B5EF4-FFF2-40B4-BE49-F238E27FC236}">
                <a16:creationId xmlns:a16="http://schemas.microsoft.com/office/drawing/2014/main" id="{8258D0DF-D028-24B6-6106-4226E02E937E}"/>
              </a:ext>
            </a:extLst>
          </p:cNvPr>
          <p:cNvPicPr>
            <a:picLocks noChangeAspect="1"/>
          </p:cNvPicPr>
          <p:nvPr/>
        </p:nvPicPr>
        <p:blipFill>
          <a:blip r:embed="rId2"/>
          <a:stretch>
            <a:fillRect/>
          </a:stretch>
        </p:blipFill>
        <p:spPr>
          <a:xfrm>
            <a:off x="1018679" y="1066800"/>
            <a:ext cx="7106642" cy="5477639"/>
          </a:xfrm>
          <a:prstGeom prst="rect">
            <a:avLst/>
          </a:prstGeom>
        </p:spPr>
      </p:pic>
    </p:spTree>
    <p:extLst>
      <p:ext uri="{BB962C8B-B14F-4D97-AF65-F5344CB8AC3E}">
        <p14:creationId xmlns:p14="http://schemas.microsoft.com/office/powerpoint/2010/main" val="3617763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6B2F2231-21AC-54B3-9640-4E9DF2C2F57E}"/>
              </a:ext>
            </a:extLst>
          </p:cNvPr>
          <p:cNvSpPr txBox="1"/>
          <p:nvPr/>
        </p:nvSpPr>
        <p:spPr>
          <a:xfrm>
            <a:off x="304800" y="914400"/>
            <a:ext cx="8229600" cy="646331"/>
          </a:xfrm>
          <a:prstGeom prst="rect">
            <a:avLst/>
          </a:prstGeom>
          <a:noFill/>
        </p:spPr>
        <p:txBody>
          <a:bodyPr wrap="square">
            <a:spAutoFit/>
          </a:bodyPr>
          <a:lstStyle/>
          <a:p>
            <a:r>
              <a:rPr lang="en-US"/>
              <a:t>Desirable that </a:t>
            </a:r>
            <a:r>
              <a:rPr lang="en-US" b="1">
                <a:solidFill>
                  <a:srgbClr val="FF0000"/>
                </a:solidFill>
              </a:rPr>
              <a:t>the resistance wire strain gauges should have the following characteristics</a:t>
            </a:r>
            <a:endParaRPr lang="en-IN" b="1">
              <a:solidFill>
                <a:srgbClr val="FF0000"/>
              </a:solidFill>
            </a:endParaRPr>
          </a:p>
        </p:txBody>
      </p:sp>
      <p:sp>
        <p:nvSpPr>
          <p:cNvPr id="8" name="TextBox 7">
            <a:extLst>
              <a:ext uri="{FF2B5EF4-FFF2-40B4-BE49-F238E27FC236}">
                <a16:creationId xmlns:a16="http://schemas.microsoft.com/office/drawing/2014/main" id="{09FA179D-B710-7EE6-6FA2-80A1CC5C5AA2}"/>
              </a:ext>
            </a:extLst>
          </p:cNvPr>
          <p:cNvSpPr txBox="1"/>
          <p:nvPr/>
        </p:nvSpPr>
        <p:spPr>
          <a:xfrm>
            <a:off x="457200" y="1676400"/>
            <a:ext cx="8077200" cy="5078313"/>
          </a:xfrm>
          <a:prstGeom prst="rect">
            <a:avLst/>
          </a:prstGeom>
          <a:noFill/>
        </p:spPr>
        <p:txBody>
          <a:bodyPr wrap="square">
            <a:spAutoFit/>
          </a:bodyPr>
          <a:lstStyle/>
          <a:p>
            <a:pPr marL="285750" indent="-285750" algn="just">
              <a:buFont typeface="Arial" panose="020B0604020202020204" pitchFamily="34" charset="0"/>
              <a:buChar char="•"/>
            </a:pPr>
            <a:r>
              <a:rPr lang="en-US"/>
              <a:t>The strain gauge should </a:t>
            </a:r>
            <a:r>
              <a:rPr lang="en-US" b="1">
                <a:solidFill>
                  <a:srgbClr val="0070C0"/>
                </a:solidFill>
              </a:rPr>
              <a:t>have a high value of gauge factor G</a:t>
            </a:r>
            <a:r>
              <a:rPr lang="en-US" sz="1400" b="1">
                <a:solidFill>
                  <a:srgbClr val="0070C0"/>
                </a:solidFill>
              </a:rPr>
              <a:t>f</a:t>
            </a:r>
            <a:r>
              <a:rPr lang="en-US"/>
              <a:t>. A high value of gauge factor indicates a large change in resistance for a particular strain </a:t>
            </a:r>
            <a:r>
              <a:rPr lang="en-US" b="1">
                <a:solidFill>
                  <a:srgbClr val="0070C0"/>
                </a:solidFill>
              </a:rPr>
              <a:t>resulting in high sensitivity</a:t>
            </a:r>
            <a:r>
              <a:rPr lang="en-US"/>
              <a:t>. </a:t>
            </a:r>
          </a:p>
          <a:p>
            <a:pPr marL="285750" indent="-285750" algn="just">
              <a:buFont typeface="Arial" panose="020B0604020202020204" pitchFamily="34" charset="0"/>
              <a:buChar char="•"/>
            </a:pPr>
            <a:r>
              <a:rPr lang="en-US"/>
              <a:t>The </a:t>
            </a:r>
            <a:r>
              <a:rPr lang="en-US" b="1">
                <a:solidFill>
                  <a:srgbClr val="00B050"/>
                </a:solidFill>
              </a:rPr>
              <a:t>resistance of the strain gauge should be as high </a:t>
            </a:r>
            <a:r>
              <a:rPr lang="en-US"/>
              <a:t>as possible since this </a:t>
            </a:r>
            <a:r>
              <a:rPr lang="en-US" b="1">
                <a:solidFill>
                  <a:srgbClr val="00B050"/>
                </a:solidFill>
              </a:rPr>
              <a:t>minimizes the effects of undesirable variations of resistance in the measurement.</a:t>
            </a:r>
          </a:p>
          <a:p>
            <a:pPr marL="285750" indent="-285750" algn="just">
              <a:buFont typeface="Arial" panose="020B0604020202020204" pitchFamily="34" charset="0"/>
              <a:buChar char="•"/>
            </a:pPr>
            <a:r>
              <a:rPr lang="en-US"/>
              <a:t>The strain gauges should have </a:t>
            </a:r>
            <a:r>
              <a:rPr lang="en-US" b="1">
                <a:solidFill>
                  <a:srgbClr val="FF0000"/>
                </a:solidFill>
              </a:rPr>
              <a:t>a low resistance temperature co-efficient</a:t>
            </a:r>
            <a:r>
              <a:rPr lang="en-US"/>
              <a:t>. This is essential to </a:t>
            </a:r>
            <a:r>
              <a:rPr lang="en-US" err="1"/>
              <a:t>minimise</a:t>
            </a:r>
            <a:r>
              <a:rPr lang="en-US"/>
              <a:t> errors on account of temperature variations which affect the accuracy of measurements.</a:t>
            </a:r>
          </a:p>
          <a:p>
            <a:pPr marL="285750" indent="-285750" algn="just">
              <a:buFont typeface="Arial" panose="020B0604020202020204" pitchFamily="34" charset="0"/>
              <a:buChar char="•"/>
            </a:pPr>
            <a:r>
              <a:rPr lang="en-US"/>
              <a:t>The strain gauge </a:t>
            </a:r>
            <a:r>
              <a:rPr lang="en-US" b="1">
                <a:solidFill>
                  <a:srgbClr val="FF0000"/>
                </a:solidFill>
              </a:rPr>
              <a:t>should not have any hysteresis effects in its response</a:t>
            </a:r>
            <a:r>
              <a:rPr lang="en-US"/>
              <a:t>.</a:t>
            </a:r>
          </a:p>
          <a:p>
            <a:pPr marL="285750" indent="-285750" algn="just">
              <a:buFont typeface="Arial" panose="020B0604020202020204" pitchFamily="34" charset="0"/>
              <a:buChar char="•"/>
            </a:pPr>
            <a:r>
              <a:rPr lang="en-US"/>
              <a:t>In order to </a:t>
            </a:r>
            <a:r>
              <a:rPr lang="en-US" b="1">
                <a:solidFill>
                  <a:srgbClr val="002060"/>
                </a:solidFill>
              </a:rPr>
              <a:t>maintain constancy of calibration over the entire range of the strain gauge, it should have linear characteristics </a:t>
            </a:r>
            <a:r>
              <a:rPr lang="en-US"/>
              <a:t>i.e., the variations in resistance should be a linear function of the strain.</a:t>
            </a:r>
          </a:p>
          <a:p>
            <a:pPr marL="285750" indent="-285750" algn="just">
              <a:buFont typeface="Arial" panose="020B0604020202020204" pitchFamily="34" charset="0"/>
              <a:buChar char="•"/>
            </a:pPr>
            <a:r>
              <a:rPr lang="en-US"/>
              <a:t>The </a:t>
            </a:r>
            <a:r>
              <a:rPr lang="en-US" b="1">
                <a:solidFill>
                  <a:srgbClr val="00B0F0"/>
                </a:solidFill>
              </a:rPr>
              <a:t>strain gauges are frequently used for dynamic measurements and hence their frequency response should be good</a:t>
            </a:r>
            <a:r>
              <a:rPr lang="en-US"/>
              <a:t>. The linearity should be maintained within accuracy limits over the entire frequency range</a:t>
            </a:r>
            <a:endParaRPr lang="en-IN"/>
          </a:p>
        </p:txBody>
      </p:sp>
    </p:spTree>
    <p:extLst>
      <p:ext uri="{BB962C8B-B14F-4D97-AF65-F5344CB8AC3E}">
        <p14:creationId xmlns:p14="http://schemas.microsoft.com/office/powerpoint/2010/main" val="2785628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B036A974-F5DD-9DE3-B447-4A6BE682CF34}"/>
              </a:ext>
            </a:extLst>
          </p:cNvPr>
          <p:cNvSpPr txBox="1"/>
          <p:nvPr/>
        </p:nvSpPr>
        <p:spPr>
          <a:xfrm>
            <a:off x="76200" y="762000"/>
            <a:ext cx="8991600" cy="6247864"/>
          </a:xfrm>
          <a:prstGeom prst="rect">
            <a:avLst/>
          </a:prstGeom>
          <a:noFill/>
        </p:spPr>
        <p:txBody>
          <a:bodyPr wrap="square">
            <a:spAutoFit/>
          </a:bodyPr>
          <a:lstStyle/>
          <a:p>
            <a:pPr algn="just"/>
            <a:r>
              <a:rPr lang="en-US" sz="2000" b="1">
                <a:solidFill>
                  <a:srgbClr val="FF0000"/>
                </a:solidFill>
              </a:rPr>
              <a:t>Base (Carrier) </a:t>
            </a:r>
            <a:r>
              <a:rPr lang="en-US" sz="2000"/>
              <a:t>Materials Several types of </a:t>
            </a:r>
            <a:r>
              <a:rPr lang="en-US" sz="2000" b="1"/>
              <a:t>base or carrier materials </a:t>
            </a:r>
            <a:r>
              <a:rPr lang="en-US" sz="2000"/>
              <a:t>are used to support the wires. Impregnated paper is used for room temperature applications. The range of some of the other materials is : </a:t>
            </a:r>
            <a:r>
              <a:rPr lang="en-US" sz="2000" b="1"/>
              <a:t>Epoxy - 200°C to 150°C, Bakelite cellulose or </a:t>
            </a:r>
            <a:r>
              <a:rPr lang="en-US" sz="2000" b="1" err="1"/>
              <a:t>fibre</a:t>
            </a:r>
            <a:r>
              <a:rPr lang="en-US" sz="2000" b="1"/>
              <a:t> glass materials - </a:t>
            </a:r>
            <a:r>
              <a:rPr lang="en-US" sz="2000" b="1" err="1"/>
              <a:t>upto</a:t>
            </a:r>
            <a:r>
              <a:rPr lang="en-US" sz="2000" b="1"/>
              <a:t> 200°C for continuous operation and 300°C for limited operation. </a:t>
            </a:r>
          </a:p>
          <a:p>
            <a:pPr algn="just"/>
            <a:endParaRPr lang="en-US" sz="2000"/>
          </a:p>
          <a:p>
            <a:pPr algn="just"/>
            <a:r>
              <a:rPr lang="en-US" sz="2000" b="1">
                <a:solidFill>
                  <a:srgbClr val="FF0000"/>
                </a:solidFill>
              </a:rPr>
              <a:t>Adhesives</a:t>
            </a:r>
            <a:r>
              <a:rPr lang="en-US" sz="2000"/>
              <a:t> The adhesives </a:t>
            </a:r>
            <a:r>
              <a:rPr lang="en-US" sz="2000" b="1">
                <a:solidFill>
                  <a:srgbClr val="FF0000"/>
                </a:solidFill>
              </a:rPr>
              <a:t>act as bonding materials</a:t>
            </a:r>
            <a:r>
              <a:rPr lang="en-US" sz="2000"/>
              <a:t>. Like other bonding operations, successful strain gauge bonding depends upon careful surface preparation and use of the correct bonding agent. In order that the strain be faithfully transferred on to the </a:t>
            </a:r>
            <a:r>
              <a:rPr lang="en-US" sz="2000" b="1">
                <a:solidFill>
                  <a:srgbClr val="FF0000"/>
                </a:solidFill>
              </a:rPr>
              <a:t>strain gauge, the bond has to be formed between the surface to be strained and the plastic backing material on which the gauge is mounted</a:t>
            </a:r>
            <a:r>
              <a:rPr lang="en-US" sz="2000"/>
              <a:t>. It is usually desirable that the </a:t>
            </a:r>
            <a:r>
              <a:rPr lang="en-US" sz="2000" b="1"/>
              <a:t>adhesive material should be of quick drying type and also be insensitive to moisture in order to have good adherence</a:t>
            </a:r>
            <a:r>
              <a:rPr lang="en-US" sz="2000"/>
              <a:t>. </a:t>
            </a:r>
            <a:r>
              <a:rPr lang="en-US" sz="2000" b="1" err="1">
                <a:solidFill>
                  <a:srgbClr val="0070C0"/>
                </a:solidFill>
              </a:rPr>
              <a:t>Ethylcellucose</a:t>
            </a:r>
            <a:r>
              <a:rPr lang="en-US" sz="2000" b="1">
                <a:solidFill>
                  <a:srgbClr val="0070C0"/>
                </a:solidFill>
              </a:rPr>
              <a:t> cement, </a:t>
            </a:r>
            <a:r>
              <a:rPr lang="en-US" sz="2000" b="1" err="1">
                <a:solidFill>
                  <a:srgbClr val="0070C0"/>
                </a:solidFill>
              </a:rPr>
              <a:t>nitrocellucose</a:t>
            </a:r>
            <a:r>
              <a:rPr lang="en-US" sz="2000" b="1">
                <a:solidFill>
                  <a:srgbClr val="0070C0"/>
                </a:solidFill>
              </a:rPr>
              <a:t> cement, </a:t>
            </a:r>
            <a:r>
              <a:rPr lang="en-US" sz="2000" b="1" err="1">
                <a:solidFill>
                  <a:srgbClr val="0070C0"/>
                </a:solidFill>
              </a:rPr>
              <a:t>bakelite</a:t>
            </a:r>
            <a:r>
              <a:rPr lang="en-US" sz="2000" b="1">
                <a:solidFill>
                  <a:srgbClr val="0070C0"/>
                </a:solidFill>
              </a:rPr>
              <a:t> cement and epoxy cement are some of the commonly used adhesive materials.</a:t>
            </a:r>
            <a:r>
              <a:rPr lang="en-US" sz="2000"/>
              <a:t> The temperature range up to which they can be used is usually below 175°C. </a:t>
            </a:r>
          </a:p>
          <a:p>
            <a:pPr algn="just"/>
            <a:endParaRPr lang="en-US" sz="2000"/>
          </a:p>
          <a:p>
            <a:pPr algn="just"/>
            <a:r>
              <a:rPr lang="en-US" sz="2000" b="1">
                <a:solidFill>
                  <a:srgbClr val="FF0000"/>
                </a:solidFill>
              </a:rPr>
              <a:t>Leads </a:t>
            </a:r>
            <a:r>
              <a:rPr lang="en-US" sz="2000"/>
              <a:t>The leads should be of </a:t>
            </a:r>
            <a:r>
              <a:rPr lang="en-US" sz="2000" b="1">
                <a:solidFill>
                  <a:srgbClr val="00B050"/>
                </a:solidFill>
              </a:rPr>
              <a:t>such materials which have low and stable resistivity </a:t>
            </a:r>
            <a:r>
              <a:rPr lang="en-US" sz="2000"/>
              <a:t>and </a:t>
            </a:r>
            <a:r>
              <a:rPr lang="en-US" sz="2000" b="1">
                <a:solidFill>
                  <a:srgbClr val="00B050"/>
                </a:solidFill>
              </a:rPr>
              <a:t>also a low resistance temperature co-efficient</a:t>
            </a:r>
            <a:endParaRPr lang="en-IN" sz="2000" b="1">
              <a:solidFill>
                <a:srgbClr val="00B050"/>
              </a:solidFill>
            </a:endParaRPr>
          </a:p>
        </p:txBody>
      </p:sp>
    </p:spTree>
    <p:extLst>
      <p:ext uri="{BB962C8B-B14F-4D97-AF65-F5344CB8AC3E}">
        <p14:creationId xmlns:p14="http://schemas.microsoft.com/office/powerpoint/2010/main" val="2894529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pic>
        <p:nvPicPr>
          <p:cNvPr id="3" name="Picture 2">
            <a:extLst>
              <a:ext uri="{FF2B5EF4-FFF2-40B4-BE49-F238E27FC236}">
                <a16:creationId xmlns:a16="http://schemas.microsoft.com/office/drawing/2014/main" id="{55DD1061-3814-8350-87CE-A06CD2D1C9FE}"/>
              </a:ext>
            </a:extLst>
          </p:cNvPr>
          <p:cNvPicPr>
            <a:picLocks noChangeAspect="1"/>
          </p:cNvPicPr>
          <p:nvPr/>
        </p:nvPicPr>
        <p:blipFill>
          <a:blip r:embed="rId2"/>
          <a:stretch>
            <a:fillRect/>
          </a:stretch>
        </p:blipFill>
        <p:spPr>
          <a:xfrm>
            <a:off x="594757" y="1676400"/>
            <a:ext cx="7954485" cy="2972215"/>
          </a:xfrm>
          <a:prstGeom prst="rect">
            <a:avLst/>
          </a:prstGeom>
        </p:spPr>
      </p:pic>
    </p:spTree>
    <p:extLst>
      <p:ext uri="{BB962C8B-B14F-4D97-AF65-F5344CB8AC3E}">
        <p14:creationId xmlns:p14="http://schemas.microsoft.com/office/powerpoint/2010/main" val="3276376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5" name="TextBox 4">
            <a:extLst>
              <a:ext uri="{FF2B5EF4-FFF2-40B4-BE49-F238E27FC236}">
                <a16:creationId xmlns:a16="http://schemas.microsoft.com/office/drawing/2014/main" id="{5FB98367-2CE7-F039-684A-30E80C85FDEF}"/>
              </a:ext>
            </a:extLst>
          </p:cNvPr>
          <p:cNvSpPr txBox="1"/>
          <p:nvPr/>
        </p:nvSpPr>
        <p:spPr>
          <a:xfrm>
            <a:off x="238124" y="939290"/>
            <a:ext cx="8829676" cy="4893647"/>
          </a:xfrm>
          <a:prstGeom prst="rect">
            <a:avLst/>
          </a:prstGeom>
          <a:noFill/>
        </p:spPr>
        <p:txBody>
          <a:bodyPr wrap="square">
            <a:spAutoFit/>
          </a:bodyPr>
          <a:lstStyle/>
          <a:p>
            <a:pPr algn="just"/>
            <a:r>
              <a:rPr lang="en-US" sz="2400" b="1">
                <a:solidFill>
                  <a:srgbClr val="FF0000"/>
                </a:solidFill>
              </a:rPr>
              <a:t>Bonded Metal Foil Strain Gauges </a:t>
            </a:r>
          </a:p>
          <a:p>
            <a:pPr algn="just"/>
            <a:endParaRPr lang="en-US"/>
          </a:p>
          <a:p>
            <a:pPr algn="just"/>
            <a:r>
              <a:rPr lang="en-US"/>
              <a:t>This class of strain gauges is only </a:t>
            </a:r>
            <a:r>
              <a:rPr lang="en-US" b="1">
                <a:solidFill>
                  <a:srgbClr val="00B050"/>
                </a:solidFill>
              </a:rPr>
              <a:t>an extension of the bonded metal wire strain gauges</a:t>
            </a:r>
            <a:r>
              <a:rPr lang="en-US"/>
              <a:t>. The bonded metal wire strain gauges have been </a:t>
            </a:r>
            <a:r>
              <a:rPr lang="en-US" b="1">
                <a:solidFill>
                  <a:srgbClr val="FF0000"/>
                </a:solidFill>
              </a:rPr>
              <a:t>completely superseded by bonded metal foil strain gauges. </a:t>
            </a:r>
          </a:p>
          <a:p>
            <a:pPr algn="just"/>
            <a:endParaRPr lang="en-US"/>
          </a:p>
          <a:p>
            <a:pPr algn="just"/>
            <a:r>
              <a:rPr lang="en-US" b="1">
                <a:solidFill>
                  <a:srgbClr val="FF0000"/>
                </a:solidFill>
              </a:rPr>
              <a:t>Metal foil strain gauges use identical or similar materials to wire strain gauges and are used today for most general-purpose stress analysis applications and for many transducers</a:t>
            </a:r>
            <a:r>
              <a:rPr lang="en-US"/>
              <a:t>. The metals and alloys used for foil type strain gauges are shown in Table. </a:t>
            </a:r>
          </a:p>
          <a:p>
            <a:pPr algn="just"/>
            <a:endParaRPr lang="en-US"/>
          </a:p>
          <a:p>
            <a:pPr algn="just"/>
            <a:r>
              <a:rPr lang="en-US"/>
              <a:t>A typical bonded metal foil strain gauge is shown in </a:t>
            </a:r>
            <a:r>
              <a:rPr lang="en-US" b="1">
                <a:solidFill>
                  <a:srgbClr val="0070C0"/>
                </a:solidFill>
              </a:rPr>
              <a:t>Foil type gauges have a much greater heat dissipation capacity as compared with wire wound strain gauges on account of their greater surface area for the same volume. </a:t>
            </a:r>
          </a:p>
          <a:p>
            <a:pPr algn="just"/>
            <a:endParaRPr lang="en-US"/>
          </a:p>
          <a:p>
            <a:pPr algn="just"/>
            <a:r>
              <a:rPr lang="en-US"/>
              <a:t>For this reason, they can </a:t>
            </a:r>
            <a:r>
              <a:rPr lang="en-US" b="1">
                <a:solidFill>
                  <a:srgbClr val="0070C0"/>
                </a:solidFill>
              </a:rPr>
              <a:t>be used for higher operating temperature range. Also the large surface area leads to better bonding.</a:t>
            </a:r>
            <a:endParaRPr lang="en-IN" b="1">
              <a:solidFill>
                <a:srgbClr val="0070C0"/>
              </a:solidFill>
            </a:endParaRPr>
          </a:p>
        </p:txBody>
      </p:sp>
    </p:spTree>
    <p:extLst>
      <p:ext uri="{BB962C8B-B14F-4D97-AF65-F5344CB8AC3E}">
        <p14:creationId xmlns:p14="http://schemas.microsoft.com/office/powerpoint/2010/main" val="204949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pic>
        <p:nvPicPr>
          <p:cNvPr id="4" name="Picture 3">
            <a:extLst>
              <a:ext uri="{FF2B5EF4-FFF2-40B4-BE49-F238E27FC236}">
                <a16:creationId xmlns:a16="http://schemas.microsoft.com/office/drawing/2014/main" id="{B5E1DFBF-3370-8D0C-0DEE-45F5C1EB78C5}"/>
              </a:ext>
            </a:extLst>
          </p:cNvPr>
          <p:cNvPicPr>
            <a:picLocks noChangeAspect="1"/>
          </p:cNvPicPr>
          <p:nvPr/>
        </p:nvPicPr>
        <p:blipFill>
          <a:blip r:embed="rId2"/>
          <a:stretch>
            <a:fillRect/>
          </a:stretch>
        </p:blipFill>
        <p:spPr>
          <a:xfrm>
            <a:off x="918463" y="3408784"/>
            <a:ext cx="7421011" cy="2791215"/>
          </a:xfrm>
          <a:prstGeom prst="rect">
            <a:avLst/>
          </a:prstGeom>
        </p:spPr>
      </p:pic>
      <p:pic>
        <p:nvPicPr>
          <p:cNvPr id="6" name="Picture 5">
            <a:extLst>
              <a:ext uri="{FF2B5EF4-FFF2-40B4-BE49-F238E27FC236}">
                <a16:creationId xmlns:a16="http://schemas.microsoft.com/office/drawing/2014/main" id="{48B6BFD4-7758-5A13-8F05-120D5D6CCE91}"/>
              </a:ext>
            </a:extLst>
          </p:cNvPr>
          <p:cNvPicPr>
            <a:picLocks noChangeAspect="1"/>
          </p:cNvPicPr>
          <p:nvPr/>
        </p:nvPicPr>
        <p:blipFill>
          <a:blip r:embed="rId3"/>
          <a:stretch>
            <a:fillRect/>
          </a:stretch>
        </p:blipFill>
        <p:spPr>
          <a:xfrm>
            <a:off x="3466911" y="624116"/>
            <a:ext cx="2686425" cy="2524477"/>
          </a:xfrm>
          <a:prstGeom prst="rect">
            <a:avLst/>
          </a:prstGeom>
        </p:spPr>
      </p:pic>
      <p:sp>
        <p:nvSpPr>
          <p:cNvPr id="8" name="TextBox 7">
            <a:extLst>
              <a:ext uri="{FF2B5EF4-FFF2-40B4-BE49-F238E27FC236}">
                <a16:creationId xmlns:a16="http://schemas.microsoft.com/office/drawing/2014/main" id="{D7ECF0E2-2FB3-4185-1E45-71A752109264}"/>
              </a:ext>
            </a:extLst>
          </p:cNvPr>
          <p:cNvSpPr txBox="1"/>
          <p:nvPr/>
        </p:nvSpPr>
        <p:spPr>
          <a:xfrm>
            <a:off x="2971800" y="3148593"/>
            <a:ext cx="2857689" cy="369332"/>
          </a:xfrm>
          <a:prstGeom prst="rect">
            <a:avLst/>
          </a:prstGeom>
          <a:noFill/>
        </p:spPr>
        <p:txBody>
          <a:bodyPr wrap="square">
            <a:spAutoFit/>
          </a:bodyPr>
          <a:lstStyle/>
          <a:p>
            <a:r>
              <a:rPr lang="en-IN" b="1">
                <a:solidFill>
                  <a:srgbClr val="FF0000"/>
                </a:solidFill>
              </a:rPr>
              <a:t>Bonded metal foil gauge</a:t>
            </a:r>
          </a:p>
        </p:txBody>
      </p:sp>
      <p:sp>
        <p:nvSpPr>
          <p:cNvPr id="10" name="TextBox 9">
            <a:extLst>
              <a:ext uri="{FF2B5EF4-FFF2-40B4-BE49-F238E27FC236}">
                <a16:creationId xmlns:a16="http://schemas.microsoft.com/office/drawing/2014/main" id="{A6EB4B31-F282-C716-02F0-56C2C65E5962}"/>
              </a:ext>
            </a:extLst>
          </p:cNvPr>
          <p:cNvSpPr txBox="1"/>
          <p:nvPr/>
        </p:nvSpPr>
        <p:spPr>
          <a:xfrm>
            <a:off x="3124200" y="6238491"/>
            <a:ext cx="2895600" cy="369332"/>
          </a:xfrm>
          <a:prstGeom prst="rect">
            <a:avLst/>
          </a:prstGeom>
          <a:noFill/>
        </p:spPr>
        <p:txBody>
          <a:bodyPr wrap="square">
            <a:spAutoFit/>
          </a:bodyPr>
          <a:lstStyle/>
          <a:p>
            <a:r>
              <a:rPr lang="en-IN" b="1">
                <a:solidFill>
                  <a:srgbClr val="FF0000"/>
                </a:solidFill>
              </a:rPr>
              <a:t>Metal foil strain gauges.</a:t>
            </a:r>
          </a:p>
        </p:txBody>
      </p:sp>
    </p:spTree>
    <p:extLst>
      <p:ext uri="{BB962C8B-B14F-4D97-AF65-F5344CB8AC3E}">
        <p14:creationId xmlns:p14="http://schemas.microsoft.com/office/powerpoint/2010/main" val="215952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7299" rIns="0" bIns="0" rtlCol="0">
            <a:spAutoFit/>
          </a:bodyPr>
          <a:lstStyle/>
          <a:p>
            <a:pPr marL="1737360">
              <a:lnSpc>
                <a:spcPct val="100000"/>
              </a:lnSpc>
              <a:spcBef>
                <a:spcPts val="105"/>
              </a:spcBef>
            </a:pPr>
            <a:r>
              <a:rPr b="1">
                <a:latin typeface="Calibri"/>
                <a:cs typeface="Calibri"/>
              </a:rPr>
              <a:t>Resistive</a:t>
            </a:r>
            <a:r>
              <a:rPr b="1" spc="-215">
                <a:latin typeface="Calibri"/>
                <a:cs typeface="Calibri"/>
              </a:rPr>
              <a:t> </a:t>
            </a:r>
            <a:r>
              <a:rPr b="1" spc="-10">
                <a:latin typeface="Calibri"/>
                <a:cs typeface="Calibri"/>
              </a:rPr>
              <a:t>Sensors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3189">
              <a:lnSpc>
                <a:spcPts val="1425"/>
              </a:lnSpc>
            </a:pPr>
            <a:fld id="{81D60167-4931-47E6-BA6A-407CBD079E47}" type="slidenum">
              <a:rPr spc="-5" dirty="0"/>
              <a:t>4</a:t>
            </a:fld>
            <a:endParaRPr spc="-5"/>
          </a:p>
        </p:txBody>
      </p:sp>
      <p:sp>
        <p:nvSpPr>
          <p:cNvPr id="3" name="object 3"/>
          <p:cNvSpPr txBox="1"/>
          <p:nvPr/>
        </p:nvSpPr>
        <p:spPr>
          <a:xfrm>
            <a:off x="78739" y="1924304"/>
            <a:ext cx="8092440" cy="1002030"/>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5600" algn="l"/>
              </a:tabLst>
            </a:pPr>
            <a:r>
              <a:rPr sz="3200">
                <a:latin typeface="Calibri"/>
                <a:cs typeface="Calibri"/>
              </a:rPr>
              <a:t>Resistive</a:t>
            </a:r>
            <a:r>
              <a:rPr sz="3200" spc="-85">
                <a:latin typeface="Calibri"/>
                <a:cs typeface="Calibri"/>
              </a:rPr>
              <a:t> </a:t>
            </a:r>
            <a:r>
              <a:rPr sz="3200">
                <a:latin typeface="Calibri"/>
                <a:cs typeface="Calibri"/>
              </a:rPr>
              <a:t>sensors</a:t>
            </a:r>
            <a:r>
              <a:rPr sz="3200" spc="-70">
                <a:latin typeface="Calibri"/>
                <a:cs typeface="Calibri"/>
              </a:rPr>
              <a:t> </a:t>
            </a:r>
            <a:r>
              <a:rPr sz="3200">
                <a:latin typeface="Calibri"/>
                <a:cs typeface="Calibri"/>
              </a:rPr>
              <a:t>are</a:t>
            </a:r>
            <a:r>
              <a:rPr sz="3200" spc="-85">
                <a:latin typeface="Calibri"/>
                <a:cs typeface="Calibri"/>
              </a:rPr>
              <a:t> </a:t>
            </a:r>
            <a:r>
              <a:rPr sz="3200">
                <a:latin typeface="Calibri"/>
                <a:cs typeface="Calibri"/>
              </a:rPr>
              <a:t>common</a:t>
            </a:r>
            <a:r>
              <a:rPr sz="3200" spc="-75">
                <a:latin typeface="Calibri"/>
                <a:cs typeface="Calibri"/>
              </a:rPr>
              <a:t> </a:t>
            </a:r>
            <a:r>
              <a:rPr sz="3200">
                <a:latin typeface="Calibri"/>
                <a:cs typeface="Calibri"/>
              </a:rPr>
              <a:t>because</a:t>
            </a:r>
            <a:r>
              <a:rPr sz="3200" spc="-70">
                <a:latin typeface="Calibri"/>
                <a:cs typeface="Calibri"/>
              </a:rPr>
              <a:t> </a:t>
            </a:r>
            <a:r>
              <a:rPr sz="3200" spc="-20">
                <a:latin typeface="Calibri"/>
                <a:cs typeface="Calibri"/>
              </a:rPr>
              <a:t>many </a:t>
            </a:r>
            <a:r>
              <a:rPr sz="3200">
                <a:latin typeface="Calibri"/>
                <a:cs typeface="Calibri"/>
              </a:rPr>
              <a:t>physical</a:t>
            </a:r>
            <a:r>
              <a:rPr sz="3200" spc="-75">
                <a:latin typeface="Calibri"/>
                <a:cs typeface="Calibri"/>
              </a:rPr>
              <a:t> </a:t>
            </a:r>
            <a:r>
              <a:rPr sz="3200">
                <a:latin typeface="Calibri"/>
                <a:cs typeface="Calibri"/>
              </a:rPr>
              <a:t>variables</a:t>
            </a:r>
            <a:r>
              <a:rPr sz="3200" spc="-85">
                <a:latin typeface="Calibri"/>
                <a:cs typeface="Calibri"/>
              </a:rPr>
              <a:t> </a:t>
            </a:r>
            <a:r>
              <a:rPr sz="3200">
                <a:latin typeface="Calibri"/>
                <a:cs typeface="Calibri"/>
              </a:rPr>
              <a:t>affect</a:t>
            </a:r>
            <a:r>
              <a:rPr sz="3200" spc="-70">
                <a:latin typeface="Calibri"/>
                <a:cs typeface="Calibri"/>
              </a:rPr>
              <a:t> </a:t>
            </a:r>
            <a:r>
              <a:rPr sz="3200">
                <a:latin typeface="Calibri"/>
                <a:cs typeface="Calibri"/>
              </a:rPr>
              <a:t>a</a:t>
            </a:r>
            <a:r>
              <a:rPr sz="3200" spc="-70">
                <a:latin typeface="Calibri"/>
                <a:cs typeface="Calibri"/>
              </a:rPr>
              <a:t> </a:t>
            </a:r>
            <a:r>
              <a:rPr sz="3200">
                <a:latin typeface="Calibri"/>
                <a:cs typeface="Calibri"/>
              </a:rPr>
              <a:t>change</a:t>
            </a:r>
            <a:r>
              <a:rPr sz="3200" spc="-70">
                <a:latin typeface="Calibri"/>
                <a:cs typeface="Calibri"/>
              </a:rPr>
              <a:t> </a:t>
            </a:r>
            <a:r>
              <a:rPr sz="3200">
                <a:latin typeface="Calibri"/>
                <a:cs typeface="Calibri"/>
              </a:rPr>
              <a:t>in</a:t>
            </a:r>
            <a:r>
              <a:rPr sz="3200" spc="-60">
                <a:latin typeface="Calibri"/>
                <a:cs typeface="Calibri"/>
              </a:rPr>
              <a:t> </a:t>
            </a:r>
            <a:r>
              <a:rPr sz="3200" spc="-10">
                <a:latin typeface="Calibri"/>
                <a:cs typeface="Calibri"/>
              </a:rPr>
              <a:t>resistance.</a:t>
            </a:r>
            <a:endParaRPr sz="3200">
              <a:latin typeface="Calibri"/>
              <a:cs typeface="Calibri"/>
            </a:endParaRPr>
          </a:p>
        </p:txBody>
      </p:sp>
      <p:sp>
        <p:nvSpPr>
          <p:cNvPr id="4" name="object 4"/>
          <p:cNvSpPr txBox="1"/>
          <p:nvPr/>
        </p:nvSpPr>
        <p:spPr>
          <a:xfrm>
            <a:off x="5671" y="3433548"/>
            <a:ext cx="3755093" cy="2961345"/>
          </a:xfrm>
          <a:prstGeom prst="rect">
            <a:avLst/>
          </a:prstGeom>
        </p:spPr>
        <p:txBody>
          <a:bodyPr vert="horz" wrap="square" lIns="0" tIns="109855" rIns="0" bIns="0" rtlCol="0">
            <a:spAutoFit/>
          </a:bodyPr>
          <a:lstStyle/>
          <a:p>
            <a:pPr marL="354965" indent="-342265">
              <a:lnSpc>
                <a:spcPct val="100000"/>
              </a:lnSpc>
              <a:spcBef>
                <a:spcPts val="865"/>
              </a:spcBef>
              <a:buFont typeface="Arial"/>
              <a:buChar char="•"/>
              <a:tabLst>
                <a:tab pos="354965" algn="l"/>
                <a:tab pos="1842770" algn="l"/>
              </a:tabLst>
            </a:pPr>
            <a:r>
              <a:rPr sz="3200">
                <a:latin typeface="Calibri"/>
                <a:cs typeface="Calibri"/>
              </a:rPr>
              <a:t>R = </a:t>
            </a:r>
            <a:r>
              <a:rPr sz="3200" spc="-10">
                <a:latin typeface="Calibri"/>
                <a:cs typeface="Calibri"/>
              </a:rPr>
              <a:t>f(Δl)</a:t>
            </a:r>
            <a:r>
              <a:rPr sz="3200">
                <a:latin typeface="Calibri"/>
                <a:cs typeface="Calibri"/>
              </a:rPr>
              <a:t>	</a:t>
            </a:r>
            <a:r>
              <a:rPr sz="3200" spc="-10">
                <a:latin typeface="Calibri"/>
                <a:cs typeface="Calibri"/>
              </a:rPr>
              <a:t>stress</a:t>
            </a:r>
            <a:endParaRPr sz="3200">
              <a:latin typeface="Calibri"/>
              <a:cs typeface="Calibri"/>
            </a:endParaRPr>
          </a:p>
          <a:p>
            <a:pPr marL="354965" indent="-342265">
              <a:lnSpc>
                <a:spcPct val="100000"/>
              </a:lnSpc>
              <a:spcBef>
                <a:spcPts val="770"/>
              </a:spcBef>
              <a:buFont typeface="Arial"/>
              <a:buChar char="•"/>
              <a:tabLst>
                <a:tab pos="354965" algn="l"/>
              </a:tabLst>
            </a:pPr>
            <a:r>
              <a:rPr sz="3200">
                <a:latin typeface="Calibri"/>
                <a:cs typeface="Calibri"/>
              </a:rPr>
              <a:t>R</a:t>
            </a:r>
            <a:r>
              <a:rPr sz="3200" spc="-15">
                <a:latin typeface="Calibri"/>
                <a:cs typeface="Calibri"/>
              </a:rPr>
              <a:t> </a:t>
            </a:r>
            <a:r>
              <a:rPr sz="3200">
                <a:latin typeface="Calibri"/>
                <a:cs typeface="Calibri"/>
              </a:rPr>
              <a:t>=</a:t>
            </a:r>
            <a:r>
              <a:rPr sz="3200" spc="-5">
                <a:latin typeface="Calibri"/>
                <a:cs typeface="Calibri"/>
              </a:rPr>
              <a:t> </a:t>
            </a:r>
            <a:r>
              <a:rPr sz="3200">
                <a:latin typeface="Calibri"/>
                <a:cs typeface="Calibri"/>
              </a:rPr>
              <a:t>f(Δd)</a:t>
            </a:r>
            <a:r>
              <a:rPr sz="3200" spc="5">
                <a:latin typeface="Calibri"/>
                <a:cs typeface="Calibri"/>
              </a:rPr>
              <a:t> </a:t>
            </a:r>
            <a:r>
              <a:rPr sz="3200" spc="-10">
                <a:latin typeface="Calibri"/>
                <a:cs typeface="Calibri"/>
              </a:rPr>
              <a:t>displacement</a:t>
            </a:r>
            <a:endParaRPr sz="3200">
              <a:latin typeface="Calibri"/>
              <a:cs typeface="Calibri"/>
            </a:endParaRPr>
          </a:p>
          <a:p>
            <a:pPr marL="354965" indent="-342265">
              <a:lnSpc>
                <a:spcPct val="100000"/>
              </a:lnSpc>
              <a:spcBef>
                <a:spcPts val="770"/>
              </a:spcBef>
              <a:buFont typeface="Arial"/>
              <a:buChar char="•"/>
              <a:tabLst>
                <a:tab pos="354965" algn="l"/>
              </a:tabLst>
            </a:pPr>
            <a:r>
              <a:rPr sz="3200">
                <a:latin typeface="Calibri"/>
                <a:cs typeface="Calibri"/>
              </a:rPr>
              <a:t>R</a:t>
            </a:r>
            <a:r>
              <a:rPr sz="3200" spc="-5">
                <a:latin typeface="Calibri"/>
                <a:cs typeface="Calibri"/>
              </a:rPr>
              <a:t> </a:t>
            </a:r>
            <a:r>
              <a:rPr sz="3200">
                <a:latin typeface="Calibri"/>
                <a:cs typeface="Calibri"/>
              </a:rPr>
              <a:t>= f(Δθ) </a:t>
            </a:r>
            <a:r>
              <a:rPr sz="3200" spc="-10">
                <a:latin typeface="Calibri"/>
                <a:cs typeface="Calibri"/>
              </a:rPr>
              <a:t>angle</a:t>
            </a:r>
            <a:endParaRPr sz="3200">
              <a:latin typeface="Calibri"/>
              <a:cs typeface="Calibri"/>
            </a:endParaRPr>
          </a:p>
          <a:p>
            <a:pPr marL="354965" indent="-342265">
              <a:lnSpc>
                <a:spcPct val="100000"/>
              </a:lnSpc>
              <a:spcBef>
                <a:spcPts val="770"/>
              </a:spcBef>
              <a:buFont typeface="Arial"/>
              <a:buChar char="•"/>
              <a:tabLst>
                <a:tab pos="354965" algn="l"/>
              </a:tabLst>
            </a:pPr>
            <a:r>
              <a:rPr sz="3200">
                <a:latin typeface="Calibri"/>
                <a:cs typeface="Calibri"/>
              </a:rPr>
              <a:t>R</a:t>
            </a:r>
            <a:r>
              <a:rPr sz="3200" spc="-15">
                <a:latin typeface="Calibri"/>
                <a:cs typeface="Calibri"/>
              </a:rPr>
              <a:t> </a:t>
            </a:r>
            <a:r>
              <a:rPr sz="3200">
                <a:latin typeface="Calibri"/>
                <a:cs typeface="Calibri"/>
              </a:rPr>
              <a:t>=</a:t>
            </a:r>
            <a:r>
              <a:rPr sz="3200" spc="-5">
                <a:latin typeface="Calibri"/>
                <a:cs typeface="Calibri"/>
              </a:rPr>
              <a:t> </a:t>
            </a:r>
            <a:r>
              <a:rPr sz="3200">
                <a:latin typeface="Calibri"/>
                <a:cs typeface="Calibri"/>
              </a:rPr>
              <a:t>f(T)</a:t>
            </a:r>
            <a:r>
              <a:rPr sz="3200" spc="-5">
                <a:latin typeface="Calibri"/>
                <a:cs typeface="Calibri"/>
              </a:rPr>
              <a:t> </a:t>
            </a:r>
            <a:r>
              <a:rPr sz="3200" spc="-10">
                <a:latin typeface="Calibri"/>
                <a:cs typeface="Calibri"/>
              </a:rPr>
              <a:t>temperature</a:t>
            </a:r>
            <a:endParaRPr sz="3200">
              <a:latin typeface="Calibri"/>
              <a:cs typeface="Calibri"/>
            </a:endParaRPr>
          </a:p>
        </p:txBody>
      </p:sp>
      <p:sp>
        <p:nvSpPr>
          <p:cNvPr id="5" name="object 5"/>
          <p:cNvSpPr txBox="1"/>
          <p:nvPr/>
        </p:nvSpPr>
        <p:spPr>
          <a:xfrm>
            <a:off x="4651375" y="3485739"/>
            <a:ext cx="4161790" cy="2366645"/>
          </a:xfrm>
          <a:prstGeom prst="rect">
            <a:avLst/>
          </a:prstGeom>
        </p:spPr>
        <p:txBody>
          <a:bodyPr vert="horz" wrap="square" lIns="0" tIns="12065" rIns="0" bIns="0" rtlCol="0">
            <a:spAutoFit/>
          </a:bodyPr>
          <a:lstStyle/>
          <a:p>
            <a:pPr marL="927100" marR="216535">
              <a:lnSpc>
                <a:spcPct val="120100"/>
              </a:lnSpc>
              <a:spcBef>
                <a:spcPts val="95"/>
              </a:spcBef>
            </a:pPr>
            <a:r>
              <a:rPr sz="3200">
                <a:latin typeface="Calibri"/>
                <a:cs typeface="Calibri"/>
              </a:rPr>
              <a:t>R</a:t>
            </a:r>
            <a:r>
              <a:rPr sz="3200" spc="-25">
                <a:latin typeface="Calibri"/>
                <a:cs typeface="Calibri"/>
              </a:rPr>
              <a:t> </a:t>
            </a:r>
            <a:r>
              <a:rPr sz="3200">
                <a:latin typeface="Calibri"/>
                <a:cs typeface="Calibri"/>
              </a:rPr>
              <a:t>=</a:t>
            </a:r>
            <a:r>
              <a:rPr sz="3200" spc="-5">
                <a:latin typeface="Calibri"/>
                <a:cs typeface="Calibri"/>
              </a:rPr>
              <a:t> </a:t>
            </a:r>
            <a:r>
              <a:rPr sz="3200">
                <a:latin typeface="Calibri"/>
                <a:cs typeface="Calibri"/>
              </a:rPr>
              <a:t>f(Hu)</a:t>
            </a:r>
            <a:r>
              <a:rPr sz="3200" spc="5">
                <a:latin typeface="Calibri"/>
                <a:cs typeface="Calibri"/>
              </a:rPr>
              <a:t> </a:t>
            </a:r>
            <a:r>
              <a:rPr sz="3200" spc="-10">
                <a:latin typeface="Calibri"/>
                <a:cs typeface="Calibri"/>
              </a:rPr>
              <a:t>humidity </a:t>
            </a:r>
            <a:r>
              <a:rPr sz="3200">
                <a:latin typeface="Calibri"/>
                <a:cs typeface="Calibri"/>
              </a:rPr>
              <a:t>R</a:t>
            </a:r>
            <a:r>
              <a:rPr sz="3200" spc="-20">
                <a:latin typeface="Calibri"/>
                <a:cs typeface="Calibri"/>
              </a:rPr>
              <a:t> </a:t>
            </a:r>
            <a:r>
              <a:rPr sz="3200">
                <a:latin typeface="Calibri"/>
                <a:cs typeface="Calibri"/>
              </a:rPr>
              <a:t>=</a:t>
            </a:r>
            <a:r>
              <a:rPr sz="3200" spc="-20">
                <a:latin typeface="Calibri"/>
                <a:cs typeface="Calibri"/>
              </a:rPr>
              <a:t> </a:t>
            </a:r>
            <a:r>
              <a:rPr sz="3200">
                <a:latin typeface="Calibri"/>
                <a:cs typeface="Calibri"/>
              </a:rPr>
              <a:t>f(N)</a:t>
            </a:r>
            <a:r>
              <a:rPr sz="3200" spc="-20">
                <a:latin typeface="Calibri"/>
                <a:cs typeface="Calibri"/>
              </a:rPr>
              <a:t> </a:t>
            </a:r>
            <a:r>
              <a:rPr sz="3200">
                <a:latin typeface="Calibri"/>
                <a:cs typeface="Calibri"/>
              </a:rPr>
              <a:t>gas</a:t>
            </a:r>
            <a:r>
              <a:rPr sz="3200" spc="-15">
                <a:latin typeface="Calibri"/>
                <a:cs typeface="Calibri"/>
              </a:rPr>
              <a:t> </a:t>
            </a:r>
            <a:r>
              <a:rPr sz="3200" spc="-10">
                <a:latin typeface="Calibri"/>
                <a:cs typeface="Calibri"/>
              </a:rPr>
              <a:t>conct</a:t>
            </a:r>
            <a:endParaRPr sz="3200">
              <a:latin typeface="Calibri"/>
              <a:cs typeface="Calibri"/>
            </a:endParaRPr>
          </a:p>
          <a:p>
            <a:pPr marL="12700">
              <a:lnSpc>
                <a:spcPct val="100000"/>
              </a:lnSpc>
              <a:spcBef>
                <a:spcPts val="765"/>
              </a:spcBef>
            </a:pPr>
            <a:r>
              <a:rPr sz="3200">
                <a:latin typeface="Calibri"/>
                <a:cs typeface="Calibri"/>
              </a:rPr>
              <a:t>R</a:t>
            </a:r>
            <a:r>
              <a:rPr sz="3200" spc="-15">
                <a:latin typeface="Calibri"/>
                <a:cs typeface="Calibri"/>
              </a:rPr>
              <a:t> </a:t>
            </a:r>
            <a:r>
              <a:rPr sz="3200">
                <a:latin typeface="Calibri"/>
                <a:cs typeface="Calibri"/>
              </a:rPr>
              <a:t>=</a:t>
            </a:r>
            <a:r>
              <a:rPr sz="3200" spc="-10">
                <a:latin typeface="Calibri"/>
                <a:cs typeface="Calibri"/>
              </a:rPr>
              <a:t> </a:t>
            </a:r>
            <a:r>
              <a:rPr sz="3200">
                <a:latin typeface="Calibri"/>
                <a:cs typeface="Calibri"/>
              </a:rPr>
              <a:t>f(H)</a:t>
            </a:r>
            <a:r>
              <a:rPr sz="3200" spc="5">
                <a:latin typeface="Calibri"/>
                <a:cs typeface="Calibri"/>
              </a:rPr>
              <a:t> </a:t>
            </a:r>
            <a:r>
              <a:rPr sz="3200">
                <a:latin typeface="Calibri"/>
                <a:cs typeface="Calibri"/>
              </a:rPr>
              <a:t>magnetic</a:t>
            </a:r>
            <a:r>
              <a:rPr sz="3200" spc="-5">
                <a:latin typeface="Calibri"/>
                <a:cs typeface="Calibri"/>
              </a:rPr>
              <a:t> </a:t>
            </a:r>
            <a:r>
              <a:rPr sz="3200" spc="-10">
                <a:latin typeface="Calibri"/>
                <a:cs typeface="Calibri"/>
              </a:rPr>
              <a:t>field</a:t>
            </a:r>
            <a:endParaRPr sz="3200">
              <a:latin typeface="Calibri"/>
              <a:cs typeface="Calibri"/>
            </a:endParaRPr>
          </a:p>
          <a:p>
            <a:pPr marL="927100">
              <a:lnSpc>
                <a:spcPct val="100000"/>
              </a:lnSpc>
              <a:spcBef>
                <a:spcPts val="770"/>
              </a:spcBef>
            </a:pPr>
            <a:r>
              <a:rPr sz="3200">
                <a:latin typeface="Calibri"/>
                <a:cs typeface="Calibri"/>
              </a:rPr>
              <a:t>R</a:t>
            </a:r>
            <a:r>
              <a:rPr sz="3200" spc="-5">
                <a:latin typeface="Calibri"/>
                <a:cs typeface="Calibri"/>
              </a:rPr>
              <a:t> </a:t>
            </a:r>
            <a:r>
              <a:rPr sz="3200">
                <a:latin typeface="Calibri"/>
                <a:cs typeface="Calibri"/>
              </a:rPr>
              <a:t>=</a:t>
            </a:r>
            <a:r>
              <a:rPr sz="3200" spc="-5">
                <a:latin typeface="Calibri"/>
                <a:cs typeface="Calibri"/>
              </a:rPr>
              <a:t> </a:t>
            </a:r>
            <a:r>
              <a:rPr sz="3200">
                <a:latin typeface="Calibri"/>
                <a:cs typeface="Calibri"/>
              </a:rPr>
              <a:t>f(f)</a:t>
            </a:r>
            <a:r>
              <a:rPr sz="3200" spc="-5">
                <a:latin typeface="Calibri"/>
                <a:cs typeface="Calibri"/>
              </a:rPr>
              <a:t> </a:t>
            </a:r>
            <a:r>
              <a:rPr sz="3200">
                <a:latin typeface="Calibri"/>
                <a:cs typeface="Calibri"/>
              </a:rPr>
              <a:t>photon</a:t>
            </a:r>
            <a:r>
              <a:rPr sz="3200" spc="25">
                <a:latin typeface="Calibri"/>
                <a:cs typeface="Calibri"/>
              </a:rPr>
              <a:t> </a:t>
            </a:r>
            <a:r>
              <a:rPr sz="3200" spc="-20">
                <a:latin typeface="Calibri"/>
                <a:cs typeface="Calibri"/>
              </a:rPr>
              <a:t>light</a:t>
            </a:r>
            <a:endParaRPr sz="320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5" name="TextBox 4">
            <a:extLst>
              <a:ext uri="{FF2B5EF4-FFF2-40B4-BE49-F238E27FC236}">
                <a16:creationId xmlns:a16="http://schemas.microsoft.com/office/drawing/2014/main" id="{40AFA29D-070E-E124-B6B2-6A7A9E2A2F23}"/>
              </a:ext>
            </a:extLst>
          </p:cNvPr>
          <p:cNvSpPr txBox="1"/>
          <p:nvPr/>
        </p:nvSpPr>
        <p:spPr>
          <a:xfrm>
            <a:off x="533400" y="990600"/>
            <a:ext cx="8305800" cy="1569660"/>
          </a:xfrm>
          <a:prstGeom prst="rect">
            <a:avLst/>
          </a:prstGeom>
          <a:noFill/>
        </p:spPr>
        <p:txBody>
          <a:bodyPr wrap="square">
            <a:spAutoFit/>
          </a:bodyPr>
          <a:lstStyle/>
          <a:p>
            <a:r>
              <a:rPr lang="en-US" sz="2400"/>
              <a:t>Hooke's law gives a relationship between stress and strain for linear stress-strain curve (i.e., for elastic limits) in terms of modulus of elasticity of the material under stress. Hooke's law may be written as :</a:t>
            </a:r>
            <a:endParaRPr lang="en-IN" sz="2400"/>
          </a:p>
        </p:txBody>
      </p:sp>
      <p:pic>
        <p:nvPicPr>
          <p:cNvPr id="9" name="Picture 8">
            <a:extLst>
              <a:ext uri="{FF2B5EF4-FFF2-40B4-BE49-F238E27FC236}">
                <a16:creationId xmlns:a16="http://schemas.microsoft.com/office/drawing/2014/main" id="{87BB2C88-B194-9987-9077-22981CEFAF35}"/>
              </a:ext>
            </a:extLst>
          </p:cNvPr>
          <p:cNvPicPr>
            <a:picLocks noChangeAspect="1"/>
          </p:cNvPicPr>
          <p:nvPr/>
        </p:nvPicPr>
        <p:blipFill>
          <a:blip r:embed="rId2"/>
          <a:stretch>
            <a:fillRect/>
          </a:stretch>
        </p:blipFill>
        <p:spPr>
          <a:xfrm>
            <a:off x="2797820" y="2739827"/>
            <a:ext cx="3548359" cy="509605"/>
          </a:xfrm>
          <a:prstGeom prst="rect">
            <a:avLst/>
          </a:prstGeom>
          <a:ln w="38100">
            <a:solidFill>
              <a:srgbClr val="FF0000"/>
            </a:solidFill>
          </a:ln>
        </p:spPr>
      </p:pic>
      <p:pic>
        <p:nvPicPr>
          <p:cNvPr id="12" name="Picture 11">
            <a:extLst>
              <a:ext uri="{FF2B5EF4-FFF2-40B4-BE49-F238E27FC236}">
                <a16:creationId xmlns:a16="http://schemas.microsoft.com/office/drawing/2014/main" id="{59CB59F4-F5E0-9E81-126A-0FF37354B766}"/>
              </a:ext>
            </a:extLst>
          </p:cNvPr>
          <p:cNvPicPr>
            <a:picLocks noChangeAspect="1"/>
          </p:cNvPicPr>
          <p:nvPr/>
        </p:nvPicPr>
        <p:blipFill>
          <a:blip r:embed="rId3"/>
          <a:stretch>
            <a:fillRect/>
          </a:stretch>
        </p:blipFill>
        <p:spPr>
          <a:xfrm>
            <a:off x="918463" y="3810000"/>
            <a:ext cx="7010400" cy="1190761"/>
          </a:xfrm>
          <a:prstGeom prst="rect">
            <a:avLst/>
          </a:prstGeom>
        </p:spPr>
      </p:pic>
    </p:spTree>
    <p:extLst>
      <p:ext uri="{BB962C8B-B14F-4D97-AF65-F5344CB8AC3E}">
        <p14:creationId xmlns:p14="http://schemas.microsoft.com/office/powerpoint/2010/main" val="2291548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20388" y="461594"/>
            <a:ext cx="3051811" cy="690574"/>
          </a:xfrm>
          <a:prstGeom prst="rect">
            <a:avLst/>
          </a:prstGeom>
        </p:spPr>
        <p:txBody>
          <a:bodyPr vert="horz" wrap="square" lIns="0" tIns="13335" rIns="0" bIns="0" rtlCol="0">
            <a:spAutoFit/>
          </a:bodyPr>
          <a:lstStyle/>
          <a:p>
            <a:pPr marL="12700">
              <a:lnSpc>
                <a:spcPct val="100000"/>
              </a:lnSpc>
              <a:spcBef>
                <a:spcPts val="105"/>
              </a:spcBef>
            </a:pPr>
            <a:r>
              <a:rPr lang="en-IN" sz="4400" b="1">
                <a:latin typeface="Calibri"/>
                <a:cs typeface="Calibri"/>
              </a:rPr>
              <a:t>Strain</a:t>
            </a:r>
            <a:r>
              <a:rPr lang="en-IN" sz="4400" b="1" spc="-125">
                <a:latin typeface="Calibri"/>
                <a:cs typeface="Calibri"/>
              </a:rPr>
              <a:t> </a:t>
            </a:r>
            <a:r>
              <a:rPr lang="en-IN" sz="4400" b="1" spc="-10">
                <a:latin typeface="Calibri"/>
                <a:cs typeface="Calibri"/>
              </a:rPr>
              <a:t>Gauge</a:t>
            </a:r>
            <a:endParaRPr lang="en-IN" sz="4400">
              <a:latin typeface="Calibri"/>
              <a:cs typeface="Calibri"/>
            </a:endParaRPr>
          </a:p>
        </p:txBody>
      </p:sp>
      <p:pic>
        <p:nvPicPr>
          <p:cNvPr id="3" name="Picture 2">
            <a:extLst>
              <a:ext uri="{FF2B5EF4-FFF2-40B4-BE49-F238E27FC236}">
                <a16:creationId xmlns:a16="http://schemas.microsoft.com/office/drawing/2014/main" id="{55FEA19C-56C8-08D3-C621-4CEB81E75FD0}"/>
              </a:ext>
            </a:extLst>
          </p:cNvPr>
          <p:cNvPicPr>
            <a:picLocks noChangeAspect="1"/>
          </p:cNvPicPr>
          <p:nvPr/>
        </p:nvPicPr>
        <p:blipFill>
          <a:blip r:embed="rId2"/>
          <a:stretch>
            <a:fillRect/>
          </a:stretch>
        </p:blipFill>
        <p:spPr>
          <a:xfrm>
            <a:off x="531991" y="2510649"/>
            <a:ext cx="7483127" cy="3992801"/>
          </a:xfrm>
          <a:prstGeom prst="rect">
            <a:avLst/>
          </a:prstGeom>
        </p:spPr>
      </p:pic>
      <p:pic>
        <p:nvPicPr>
          <p:cNvPr id="5" name="Picture 4">
            <a:extLst>
              <a:ext uri="{FF2B5EF4-FFF2-40B4-BE49-F238E27FC236}">
                <a16:creationId xmlns:a16="http://schemas.microsoft.com/office/drawing/2014/main" id="{90AE7E6D-ABC5-A78A-4DF0-38B6752A45C4}"/>
              </a:ext>
            </a:extLst>
          </p:cNvPr>
          <p:cNvPicPr>
            <a:picLocks noChangeAspect="1"/>
          </p:cNvPicPr>
          <p:nvPr/>
        </p:nvPicPr>
        <p:blipFill>
          <a:blip r:embed="rId3"/>
          <a:stretch>
            <a:fillRect/>
          </a:stretch>
        </p:blipFill>
        <p:spPr>
          <a:xfrm>
            <a:off x="196372" y="1146388"/>
            <a:ext cx="8124825" cy="1190625"/>
          </a:xfrm>
          <a:prstGeom prst="rect">
            <a:avLst/>
          </a:prstGeom>
        </p:spPr>
      </p:pic>
    </p:spTree>
    <p:extLst>
      <p:ext uri="{BB962C8B-B14F-4D97-AF65-F5344CB8AC3E}">
        <p14:creationId xmlns:p14="http://schemas.microsoft.com/office/powerpoint/2010/main" val="1468184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pic>
        <p:nvPicPr>
          <p:cNvPr id="4" name="Picture 3">
            <a:extLst>
              <a:ext uri="{FF2B5EF4-FFF2-40B4-BE49-F238E27FC236}">
                <a16:creationId xmlns:a16="http://schemas.microsoft.com/office/drawing/2014/main" id="{165D5BBB-6DD4-4136-5464-243D16B73FF6}"/>
              </a:ext>
            </a:extLst>
          </p:cNvPr>
          <p:cNvPicPr>
            <a:picLocks noChangeAspect="1"/>
          </p:cNvPicPr>
          <p:nvPr/>
        </p:nvPicPr>
        <p:blipFill>
          <a:blip r:embed="rId2"/>
          <a:stretch>
            <a:fillRect/>
          </a:stretch>
        </p:blipFill>
        <p:spPr>
          <a:xfrm>
            <a:off x="1295400" y="1208534"/>
            <a:ext cx="6315718" cy="4811266"/>
          </a:xfrm>
          <a:prstGeom prst="rect">
            <a:avLst/>
          </a:prstGeom>
        </p:spPr>
      </p:pic>
    </p:spTree>
    <p:extLst>
      <p:ext uri="{BB962C8B-B14F-4D97-AF65-F5344CB8AC3E}">
        <p14:creationId xmlns:p14="http://schemas.microsoft.com/office/powerpoint/2010/main" val="24803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pic>
        <p:nvPicPr>
          <p:cNvPr id="5" name="Picture 4">
            <a:extLst>
              <a:ext uri="{FF2B5EF4-FFF2-40B4-BE49-F238E27FC236}">
                <a16:creationId xmlns:a16="http://schemas.microsoft.com/office/drawing/2014/main" id="{9C37C04B-0C3B-5667-07D2-4158203B5495}"/>
              </a:ext>
            </a:extLst>
          </p:cNvPr>
          <p:cNvPicPr>
            <a:picLocks noChangeAspect="1"/>
          </p:cNvPicPr>
          <p:nvPr/>
        </p:nvPicPr>
        <p:blipFill>
          <a:blip r:embed="rId2"/>
          <a:srcRect r="-10942"/>
          <a:stretch/>
        </p:blipFill>
        <p:spPr>
          <a:xfrm>
            <a:off x="918463" y="841649"/>
            <a:ext cx="7616592" cy="2827876"/>
          </a:xfrm>
          <a:prstGeom prst="rect">
            <a:avLst/>
          </a:prstGeom>
        </p:spPr>
      </p:pic>
      <p:pic>
        <p:nvPicPr>
          <p:cNvPr id="6" name="Picture 5">
            <a:extLst>
              <a:ext uri="{FF2B5EF4-FFF2-40B4-BE49-F238E27FC236}">
                <a16:creationId xmlns:a16="http://schemas.microsoft.com/office/drawing/2014/main" id="{2D8D8044-3CF7-E1D2-58A8-8F8E2F78E381}"/>
              </a:ext>
            </a:extLst>
          </p:cNvPr>
          <p:cNvPicPr>
            <a:picLocks noChangeAspect="1"/>
          </p:cNvPicPr>
          <p:nvPr/>
        </p:nvPicPr>
        <p:blipFill>
          <a:blip r:embed="rId3"/>
          <a:stretch>
            <a:fillRect/>
          </a:stretch>
        </p:blipFill>
        <p:spPr>
          <a:xfrm>
            <a:off x="1786540" y="4343400"/>
            <a:ext cx="5129208" cy="1371600"/>
          </a:xfrm>
          <a:prstGeom prst="rect">
            <a:avLst/>
          </a:prstGeom>
        </p:spPr>
      </p:pic>
    </p:spTree>
    <p:extLst>
      <p:ext uri="{BB962C8B-B14F-4D97-AF65-F5344CB8AC3E}">
        <p14:creationId xmlns:p14="http://schemas.microsoft.com/office/powerpoint/2010/main" val="2265754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pic>
        <p:nvPicPr>
          <p:cNvPr id="7" name="Picture 6">
            <a:extLst>
              <a:ext uri="{FF2B5EF4-FFF2-40B4-BE49-F238E27FC236}">
                <a16:creationId xmlns:a16="http://schemas.microsoft.com/office/drawing/2014/main" id="{A0351CB1-8877-18C6-CE87-749D18A8B795}"/>
              </a:ext>
            </a:extLst>
          </p:cNvPr>
          <p:cNvPicPr>
            <a:picLocks noChangeAspect="1"/>
          </p:cNvPicPr>
          <p:nvPr/>
        </p:nvPicPr>
        <p:blipFill>
          <a:blip r:embed="rId2"/>
          <a:stretch>
            <a:fillRect/>
          </a:stretch>
        </p:blipFill>
        <p:spPr>
          <a:xfrm>
            <a:off x="2057400" y="644506"/>
            <a:ext cx="5029200" cy="6142630"/>
          </a:xfrm>
          <a:prstGeom prst="rect">
            <a:avLst/>
          </a:prstGeom>
        </p:spPr>
      </p:pic>
    </p:spTree>
    <p:extLst>
      <p:ext uri="{BB962C8B-B14F-4D97-AF65-F5344CB8AC3E}">
        <p14:creationId xmlns:p14="http://schemas.microsoft.com/office/powerpoint/2010/main" val="3134821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pic>
        <p:nvPicPr>
          <p:cNvPr id="4" name="Picture 3">
            <a:extLst>
              <a:ext uri="{FF2B5EF4-FFF2-40B4-BE49-F238E27FC236}">
                <a16:creationId xmlns:a16="http://schemas.microsoft.com/office/drawing/2014/main" id="{1C82DA38-02CC-9EFF-16A1-D113E7A6247D}"/>
              </a:ext>
            </a:extLst>
          </p:cNvPr>
          <p:cNvPicPr>
            <a:picLocks noChangeAspect="1"/>
          </p:cNvPicPr>
          <p:nvPr/>
        </p:nvPicPr>
        <p:blipFill>
          <a:blip r:embed="rId2"/>
          <a:stretch>
            <a:fillRect/>
          </a:stretch>
        </p:blipFill>
        <p:spPr>
          <a:xfrm>
            <a:off x="1509524" y="912531"/>
            <a:ext cx="6125748" cy="5601868"/>
          </a:xfrm>
          <a:prstGeom prst="rect">
            <a:avLst/>
          </a:prstGeom>
        </p:spPr>
      </p:pic>
    </p:spTree>
    <p:extLst>
      <p:ext uri="{BB962C8B-B14F-4D97-AF65-F5344CB8AC3E}">
        <p14:creationId xmlns:p14="http://schemas.microsoft.com/office/powerpoint/2010/main" val="1683064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0A74BC80-8EF6-4510-D671-D6FAE2FDAEC9}"/>
              </a:ext>
            </a:extLst>
          </p:cNvPr>
          <p:cNvSpPr txBox="1"/>
          <p:nvPr/>
        </p:nvSpPr>
        <p:spPr>
          <a:xfrm>
            <a:off x="228600" y="838200"/>
            <a:ext cx="8686800" cy="5663089"/>
          </a:xfrm>
          <a:prstGeom prst="rect">
            <a:avLst/>
          </a:prstGeom>
          <a:noFill/>
        </p:spPr>
        <p:txBody>
          <a:bodyPr wrap="square">
            <a:spAutoFit/>
          </a:bodyPr>
          <a:lstStyle/>
          <a:p>
            <a:pPr algn="just"/>
            <a:r>
              <a:rPr lang="en-US" sz="2400" b="1">
                <a:solidFill>
                  <a:srgbClr val="FF0000"/>
                </a:solidFill>
              </a:rPr>
              <a:t>Semi-conductor Strain Gauges </a:t>
            </a:r>
          </a:p>
          <a:p>
            <a:pPr algn="just"/>
            <a:endParaRPr lang="en-US"/>
          </a:p>
          <a:p>
            <a:pPr marL="285750" indent="-285750" algn="just">
              <a:buFont typeface="Arial" panose="020B0604020202020204" pitchFamily="34" charset="0"/>
              <a:buChar char="•"/>
            </a:pPr>
            <a:r>
              <a:rPr lang="en-US" sz="2000"/>
              <a:t>It has been explained above in order to </a:t>
            </a:r>
            <a:r>
              <a:rPr lang="en-US" sz="2000">
                <a:solidFill>
                  <a:srgbClr val="FF0000"/>
                </a:solidFill>
              </a:rPr>
              <a:t>have a high sensitivity, a high value of gauge factor is desirable. </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A </a:t>
            </a:r>
            <a:r>
              <a:rPr lang="en-US" sz="2000">
                <a:solidFill>
                  <a:srgbClr val="FF0000"/>
                </a:solidFill>
              </a:rPr>
              <a:t>high gauge factor means a relatively higher change in resistance </a:t>
            </a:r>
            <a:r>
              <a:rPr lang="en-US" sz="2000"/>
              <a:t>which can be easily measured with </a:t>
            </a:r>
            <a:r>
              <a:rPr lang="en-US" sz="2000">
                <a:solidFill>
                  <a:srgbClr val="FF0000"/>
                </a:solidFill>
              </a:rPr>
              <a:t>a good degree of accuracy</a:t>
            </a:r>
            <a:r>
              <a:rPr lang="en-US" sz="2000"/>
              <a:t>. </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Semiconductor strain gauges are used where </a:t>
            </a:r>
            <a:r>
              <a:rPr lang="en-US" sz="2000">
                <a:solidFill>
                  <a:srgbClr val="FF0000"/>
                </a:solidFill>
              </a:rPr>
              <a:t>a very high gauge factor and a small envelope </a:t>
            </a:r>
            <a:r>
              <a:rPr lang="en-US" sz="2000"/>
              <a:t>are required. </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The </a:t>
            </a:r>
            <a:r>
              <a:rPr lang="en-US" sz="2000">
                <a:solidFill>
                  <a:srgbClr val="FF0000"/>
                </a:solidFill>
              </a:rPr>
              <a:t>resistance of the semi-conductors changes with change in applied strain.</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Unlike in the </a:t>
            </a:r>
            <a:r>
              <a:rPr lang="en-US" sz="2000">
                <a:solidFill>
                  <a:srgbClr val="FF0000"/>
                </a:solidFill>
              </a:rPr>
              <a:t>case of metallic gauges where the change in resistance is mainly due to change in dimensions when strained</a:t>
            </a:r>
            <a:r>
              <a:rPr lang="en-US" sz="2000"/>
              <a:t>, the semi-conductor strain gauge depend for their action upon piezo-resistive effect i.e., the change in the value of the resistance due to change in resistivity</a:t>
            </a:r>
            <a:endParaRPr lang="en-IN" sz="2000"/>
          </a:p>
        </p:txBody>
      </p:sp>
    </p:spTree>
    <p:extLst>
      <p:ext uri="{BB962C8B-B14F-4D97-AF65-F5344CB8AC3E}">
        <p14:creationId xmlns:p14="http://schemas.microsoft.com/office/powerpoint/2010/main" val="3121574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0A74BC80-8EF6-4510-D671-D6FAE2FDAEC9}"/>
              </a:ext>
            </a:extLst>
          </p:cNvPr>
          <p:cNvSpPr txBox="1"/>
          <p:nvPr/>
        </p:nvSpPr>
        <p:spPr>
          <a:xfrm>
            <a:off x="0" y="631055"/>
            <a:ext cx="5257800" cy="6124754"/>
          </a:xfrm>
          <a:prstGeom prst="rect">
            <a:avLst/>
          </a:prstGeom>
          <a:noFill/>
        </p:spPr>
        <p:txBody>
          <a:bodyPr wrap="square">
            <a:spAutoFit/>
          </a:bodyPr>
          <a:lstStyle/>
          <a:p>
            <a:pPr algn="just"/>
            <a:r>
              <a:rPr lang="en-US" sz="2400" b="1">
                <a:solidFill>
                  <a:srgbClr val="FF0000"/>
                </a:solidFill>
              </a:rPr>
              <a:t>Semi-conductor Strain Gauges </a:t>
            </a:r>
          </a:p>
          <a:p>
            <a:pPr algn="just"/>
            <a:endParaRPr lang="en-US" sz="2400" b="1">
              <a:solidFill>
                <a:srgbClr val="FF0000"/>
              </a:solidFill>
            </a:endParaRPr>
          </a:p>
          <a:p>
            <a:pPr algn="just"/>
            <a:r>
              <a:rPr lang="en-US"/>
              <a:t>Semi-conducting materials such as </a:t>
            </a:r>
            <a:r>
              <a:rPr lang="en-US">
                <a:solidFill>
                  <a:srgbClr val="FF0000"/>
                </a:solidFill>
              </a:rPr>
              <a:t>silicon and germanium are used as resistive materials for semi-conductor strain gauges</a:t>
            </a:r>
            <a:r>
              <a:rPr lang="en-US"/>
              <a:t>.</a:t>
            </a:r>
          </a:p>
          <a:p>
            <a:pPr algn="just"/>
            <a:endParaRPr lang="en-US"/>
          </a:p>
          <a:p>
            <a:pPr algn="just"/>
            <a:r>
              <a:rPr lang="en-US"/>
              <a:t> A typical strain gauge consists of a strain </a:t>
            </a:r>
            <a:r>
              <a:rPr lang="en-US">
                <a:solidFill>
                  <a:srgbClr val="FF0000"/>
                </a:solidFill>
              </a:rPr>
              <a:t>sensitive crystal material and leads that are sandwiched in a protective matrix</a:t>
            </a:r>
            <a:r>
              <a:rPr lang="en-US"/>
              <a:t>. </a:t>
            </a:r>
          </a:p>
          <a:p>
            <a:pPr algn="just"/>
            <a:endParaRPr lang="en-US"/>
          </a:p>
          <a:p>
            <a:pPr algn="just"/>
            <a:r>
              <a:rPr lang="en-US"/>
              <a:t>The production of these gauges </a:t>
            </a:r>
            <a:r>
              <a:rPr lang="en-US">
                <a:solidFill>
                  <a:srgbClr val="FF0000"/>
                </a:solidFill>
              </a:rPr>
              <a:t>employs conventional semi-conductor technology using semi-conducting wafers or filaments which have a thickness of 0.05 mm and bonding them on a suitable insulating substrates, such as </a:t>
            </a:r>
            <a:r>
              <a:rPr lang="en-US" err="1">
                <a:solidFill>
                  <a:srgbClr val="FF0000"/>
                </a:solidFill>
              </a:rPr>
              <a:t>teflon</a:t>
            </a:r>
            <a:r>
              <a:rPr lang="en-US"/>
              <a:t>. </a:t>
            </a:r>
          </a:p>
          <a:p>
            <a:pPr algn="just"/>
            <a:endParaRPr lang="en-US">
              <a:solidFill>
                <a:srgbClr val="FF0000"/>
              </a:solidFill>
            </a:endParaRPr>
          </a:p>
          <a:p>
            <a:pPr algn="just"/>
            <a:r>
              <a:rPr lang="en-US">
                <a:solidFill>
                  <a:srgbClr val="FF0000"/>
                </a:solidFill>
              </a:rPr>
              <a:t>Gold leads are generally employed for making the contacts. </a:t>
            </a:r>
            <a:r>
              <a:rPr lang="en-US"/>
              <a:t>These strain gauges can be fabricated along with integrated circuit (IC) operational amplifiers which can act as pressure sensitive transducers.</a:t>
            </a:r>
            <a:endParaRPr lang="en-IN" sz="2000"/>
          </a:p>
        </p:txBody>
      </p:sp>
      <p:pic>
        <p:nvPicPr>
          <p:cNvPr id="5" name="Picture 4">
            <a:extLst>
              <a:ext uri="{FF2B5EF4-FFF2-40B4-BE49-F238E27FC236}">
                <a16:creationId xmlns:a16="http://schemas.microsoft.com/office/drawing/2014/main" id="{D6BF9292-B5C2-D55D-C710-6888927F8B65}"/>
              </a:ext>
            </a:extLst>
          </p:cNvPr>
          <p:cNvPicPr>
            <a:picLocks noChangeAspect="1"/>
          </p:cNvPicPr>
          <p:nvPr/>
        </p:nvPicPr>
        <p:blipFill>
          <a:blip r:embed="rId2"/>
          <a:stretch>
            <a:fillRect/>
          </a:stretch>
        </p:blipFill>
        <p:spPr>
          <a:xfrm>
            <a:off x="5277550" y="1981200"/>
            <a:ext cx="3683535" cy="3195881"/>
          </a:xfrm>
          <a:prstGeom prst="rect">
            <a:avLst/>
          </a:prstGeom>
        </p:spPr>
      </p:pic>
    </p:spTree>
    <p:extLst>
      <p:ext uri="{BB962C8B-B14F-4D97-AF65-F5344CB8AC3E}">
        <p14:creationId xmlns:p14="http://schemas.microsoft.com/office/powerpoint/2010/main" val="4281636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095AB3A4-6DBC-36D4-0661-E71D86121603}"/>
              </a:ext>
            </a:extLst>
          </p:cNvPr>
          <p:cNvSpPr txBox="1"/>
          <p:nvPr/>
        </p:nvSpPr>
        <p:spPr>
          <a:xfrm>
            <a:off x="271462" y="914400"/>
            <a:ext cx="8610600" cy="3139321"/>
          </a:xfrm>
          <a:prstGeom prst="rect">
            <a:avLst/>
          </a:prstGeom>
          <a:noFill/>
        </p:spPr>
        <p:txBody>
          <a:bodyPr wrap="square">
            <a:spAutoFit/>
          </a:bodyPr>
          <a:lstStyle/>
          <a:p>
            <a:r>
              <a:rPr lang="en-US" b="1">
                <a:solidFill>
                  <a:srgbClr val="FF0000"/>
                </a:solidFill>
              </a:rPr>
              <a:t>Advantages </a:t>
            </a:r>
          </a:p>
          <a:p>
            <a:endParaRPr lang="en-US"/>
          </a:p>
          <a:p>
            <a:r>
              <a:rPr lang="en-US"/>
              <a:t>(</a:t>
            </a:r>
            <a:r>
              <a:rPr lang="en-US" err="1"/>
              <a:t>i</a:t>
            </a:r>
            <a:r>
              <a:rPr lang="en-US"/>
              <a:t>) Semi-conductor strain gauges have the advantage that they have </a:t>
            </a:r>
            <a:r>
              <a:rPr lang="en-US" b="1"/>
              <a:t>a high gauge factor </a:t>
            </a:r>
            <a:r>
              <a:rPr lang="en-US"/>
              <a:t>of about ± 130. This allows measurement of </a:t>
            </a:r>
            <a:r>
              <a:rPr lang="en-US" b="1">
                <a:solidFill>
                  <a:srgbClr val="FF0000"/>
                </a:solidFill>
              </a:rPr>
              <a:t>very small strains of the order of 0.01 </a:t>
            </a:r>
            <a:r>
              <a:rPr lang="en-US" b="1" err="1">
                <a:solidFill>
                  <a:srgbClr val="FF0000"/>
                </a:solidFill>
              </a:rPr>
              <a:t>microstrain</a:t>
            </a:r>
            <a:r>
              <a:rPr lang="en-US" b="1">
                <a:solidFill>
                  <a:srgbClr val="FF0000"/>
                </a:solidFill>
              </a:rPr>
              <a:t>. </a:t>
            </a:r>
          </a:p>
          <a:p>
            <a:r>
              <a:rPr lang="en-US"/>
              <a:t>(ii) </a:t>
            </a:r>
            <a:r>
              <a:rPr lang="en-US" b="1"/>
              <a:t>Hysteresis characteristics </a:t>
            </a:r>
            <a:r>
              <a:rPr lang="en-US"/>
              <a:t>of semi-conductor strain gauges are </a:t>
            </a:r>
            <a:r>
              <a:rPr lang="en-US" b="1">
                <a:solidFill>
                  <a:srgbClr val="FF0000"/>
                </a:solidFill>
              </a:rPr>
              <a:t>excellent</a:t>
            </a:r>
            <a:r>
              <a:rPr lang="en-US"/>
              <a:t>. Some units maintain it to less than 0.05%. </a:t>
            </a:r>
          </a:p>
          <a:p>
            <a:r>
              <a:rPr lang="en-US"/>
              <a:t>(iii) </a:t>
            </a:r>
            <a:r>
              <a:rPr lang="en-US" b="1">
                <a:solidFill>
                  <a:srgbClr val="FF0000"/>
                </a:solidFill>
              </a:rPr>
              <a:t>Fatigue life is in excess of 10 x 1M operations and the frequency response </a:t>
            </a:r>
            <a:r>
              <a:rPr lang="en-US"/>
              <a:t>is </a:t>
            </a:r>
            <a:r>
              <a:rPr lang="en-US" err="1"/>
              <a:t>upto</a:t>
            </a:r>
            <a:r>
              <a:rPr lang="en-US"/>
              <a:t> 10THz. </a:t>
            </a:r>
          </a:p>
          <a:p>
            <a:r>
              <a:rPr lang="en-US"/>
              <a:t>(iv) Semi-conductor strain gauges can be very small ranging in length from 0.7 to 7 mm. They are very useful for measurement of local strains</a:t>
            </a:r>
            <a:endParaRPr lang="en-IN"/>
          </a:p>
        </p:txBody>
      </p:sp>
      <p:sp>
        <p:nvSpPr>
          <p:cNvPr id="6" name="TextBox 5">
            <a:extLst>
              <a:ext uri="{FF2B5EF4-FFF2-40B4-BE49-F238E27FC236}">
                <a16:creationId xmlns:a16="http://schemas.microsoft.com/office/drawing/2014/main" id="{E5127AFD-545D-8ACF-8EDE-CC3D866A3C86}"/>
              </a:ext>
            </a:extLst>
          </p:cNvPr>
          <p:cNvSpPr txBox="1"/>
          <p:nvPr/>
        </p:nvSpPr>
        <p:spPr>
          <a:xfrm>
            <a:off x="271462" y="4191000"/>
            <a:ext cx="8601076" cy="2031325"/>
          </a:xfrm>
          <a:prstGeom prst="rect">
            <a:avLst/>
          </a:prstGeom>
          <a:noFill/>
        </p:spPr>
        <p:txBody>
          <a:bodyPr wrap="square">
            <a:spAutoFit/>
          </a:bodyPr>
          <a:lstStyle/>
          <a:p>
            <a:r>
              <a:rPr lang="en-US" b="1">
                <a:solidFill>
                  <a:srgbClr val="FF0000"/>
                </a:solidFill>
              </a:rPr>
              <a:t>Disadvantages </a:t>
            </a:r>
          </a:p>
          <a:p>
            <a:endParaRPr lang="en-US"/>
          </a:p>
          <a:p>
            <a:pPr marL="400050" indent="-400050">
              <a:buAutoNum type="romanLcParenBoth"/>
            </a:pPr>
            <a:r>
              <a:rPr lang="en-US"/>
              <a:t>The major and serious disadvantage of semi-conductor strain gauges is that they are very </a:t>
            </a:r>
            <a:r>
              <a:rPr lang="en-US" b="1">
                <a:solidFill>
                  <a:srgbClr val="FF0000"/>
                </a:solidFill>
              </a:rPr>
              <a:t>sensitive to changes in temperature. </a:t>
            </a:r>
          </a:p>
          <a:p>
            <a:pPr marL="400050" indent="-400050">
              <a:buAutoNum type="romanLcParenBoth"/>
            </a:pPr>
            <a:r>
              <a:rPr lang="en-US">
                <a:solidFill>
                  <a:srgbClr val="FF0000"/>
                </a:solidFill>
              </a:rPr>
              <a:t>Linearity of the semi-conductor strain gauge is poor.</a:t>
            </a:r>
          </a:p>
          <a:p>
            <a:pPr marL="400050" indent="-400050">
              <a:buAutoNum type="romanLcParenBoth"/>
            </a:pPr>
            <a:r>
              <a:rPr lang="en-US"/>
              <a:t>Semi-conductor strain gauges are </a:t>
            </a:r>
            <a:r>
              <a:rPr lang="en-US">
                <a:solidFill>
                  <a:srgbClr val="FF0000"/>
                </a:solidFill>
              </a:rPr>
              <a:t>more expensive and difficult to attach to the object under study.</a:t>
            </a:r>
            <a:endParaRPr lang="en-IN">
              <a:solidFill>
                <a:srgbClr val="FF0000"/>
              </a:solidFill>
            </a:endParaRPr>
          </a:p>
        </p:txBody>
      </p:sp>
    </p:spTree>
    <p:extLst>
      <p:ext uri="{BB962C8B-B14F-4D97-AF65-F5344CB8AC3E}">
        <p14:creationId xmlns:p14="http://schemas.microsoft.com/office/powerpoint/2010/main" val="3507495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4" name="TextBox 3">
            <a:extLst>
              <a:ext uri="{FF2B5EF4-FFF2-40B4-BE49-F238E27FC236}">
                <a16:creationId xmlns:a16="http://schemas.microsoft.com/office/drawing/2014/main" id="{2DB23D0A-C90D-30D1-223B-7A93C2F30A86}"/>
              </a:ext>
            </a:extLst>
          </p:cNvPr>
          <p:cNvSpPr txBox="1"/>
          <p:nvPr/>
        </p:nvSpPr>
        <p:spPr>
          <a:xfrm>
            <a:off x="304800" y="1540353"/>
            <a:ext cx="8229600" cy="3600986"/>
          </a:xfrm>
          <a:prstGeom prst="rect">
            <a:avLst/>
          </a:prstGeom>
          <a:noFill/>
        </p:spPr>
        <p:txBody>
          <a:bodyPr wrap="square" lIns="91440" tIns="45720" rIns="91440" bIns="45720" anchor="t">
            <a:spAutoFit/>
          </a:bodyPr>
          <a:lstStyle/>
          <a:p>
            <a:pPr algn="just"/>
            <a:r>
              <a:rPr lang="en-US" sz="2400" b="1">
                <a:solidFill>
                  <a:srgbClr val="FF0000"/>
                </a:solidFill>
                <a:latin typeface="Calibri"/>
                <a:ea typeface="Calibri"/>
                <a:cs typeface="Calibri"/>
              </a:rPr>
              <a:t>Diffused Strain Gauges </a:t>
            </a:r>
            <a:endParaRPr lang="en-US" sz="2400">
              <a:solidFill>
                <a:srgbClr val="FF0000"/>
              </a:solidFill>
              <a:latin typeface="Calibri"/>
              <a:ea typeface="Calibri"/>
              <a:cs typeface="Calibri"/>
            </a:endParaRPr>
          </a:p>
          <a:p>
            <a:pPr algn="just"/>
            <a:endParaRPr lang="en-US">
              <a:solidFill>
                <a:srgbClr val="FF0000"/>
              </a:solidFill>
              <a:latin typeface="Calibri"/>
              <a:ea typeface="Calibri"/>
              <a:cs typeface="Calibri"/>
            </a:endParaRPr>
          </a:p>
          <a:p>
            <a:pPr algn="just"/>
            <a:r>
              <a:rPr lang="en-US">
                <a:latin typeface="Calibri"/>
                <a:ea typeface="Calibri"/>
                <a:cs typeface="Calibri"/>
              </a:rPr>
              <a:t>The diffused strain gauges are primarily used in transducers. The diffusion </a:t>
            </a:r>
            <a:r>
              <a:rPr lang="en-US">
                <a:solidFill>
                  <a:srgbClr val="FF0000"/>
                </a:solidFill>
                <a:latin typeface="Calibri"/>
                <a:ea typeface="Calibri"/>
                <a:cs typeface="Calibri"/>
              </a:rPr>
              <a:t>process used in IC manufacture </a:t>
            </a:r>
            <a:r>
              <a:rPr lang="en-US">
                <a:latin typeface="Calibri"/>
                <a:ea typeface="Calibri"/>
                <a:cs typeface="Calibri"/>
              </a:rPr>
              <a:t>is employed. </a:t>
            </a:r>
            <a:endParaRPr lang="en-US">
              <a:solidFill>
                <a:srgbClr val="FF0000"/>
              </a:solidFill>
              <a:latin typeface="Calibri"/>
              <a:ea typeface="Calibri"/>
              <a:cs typeface="Calibri"/>
            </a:endParaRPr>
          </a:p>
          <a:p>
            <a:pPr algn="just"/>
            <a:endParaRPr lang="en-US">
              <a:solidFill>
                <a:srgbClr val="FF0000"/>
              </a:solidFill>
              <a:latin typeface="Calibri"/>
              <a:ea typeface="Calibri"/>
              <a:cs typeface="Calibri"/>
            </a:endParaRPr>
          </a:p>
          <a:p>
            <a:pPr algn="just"/>
            <a:r>
              <a:rPr lang="en-US">
                <a:latin typeface="Calibri"/>
                <a:ea typeface="Calibri"/>
                <a:cs typeface="Calibri"/>
              </a:rPr>
              <a:t>In pressure transducers, for example, </a:t>
            </a:r>
            <a:r>
              <a:rPr lang="en-US">
                <a:solidFill>
                  <a:srgbClr val="FF0000"/>
                </a:solidFill>
                <a:latin typeface="Calibri"/>
                <a:ea typeface="Calibri"/>
                <a:cs typeface="Calibri"/>
              </a:rPr>
              <a:t>the diaphragm would be of silicon rather than metal and the strain gauge effect would be realized by depositing impurities in the diaphragm to form an intrinsic strain gauge</a:t>
            </a:r>
            <a:r>
              <a:rPr lang="en-US">
                <a:latin typeface="Calibri"/>
                <a:ea typeface="Calibri"/>
                <a:cs typeface="Calibri"/>
              </a:rPr>
              <a:t>.</a:t>
            </a:r>
            <a:endParaRPr lang="en-US">
              <a:solidFill>
                <a:srgbClr val="FF0000"/>
              </a:solidFill>
              <a:latin typeface="Calibri"/>
              <a:ea typeface="Calibri"/>
              <a:cs typeface="Calibri"/>
            </a:endParaRPr>
          </a:p>
          <a:p>
            <a:pPr algn="just"/>
            <a:endParaRPr lang="en-US">
              <a:solidFill>
                <a:srgbClr val="FF0000"/>
              </a:solidFill>
              <a:latin typeface="Calibri"/>
              <a:ea typeface="Calibri"/>
              <a:cs typeface="Calibri"/>
            </a:endParaRPr>
          </a:p>
          <a:p>
            <a:pPr algn="just"/>
            <a:r>
              <a:rPr lang="en-US">
                <a:latin typeface="Calibri"/>
                <a:ea typeface="Calibri"/>
                <a:cs typeface="Calibri"/>
              </a:rPr>
              <a:t>This type of construction may allow </a:t>
            </a:r>
            <a:r>
              <a:rPr lang="en-US">
                <a:solidFill>
                  <a:srgbClr val="FF0000"/>
                </a:solidFill>
                <a:latin typeface="Calibri"/>
                <a:ea typeface="Calibri"/>
                <a:cs typeface="Calibri"/>
              </a:rPr>
              <a:t>lower manufacturing costs in some designs, as a large number of diaphragms can be made on a single silicon wafer.</a:t>
            </a:r>
            <a:endParaRPr lang="en-IN">
              <a:solidFill>
                <a:srgbClr val="FF0000"/>
              </a:solidFill>
              <a:latin typeface="Calibri"/>
              <a:ea typeface="Calibri"/>
              <a:cs typeface="Calibri"/>
            </a:endParaRPr>
          </a:p>
          <a:p>
            <a:pPr algn="just"/>
            <a:endParaRPr lang="en-US" sz="2400" b="1">
              <a:solidFill>
                <a:srgbClr val="FF0000"/>
              </a:solidFill>
            </a:endParaRPr>
          </a:p>
        </p:txBody>
      </p:sp>
    </p:spTree>
    <p:extLst>
      <p:ext uri="{BB962C8B-B14F-4D97-AF65-F5344CB8AC3E}">
        <p14:creationId xmlns:p14="http://schemas.microsoft.com/office/powerpoint/2010/main" val="197248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7299" rIns="0" bIns="0" rtlCol="0">
            <a:spAutoFit/>
          </a:bodyPr>
          <a:lstStyle/>
          <a:p>
            <a:pPr marL="734695">
              <a:lnSpc>
                <a:spcPct val="100000"/>
              </a:lnSpc>
              <a:spcBef>
                <a:spcPts val="105"/>
              </a:spcBef>
            </a:pPr>
            <a:r>
              <a:rPr b="1">
                <a:latin typeface="Calibri"/>
                <a:cs typeface="Calibri"/>
              </a:rPr>
              <a:t>Resistive</a:t>
            </a:r>
            <a:r>
              <a:rPr b="1" spc="-195">
                <a:latin typeface="Calibri"/>
                <a:cs typeface="Calibri"/>
              </a:rPr>
              <a:t> </a:t>
            </a:r>
            <a:r>
              <a:rPr b="1">
                <a:latin typeface="Calibri"/>
                <a:cs typeface="Calibri"/>
              </a:rPr>
              <a:t>Position</a:t>
            </a:r>
            <a:r>
              <a:rPr b="1" spc="-140">
                <a:latin typeface="Calibri"/>
                <a:cs typeface="Calibri"/>
              </a:rPr>
              <a:t> </a:t>
            </a:r>
            <a:r>
              <a:rPr b="1" spc="-10">
                <a:latin typeface="Calibri"/>
                <a:cs typeface="Calibri"/>
              </a:rPr>
              <a:t>Sensors</a:t>
            </a:r>
          </a:p>
        </p:txBody>
      </p:sp>
      <p:grpSp>
        <p:nvGrpSpPr>
          <p:cNvPr id="3" name="object 3"/>
          <p:cNvGrpSpPr/>
          <p:nvPr/>
        </p:nvGrpSpPr>
        <p:grpSpPr>
          <a:xfrm>
            <a:off x="2806700" y="3196208"/>
            <a:ext cx="3225800" cy="1625600"/>
            <a:chOff x="2806700" y="3196208"/>
            <a:chExt cx="3225800" cy="1625600"/>
          </a:xfrm>
        </p:grpSpPr>
        <p:sp>
          <p:nvSpPr>
            <p:cNvPr id="4" name="object 4"/>
            <p:cNvSpPr/>
            <p:nvPr/>
          </p:nvSpPr>
          <p:spPr>
            <a:xfrm>
              <a:off x="2819400" y="3208908"/>
              <a:ext cx="3200400" cy="1600200"/>
            </a:xfrm>
            <a:custGeom>
              <a:avLst/>
              <a:gdLst/>
              <a:ahLst/>
              <a:cxnLst/>
              <a:rect l="l" t="t" r="r" b="b"/>
              <a:pathLst>
                <a:path w="3200400" h="1600200">
                  <a:moveTo>
                    <a:pt x="3200400" y="0"/>
                  </a:moveTo>
                  <a:lnTo>
                    <a:pt x="0" y="0"/>
                  </a:lnTo>
                  <a:lnTo>
                    <a:pt x="0" y="1600200"/>
                  </a:lnTo>
                  <a:lnTo>
                    <a:pt x="3200400" y="1600200"/>
                  </a:lnTo>
                  <a:lnTo>
                    <a:pt x="3200400" y="0"/>
                  </a:lnTo>
                  <a:close/>
                </a:path>
              </a:pathLst>
            </a:custGeom>
            <a:solidFill>
              <a:srgbClr val="4F81BC"/>
            </a:solidFill>
          </p:spPr>
          <p:txBody>
            <a:bodyPr wrap="square" lIns="0" tIns="0" rIns="0" bIns="0" rtlCol="0"/>
            <a:lstStyle/>
            <a:p>
              <a:endParaRPr/>
            </a:p>
          </p:txBody>
        </p:sp>
        <p:sp>
          <p:nvSpPr>
            <p:cNvPr id="5" name="object 5"/>
            <p:cNvSpPr/>
            <p:nvPr/>
          </p:nvSpPr>
          <p:spPr>
            <a:xfrm>
              <a:off x="2819400" y="3208908"/>
              <a:ext cx="3200400" cy="1600200"/>
            </a:xfrm>
            <a:custGeom>
              <a:avLst/>
              <a:gdLst/>
              <a:ahLst/>
              <a:cxnLst/>
              <a:rect l="l" t="t" r="r" b="b"/>
              <a:pathLst>
                <a:path w="3200400" h="1600200">
                  <a:moveTo>
                    <a:pt x="0" y="1600200"/>
                  </a:moveTo>
                  <a:lnTo>
                    <a:pt x="3200400" y="1600200"/>
                  </a:lnTo>
                  <a:lnTo>
                    <a:pt x="3200400" y="0"/>
                  </a:lnTo>
                  <a:lnTo>
                    <a:pt x="0" y="0"/>
                  </a:lnTo>
                  <a:lnTo>
                    <a:pt x="0" y="1600200"/>
                  </a:lnTo>
                  <a:close/>
                </a:path>
              </a:pathLst>
            </a:custGeom>
            <a:ln w="25400">
              <a:solidFill>
                <a:srgbClr val="385D89"/>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593591" y="3683507"/>
              <a:ext cx="1639824" cy="777239"/>
            </a:xfrm>
            <a:prstGeom prst="rect">
              <a:avLst/>
            </a:prstGeom>
          </p:spPr>
        </p:pic>
        <p:pic>
          <p:nvPicPr>
            <p:cNvPr id="7" name="object 7"/>
            <p:cNvPicPr/>
            <p:nvPr/>
          </p:nvPicPr>
          <p:blipFill>
            <a:blip r:embed="rId3" cstate="print"/>
            <a:stretch>
              <a:fillRect/>
            </a:stretch>
          </p:blipFill>
          <p:spPr>
            <a:xfrm>
              <a:off x="3829177" y="3890390"/>
              <a:ext cx="1181227" cy="250697"/>
            </a:xfrm>
            <a:prstGeom prst="rect">
              <a:avLst/>
            </a:prstGeom>
          </p:spPr>
        </p:pic>
      </p:grpSp>
      <p:grpSp>
        <p:nvGrpSpPr>
          <p:cNvPr id="8" name="object 8"/>
          <p:cNvGrpSpPr/>
          <p:nvPr/>
        </p:nvGrpSpPr>
        <p:grpSpPr>
          <a:xfrm>
            <a:off x="4025900" y="4873244"/>
            <a:ext cx="863600" cy="939800"/>
            <a:chOff x="4025900" y="4873244"/>
            <a:chExt cx="863600" cy="939800"/>
          </a:xfrm>
        </p:grpSpPr>
        <p:sp>
          <p:nvSpPr>
            <p:cNvPr id="9" name="object 9"/>
            <p:cNvSpPr/>
            <p:nvPr/>
          </p:nvSpPr>
          <p:spPr>
            <a:xfrm>
              <a:off x="4038600" y="4885944"/>
              <a:ext cx="838200" cy="914400"/>
            </a:xfrm>
            <a:custGeom>
              <a:avLst/>
              <a:gdLst/>
              <a:ahLst/>
              <a:cxnLst/>
              <a:rect l="l" t="t" r="r" b="b"/>
              <a:pathLst>
                <a:path w="838200" h="914400">
                  <a:moveTo>
                    <a:pt x="628650" y="0"/>
                  </a:moveTo>
                  <a:lnTo>
                    <a:pt x="209550" y="0"/>
                  </a:lnTo>
                  <a:lnTo>
                    <a:pt x="209550" y="495299"/>
                  </a:lnTo>
                  <a:lnTo>
                    <a:pt x="0" y="495299"/>
                  </a:lnTo>
                  <a:lnTo>
                    <a:pt x="419100" y="914361"/>
                  </a:lnTo>
                  <a:lnTo>
                    <a:pt x="838200" y="495299"/>
                  </a:lnTo>
                  <a:lnTo>
                    <a:pt x="628650" y="495299"/>
                  </a:lnTo>
                  <a:lnTo>
                    <a:pt x="628650" y="0"/>
                  </a:lnTo>
                  <a:close/>
                </a:path>
              </a:pathLst>
            </a:custGeom>
            <a:solidFill>
              <a:srgbClr val="4F81BC"/>
            </a:solidFill>
          </p:spPr>
          <p:txBody>
            <a:bodyPr wrap="square" lIns="0" tIns="0" rIns="0" bIns="0" rtlCol="0"/>
            <a:lstStyle/>
            <a:p>
              <a:endParaRPr/>
            </a:p>
          </p:txBody>
        </p:sp>
        <p:sp>
          <p:nvSpPr>
            <p:cNvPr id="10" name="object 10"/>
            <p:cNvSpPr/>
            <p:nvPr/>
          </p:nvSpPr>
          <p:spPr>
            <a:xfrm>
              <a:off x="4038600" y="4885944"/>
              <a:ext cx="838200" cy="914400"/>
            </a:xfrm>
            <a:custGeom>
              <a:avLst/>
              <a:gdLst/>
              <a:ahLst/>
              <a:cxnLst/>
              <a:rect l="l" t="t" r="r" b="b"/>
              <a:pathLst>
                <a:path w="838200" h="914400">
                  <a:moveTo>
                    <a:pt x="0" y="495299"/>
                  </a:moveTo>
                  <a:lnTo>
                    <a:pt x="209550" y="495299"/>
                  </a:lnTo>
                  <a:lnTo>
                    <a:pt x="209550" y="0"/>
                  </a:lnTo>
                  <a:lnTo>
                    <a:pt x="628650" y="0"/>
                  </a:lnTo>
                  <a:lnTo>
                    <a:pt x="628650" y="495299"/>
                  </a:lnTo>
                  <a:lnTo>
                    <a:pt x="838200" y="495299"/>
                  </a:lnTo>
                  <a:lnTo>
                    <a:pt x="419100" y="914361"/>
                  </a:lnTo>
                  <a:lnTo>
                    <a:pt x="0" y="495299"/>
                  </a:lnTo>
                  <a:close/>
                </a:path>
              </a:pathLst>
            </a:custGeom>
            <a:ln w="25400">
              <a:solidFill>
                <a:srgbClr val="385D89"/>
              </a:solidFill>
            </a:ln>
          </p:spPr>
          <p:txBody>
            <a:bodyPr wrap="square" lIns="0" tIns="0" rIns="0" bIns="0" rtlCol="0"/>
            <a:lstStyle/>
            <a:p>
              <a:endParaRPr/>
            </a:p>
          </p:txBody>
        </p:sp>
      </p:grpSp>
      <p:grpSp>
        <p:nvGrpSpPr>
          <p:cNvPr id="11" name="object 11"/>
          <p:cNvGrpSpPr/>
          <p:nvPr/>
        </p:nvGrpSpPr>
        <p:grpSpPr>
          <a:xfrm>
            <a:off x="4025900" y="2206244"/>
            <a:ext cx="863600" cy="939800"/>
            <a:chOff x="4025900" y="2206244"/>
            <a:chExt cx="863600" cy="939800"/>
          </a:xfrm>
        </p:grpSpPr>
        <p:sp>
          <p:nvSpPr>
            <p:cNvPr id="12" name="object 12"/>
            <p:cNvSpPr/>
            <p:nvPr/>
          </p:nvSpPr>
          <p:spPr>
            <a:xfrm>
              <a:off x="4038600" y="2218944"/>
              <a:ext cx="838200" cy="914400"/>
            </a:xfrm>
            <a:custGeom>
              <a:avLst/>
              <a:gdLst/>
              <a:ahLst/>
              <a:cxnLst/>
              <a:rect l="l" t="t" r="r" b="b"/>
              <a:pathLst>
                <a:path w="838200" h="914400">
                  <a:moveTo>
                    <a:pt x="628650" y="0"/>
                  </a:moveTo>
                  <a:lnTo>
                    <a:pt x="209550" y="0"/>
                  </a:lnTo>
                  <a:lnTo>
                    <a:pt x="209550" y="495300"/>
                  </a:lnTo>
                  <a:lnTo>
                    <a:pt x="0" y="495300"/>
                  </a:lnTo>
                  <a:lnTo>
                    <a:pt x="419100" y="914400"/>
                  </a:lnTo>
                  <a:lnTo>
                    <a:pt x="838200" y="495300"/>
                  </a:lnTo>
                  <a:lnTo>
                    <a:pt x="628650" y="495300"/>
                  </a:lnTo>
                  <a:lnTo>
                    <a:pt x="628650" y="0"/>
                  </a:lnTo>
                  <a:close/>
                </a:path>
              </a:pathLst>
            </a:custGeom>
            <a:solidFill>
              <a:srgbClr val="4F81BC"/>
            </a:solidFill>
          </p:spPr>
          <p:txBody>
            <a:bodyPr wrap="square" lIns="0" tIns="0" rIns="0" bIns="0" rtlCol="0"/>
            <a:lstStyle/>
            <a:p>
              <a:endParaRPr/>
            </a:p>
          </p:txBody>
        </p:sp>
        <p:sp>
          <p:nvSpPr>
            <p:cNvPr id="13" name="object 13"/>
            <p:cNvSpPr/>
            <p:nvPr/>
          </p:nvSpPr>
          <p:spPr>
            <a:xfrm>
              <a:off x="4038600" y="2218944"/>
              <a:ext cx="838200" cy="914400"/>
            </a:xfrm>
            <a:custGeom>
              <a:avLst/>
              <a:gdLst/>
              <a:ahLst/>
              <a:cxnLst/>
              <a:rect l="l" t="t" r="r" b="b"/>
              <a:pathLst>
                <a:path w="838200" h="914400">
                  <a:moveTo>
                    <a:pt x="0" y="495300"/>
                  </a:moveTo>
                  <a:lnTo>
                    <a:pt x="209550" y="495300"/>
                  </a:lnTo>
                  <a:lnTo>
                    <a:pt x="209550" y="0"/>
                  </a:lnTo>
                  <a:lnTo>
                    <a:pt x="628650" y="0"/>
                  </a:lnTo>
                  <a:lnTo>
                    <a:pt x="628650" y="495300"/>
                  </a:lnTo>
                  <a:lnTo>
                    <a:pt x="838200" y="495300"/>
                  </a:lnTo>
                  <a:lnTo>
                    <a:pt x="419100" y="914400"/>
                  </a:lnTo>
                  <a:lnTo>
                    <a:pt x="0" y="495300"/>
                  </a:lnTo>
                  <a:close/>
                </a:path>
              </a:pathLst>
            </a:custGeom>
            <a:ln w="25400">
              <a:solidFill>
                <a:srgbClr val="385D89"/>
              </a:solidFill>
            </a:ln>
          </p:spPr>
          <p:txBody>
            <a:bodyPr wrap="square" lIns="0" tIns="0" rIns="0" bIns="0" rtlCol="0"/>
            <a:lstStyle/>
            <a:p>
              <a:endParaRPr/>
            </a:p>
          </p:txBody>
        </p:sp>
      </p:grpSp>
      <p:sp>
        <p:nvSpPr>
          <p:cNvPr id="14" name="object 14"/>
          <p:cNvSpPr txBox="1"/>
          <p:nvPr/>
        </p:nvSpPr>
        <p:spPr>
          <a:xfrm>
            <a:off x="3749802" y="1798701"/>
            <a:ext cx="1416050" cy="299720"/>
          </a:xfrm>
          <a:prstGeom prst="rect">
            <a:avLst/>
          </a:prstGeom>
        </p:spPr>
        <p:txBody>
          <a:bodyPr vert="horz" wrap="square" lIns="0" tIns="12700" rIns="0" bIns="0" rtlCol="0">
            <a:spAutoFit/>
          </a:bodyPr>
          <a:lstStyle/>
          <a:p>
            <a:pPr marL="12700">
              <a:lnSpc>
                <a:spcPct val="100000"/>
              </a:lnSpc>
              <a:spcBef>
                <a:spcPts val="100"/>
              </a:spcBef>
            </a:pPr>
            <a:r>
              <a:rPr sz="1800" spc="-10">
                <a:latin typeface="Georgia"/>
                <a:cs typeface="Georgia"/>
              </a:rPr>
              <a:t>Displacement</a:t>
            </a:r>
            <a:endParaRPr sz="1800">
              <a:latin typeface="Georgia"/>
              <a:cs typeface="Georgia"/>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3189">
              <a:lnSpc>
                <a:spcPts val="1425"/>
              </a:lnSpc>
            </a:pPr>
            <a:fld id="{81D60167-4931-47E6-BA6A-407CBD079E47}" type="slidenum">
              <a:rPr spc="-5" dirty="0"/>
              <a:t>5</a:t>
            </a:fld>
            <a:endParaRPr spc="-5"/>
          </a:p>
        </p:txBody>
      </p:sp>
      <p:sp>
        <p:nvSpPr>
          <p:cNvPr id="15" name="object 15"/>
          <p:cNvSpPr txBox="1"/>
          <p:nvPr/>
        </p:nvSpPr>
        <p:spPr>
          <a:xfrm>
            <a:off x="3641597" y="5925413"/>
            <a:ext cx="1631314" cy="299720"/>
          </a:xfrm>
          <a:prstGeom prst="rect">
            <a:avLst/>
          </a:prstGeom>
        </p:spPr>
        <p:txBody>
          <a:bodyPr vert="horz" wrap="square" lIns="0" tIns="12700" rIns="0" bIns="0" rtlCol="0">
            <a:spAutoFit/>
          </a:bodyPr>
          <a:lstStyle/>
          <a:p>
            <a:pPr marL="12700">
              <a:lnSpc>
                <a:spcPct val="100000"/>
              </a:lnSpc>
              <a:spcBef>
                <a:spcPts val="100"/>
              </a:spcBef>
            </a:pPr>
            <a:r>
              <a:rPr sz="1800">
                <a:latin typeface="Georgia"/>
                <a:cs typeface="Georgia"/>
              </a:rPr>
              <a:t>Electrical</a:t>
            </a:r>
            <a:r>
              <a:rPr sz="1800" spc="-50">
                <a:latin typeface="Georgia"/>
                <a:cs typeface="Georgia"/>
              </a:rPr>
              <a:t> </a:t>
            </a:r>
            <a:r>
              <a:rPr sz="1800" spc="-10">
                <a:latin typeface="Georgia"/>
                <a:cs typeface="Georgia"/>
              </a:rPr>
              <a:t>signal</a:t>
            </a:r>
            <a:endParaRPr sz="1800">
              <a:latin typeface="Georgia"/>
              <a:cs typeface="Georgi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70102" rIns="0" bIns="0" rtlCol="0">
            <a:spAutoFit/>
          </a:bodyPr>
          <a:lstStyle/>
          <a:p>
            <a:pPr marL="12700">
              <a:lnSpc>
                <a:spcPct val="100000"/>
              </a:lnSpc>
              <a:spcBef>
                <a:spcPts val="105"/>
              </a:spcBef>
            </a:pPr>
            <a:r>
              <a:rPr sz="3200" b="1">
                <a:latin typeface="Calibri"/>
                <a:cs typeface="Calibri"/>
              </a:rPr>
              <a:t>Strain</a:t>
            </a:r>
            <a:r>
              <a:rPr sz="3200" b="1" spc="-60">
                <a:latin typeface="Calibri"/>
                <a:cs typeface="Calibri"/>
              </a:rPr>
              <a:t> </a:t>
            </a:r>
            <a:r>
              <a:rPr sz="3200" b="1">
                <a:latin typeface="Calibri"/>
                <a:cs typeface="Calibri"/>
              </a:rPr>
              <a:t>Gauge</a:t>
            </a:r>
            <a:r>
              <a:rPr sz="3200" b="1" spc="-60">
                <a:latin typeface="Calibri"/>
                <a:cs typeface="Calibri"/>
              </a:rPr>
              <a:t> </a:t>
            </a:r>
            <a:r>
              <a:rPr sz="3200" b="1">
                <a:latin typeface="Calibri"/>
                <a:cs typeface="Calibri"/>
              </a:rPr>
              <a:t>used</a:t>
            </a:r>
            <a:r>
              <a:rPr sz="3200" b="1" spc="-45">
                <a:latin typeface="Calibri"/>
                <a:cs typeface="Calibri"/>
              </a:rPr>
              <a:t> </a:t>
            </a:r>
            <a:r>
              <a:rPr sz="3200" b="1">
                <a:latin typeface="Calibri"/>
                <a:cs typeface="Calibri"/>
              </a:rPr>
              <a:t>with</a:t>
            </a:r>
            <a:r>
              <a:rPr sz="3200" b="1" spc="-50">
                <a:latin typeface="Calibri"/>
                <a:cs typeface="Calibri"/>
              </a:rPr>
              <a:t> </a:t>
            </a:r>
            <a:r>
              <a:rPr sz="3200" b="1">
                <a:latin typeface="Calibri"/>
                <a:cs typeface="Calibri"/>
              </a:rPr>
              <a:t>Wheat</a:t>
            </a:r>
            <a:r>
              <a:rPr sz="3200" b="1" spc="-50">
                <a:latin typeface="Calibri"/>
                <a:cs typeface="Calibri"/>
              </a:rPr>
              <a:t> </a:t>
            </a:r>
            <a:r>
              <a:rPr sz="3200" b="1">
                <a:latin typeface="Calibri"/>
                <a:cs typeface="Calibri"/>
              </a:rPr>
              <a:t>Stone</a:t>
            </a:r>
            <a:r>
              <a:rPr sz="3200" b="1" spc="-40">
                <a:latin typeface="Calibri"/>
                <a:cs typeface="Calibri"/>
              </a:rPr>
              <a:t> </a:t>
            </a:r>
            <a:r>
              <a:rPr sz="3200" b="1" spc="-10">
                <a:latin typeface="Calibri"/>
                <a:cs typeface="Calibri"/>
              </a:rPr>
              <a:t>Bridge</a:t>
            </a:r>
            <a:endParaRPr sz="3200">
              <a:latin typeface="Calibri"/>
              <a:cs typeface="Calibri"/>
            </a:endParaRPr>
          </a:p>
        </p:txBody>
      </p:sp>
      <p:grpSp>
        <p:nvGrpSpPr>
          <p:cNvPr id="3" name="object 3"/>
          <p:cNvGrpSpPr/>
          <p:nvPr/>
        </p:nvGrpSpPr>
        <p:grpSpPr>
          <a:xfrm>
            <a:off x="0" y="1448765"/>
            <a:ext cx="9133840" cy="4716145"/>
            <a:chOff x="0" y="1448765"/>
            <a:chExt cx="9133840" cy="4716145"/>
          </a:xfrm>
        </p:grpSpPr>
        <p:pic>
          <p:nvPicPr>
            <p:cNvPr id="4" name="object 4"/>
            <p:cNvPicPr/>
            <p:nvPr/>
          </p:nvPicPr>
          <p:blipFill>
            <a:blip r:embed="rId2" cstate="print"/>
            <a:stretch>
              <a:fillRect/>
            </a:stretch>
          </p:blipFill>
          <p:spPr>
            <a:xfrm>
              <a:off x="0" y="1448765"/>
              <a:ext cx="5356479" cy="4716018"/>
            </a:xfrm>
            <a:prstGeom prst="rect">
              <a:avLst/>
            </a:prstGeom>
          </p:spPr>
        </p:pic>
        <p:pic>
          <p:nvPicPr>
            <p:cNvPr id="5" name="object 5"/>
            <p:cNvPicPr/>
            <p:nvPr/>
          </p:nvPicPr>
          <p:blipFill>
            <a:blip r:embed="rId3" cstate="print"/>
            <a:stretch>
              <a:fillRect/>
            </a:stretch>
          </p:blipFill>
          <p:spPr>
            <a:xfrm>
              <a:off x="5329173" y="2564764"/>
              <a:ext cx="3804666" cy="2483993"/>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50</a:t>
            </a:fld>
            <a:endParaRPr spc="-25"/>
          </a:p>
        </p:txBody>
      </p:sp>
    </p:spTree>
    <p:extLst>
      <p:ext uri="{BB962C8B-B14F-4D97-AF65-F5344CB8AC3E}">
        <p14:creationId xmlns:p14="http://schemas.microsoft.com/office/powerpoint/2010/main" val="233018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5102" rIns="0" bIns="0" rtlCol="0">
            <a:spAutoFit/>
          </a:bodyPr>
          <a:lstStyle/>
          <a:p>
            <a:pPr marL="1664335">
              <a:lnSpc>
                <a:spcPct val="100000"/>
              </a:lnSpc>
              <a:spcBef>
                <a:spcPts val="100"/>
              </a:spcBef>
            </a:pPr>
            <a:r>
              <a:rPr sz="3600" b="1" spc="-35">
                <a:latin typeface="Calibri"/>
                <a:cs typeface="Calibri"/>
              </a:rPr>
              <a:t>Torque</a:t>
            </a:r>
            <a:r>
              <a:rPr sz="3600" b="1" spc="-170">
                <a:latin typeface="Calibri"/>
                <a:cs typeface="Calibri"/>
              </a:rPr>
              <a:t> </a:t>
            </a:r>
            <a:r>
              <a:rPr sz="3600" b="1" spc="-10">
                <a:latin typeface="Calibri"/>
                <a:cs typeface="Calibri"/>
              </a:rPr>
              <a:t>Measurement</a:t>
            </a:r>
            <a:endParaRPr sz="3600">
              <a:latin typeface="Calibri"/>
              <a:cs typeface="Calibri"/>
            </a:endParaRPr>
          </a:p>
        </p:txBody>
      </p:sp>
      <p:pic>
        <p:nvPicPr>
          <p:cNvPr id="3" name="object 3"/>
          <p:cNvPicPr/>
          <p:nvPr/>
        </p:nvPicPr>
        <p:blipFill>
          <a:blip r:embed="rId2" cstate="print"/>
          <a:stretch>
            <a:fillRect/>
          </a:stretch>
        </p:blipFill>
        <p:spPr>
          <a:xfrm>
            <a:off x="1187627" y="1340802"/>
            <a:ext cx="7040404" cy="4776828"/>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51</a:t>
            </a:fld>
            <a:endParaRPr spc="-25"/>
          </a:p>
        </p:txBody>
      </p:sp>
    </p:spTree>
    <p:extLst>
      <p:ext uri="{BB962C8B-B14F-4D97-AF65-F5344CB8AC3E}">
        <p14:creationId xmlns:p14="http://schemas.microsoft.com/office/powerpoint/2010/main" val="2738913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05892" rIns="0" bIns="0" rtlCol="0">
            <a:spAutoFit/>
          </a:bodyPr>
          <a:lstStyle/>
          <a:p>
            <a:pPr marL="1210945">
              <a:lnSpc>
                <a:spcPct val="100000"/>
              </a:lnSpc>
              <a:spcBef>
                <a:spcPts val="105"/>
              </a:spcBef>
            </a:pPr>
            <a:r>
              <a:rPr b="1" spc="-45">
                <a:latin typeface="Calibri"/>
                <a:cs typeface="Calibri"/>
              </a:rPr>
              <a:t>Torque</a:t>
            </a:r>
            <a:r>
              <a:rPr b="1" spc="-204">
                <a:latin typeface="Calibri"/>
                <a:cs typeface="Calibri"/>
              </a:rPr>
              <a:t> </a:t>
            </a:r>
            <a:r>
              <a:rPr b="1" spc="-10">
                <a:latin typeface="Calibri"/>
                <a:cs typeface="Calibri"/>
              </a:rPr>
              <a:t>Measurement</a:t>
            </a:r>
          </a:p>
        </p:txBody>
      </p:sp>
      <p:sp>
        <p:nvSpPr>
          <p:cNvPr id="3" name="object 3"/>
          <p:cNvSpPr txBox="1"/>
          <p:nvPr/>
        </p:nvSpPr>
        <p:spPr>
          <a:xfrm>
            <a:off x="536549" y="5120766"/>
            <a:ext cx="8074025" cy="1177925"/>
          </a:xfrm>
          <a:prstGeom prst="rect">
            <a:avLst/>
          </a:prstGeom>
        </p:spPr>
        <p:txBody>
          <a:bodyPr vert="horz" wrap="square" lIns="0" tIns="58419" rIns="0" bIns="0" rtlCol="0">
            <a:spAutoFit/>
          </a:bodyPr>
          <a:lstStyle/>
          <a:p>
            <a:pPr marL="355600" marR="5080" indent="-342900" algn="just">
              <a:lnSpc>
                <a:spcPts val="2920"/>
              </a:lnSpc>
              <a:spcBef>
                <a:spcPts val="459"/>
              </a:spcBef>
              <a:buFont typeface="Arial"/>
              <a:buChar char="•"/>
              <a:tabLst>
                <a:tab pos="355600" algn="l"/>
              </a:tabLst>
            </a:pPr>
            <a:r>
              <a:rPr sz="2700">
                <a:latin typeface="Calibri"/>
                <a:cs typeface="Calibri"/>
              </a:rPr>
              <a:t>The</a:t>
            </a:r>
            <a:r>
              <a:rPr sz="2700" spc="415">
                <a:latin typeface="Calibri"/>
                <a:cs typeface="Calibri"/>
              </a:rPr>
              <a:t> </a:t>
            </a:r>
            <a:r>
              <a:rPr sz="2700">
                <a:latin typeface="Calibri"/>
                <a:cs typeface="Calibri"/>
              </a:rPr>
              <a:t>Strain</a:t>
            </a:r>
            <a:r>
              <a:rPr sz="2700" spc="430">
                <a:latin typeface="Calibri"/>
                <a:cs typeface="Calibri"/>
              </a:rPr>
              <a:t> </a:t>
            </a:r>
            <a:r>
              <a:rPr sz="2700">
                <a:latin typeface="Calibri"/>
                <a:cs typeface="Calibri"/>
              </a:rPr>
              <a:t>gauge</a:t>
            </a:r>
            <a:r>
              <a:rPr sz="2700" spc="425">
                <a:latin typeface="Calibri"/>
                <a:cs typeface="Calibri"/>
              </a:rPr>
              <a:t> </a:t>
            </a:r>
            <a:r>
              <a:rPr sz="2700">
                <a:latin typeface="Calibri"/>
                <a:cs typeface="Calibri"/>
              </a:rPr>
              <a:t>can</a:t>
            </a:r>
            <a:r>
              <a:rPr sz="2700" spc="434">
                <a:latin typeface="Calibri"/>
                <a:cs typeface="Calibri"/>
              </a:rPr>
              <a:t> </a:t>
            </a:r>
            <a:r>
              <a:rPr sz="2700">
                <a:latin typeface="Calibri"/>
                <a:cs typeface="Calibri"/>
              </a:rPr>
              <a:t>be</a:t>
            </a:r>
            <a:r>
              <a:rPr sz="2700" spc="430">
                <a:latin typeface="Calibri"/>
                <a:cs typeface="Calibri"/>
              </a:rPr>
              <a:t> </a:t>
            </a:r>
            <a:r>
              <a:rPr sz="2700">
                <a:latin typeface="Calibri"/>
                <a:cs typeface="Calibri"/>
              </a:rPr>
              <a:t>placed</a:t>
            </a:r>
            <a:r>
              <a:rPr sz="2700" spc="434">
                <a:latin typeface="Calibri"/>
                <a:cs typeface="Calibri"/>
              </a:rPr>
              <a:t> </a:t>
            </a:r>
            <a:r>
              <a:rPr sz="2700">
                <a:latin typeface="Calibri"/>
                <a:cs typeface="Calibri"/>
              </a:rPr>
              <a:t>on</a:t>
            </a:r>
            <a:r>
              <a:rPr sz="2700" spc="425">
                <a:latin typeface="Calibri"/>
                <a:cs typeface="Calibri"/>
              </a:rPr>
              <a:t> </a:t>
            </a:r>
            <a:r>
              <a:rPr sz="2700">
                <a:latin typeface="Calibri"/>
                <a:cs typeface="Calibri"/>
              </a:rPr>
              <a:t>any</a:t>
            </a:r>
            <a:r>
              <a:rPr sz="2700" spc="415">
                <a:latin typeface="Calibri"/>
                <a:cs typeface="Calibri"/>
              </a:rPr>
              <a:t> </a:t>
            </a:r>
            <a:r>
              <a:rPr sz="2700">
                <a:latin typeface="Calibri"/>
                <a:cs typeface="Calibri"/>
              </a:rPr>
              <a:t>one</a:t>
            </a:r>
            <a:r>
              <a:rPr sz="2700" spc="425">
                <a:latin typeface="Calibri"/>
                <a:cs typeface="Calibri"/>
              </a:rPr>
              <a:t> </a:t>
            </a:r>
            <a:r>
              <a:rPr sz="2700">
                <a:latin typeface="Calibri"/>
                <a:cs typeface="Calibri"/>
              </a:rPr>
              <a:t>of</a:t>
            </a:r>
            <a:r>
              <a:rPr sz="2700" spc="445">
                <a:latin typeface="Calibri"/>
                <a:cs typeface="Calibri"/>
              </a:rPr>
              <a:t> </a:t>
            </a:r>
            <a:r>
              <a:rPr sz="2700" spc="-10">
                <a:latin typeface="Calibri"/>
                <a:cs typeface="Calibri"/>
              </a:rPr>
              <a:t>these </a:t>
            </a:r>
            <a:r>
              <a:rPr sz="2700">
                <a:latin typeface="Calibri"/>
                <a:cs typeface="Calibri"/>
              </a:rPr>
              <a:t>strain</a:t>
            </a:r>
            <a:r>
              <a:rPr sz="2700" spc="245">
                <a:latin typeface="Calibri"/>
                <a:cs typeface="Calibri"/>
              </a:rPr>
              <a:t> </a:t>
            </a:r>
            <a:r>
              <a:rPr sz="2700">
                <a:latin typeface="Calibri"/>
                <a:cs typeface="Calibri"/>
              </a:rPr>
              <a:t>paths.</a:t>
            </a:r>
            <a:r>
              <a:rPr sz="2700" spc="250">
                <a:latin typeface="Calibri"/>
                <a:cs typeface="Calibri"/>
              </a:rPr>
              <a:t> </a:t>
            </a:r>
            <a:r>
              <a:rPr sz="2700">
                <a:latin typeface="Calibri"/>
                <a:cs typeface="Calibri"/>
              </a:rPr>
              <a:t>If</a:t>
            </a:r>
            <a:r>
              <a:rPr sz="2700" spc="245">
                <a:latin typeface="Calibri"/>
                <a:cs typeface="Calibri"/>
              </a:rPr>
              <a:t> </a:t>
            </a:r>
            <a:r>
              <a:rPr sz="2700">
                <a:latin typeface="Calibri"/>
                <a:cs typeface="Calibri"/>
              </a:rPr>
              <a:t>one</a:t>
            </a:r>
            <a:r>
              <a:rPr sz="2700" spc="245">
                <a:latin typeface="Calibri"/>
                <a:cs typeface="Calibri"/>
              </a:rPr>
              <a:t> </a:t>
            </a:r>
            <a:r>
              <a:rPr sz="2700">
                <a:latin typeface="Calibri"/>
                <a:cs typeface="Calibri"/>
              </a:rPr>
              <a:t>end</a:t>
            </a:r>
            <a:r>
              <a:rPr sz="2700" spc="245">
                <a:latin typeface="Calibri"/>
                <a:cs typeface="Calibri"/>
              </a:rPr>
              <a:t> </a:t>
            </a:r>
            <a:r>
              <a:rPr sz="2700">
                <a:latin typeface="Calibri"/>
                <a:cs typeface="Calibri"/>
              </a:rPr>
              <a:t>of</a:t>
            </a:r>
            <a:r>
              <a:rPr sz="2700" spc="245">
                <a:latin typeface="Calibri"/>
                <a:cs typeface="Calibri"/>
              </a:rPr>
              <a:t> </a:t>
            </a:r>
            <a:r>
              <a:rPr sz="2700">
                <a:latin typeface="Calibri"/>
                <a:cs typeface="Calibri"/>
              </a:rPr>
              <a:t>the</a:t>
            </a:r>
            <a:r>
              <a:rPr sz="2700" spc="250">
                <a:latin typeface="Calibri"/>
                <a:cs typeface="Calibri"/>
              </a:rPr>
              <a:t> </a:t>
            </a:r>
            <a:r>
              <a:rPr sz="2700">
                <a:latin typeface="Calibri"/>
                <a:cs typeface="Calibri"/>
              </a:rPr>
              <a:t>shaft</a:t>
            </a:r>
            <a:r>
              <a:rPr sz="2700" spc="245">
                <a:latin typeface="Calibri"/>
                <a:cs typeface="Calibri"/>
              </a:rPr>
              <a:t> </a:t>
            </a:r>
            <a:r>
              <a:rPr sz="2700">
                <a:latin typeface="Calibri"/>
                <a:cs typeface="Calibri"/>
              </a:rPr>
              <a:t>is</a:t>
            </a:r>
            <a:r>
              <a:rPr sz="2700" spc="240">
                <a:latin typeface="Calibri"/>
                <a:cs typeface="Calibri"/>
              </a:rPr>
              <a:t> </a:t>
            </a:r>
            <a:r>
              <a:rPr sz="2700">
                <a:latin typeface="Calibri"/>
                <a:cs typeface="Calibri"/>
              </a:rPr>
              <a:t>fixed,</a:t>
            </a:r>
            <a:r>
              <a:rPr sz="2700" spc="240">
                <a:latin typeface="Calibri"/>
                <a:cs typeface="Calibri"/>
              </a:rPr>
              <a:t> </a:t>
            </a:r>
            <a:r>
              <a:rPr sz="2700">
                <a:latin typeface="Calibri"/>
                <a:cs typeface="Calibri"/>
              </a:rPr>
              <a:t>then</a:t>
            </a:r>
            <a:r>
              <a:rPr sz="2700" spc="240">
                <a:latin typeface="Calibri"/>
                <a:cs typeface="Calibri"/>
              </a:rPr>
              <a:t> </a:t>
            </a:r>
            <a:r>
              <a:rPr sz="2700">
                <a:latin typeface="Calibri"/>
                <a:cs typeface="Calibri"/>
              </a:rPr>
              <a:t>it</a:t>
            </a:r>
            <a:r>
              <a:rPr sz="2700" spc="245">
                <a:latin typeface="Calibri"/>
                <a:cs typeface="Calibri"/>
              </a:rPr>
              <a:t> </a:t>
            </a:r>
            <a:r>
              <a:rPr sz="2700" spc="-25">
                <a:latin typeface="Calibri"/>
                <a:cs typeface="Calibri"/>
              </a:rPr>
              <a:t>is </a:t>
            </a:r>
            <a:r>
              <a:rPr sz="2700">
                <a:latin typeface="Calibri"/>
                <a:cs typeface="Calibri"/>
              </a:rPr>
              <a:t>advisable</a:t>
            </a:r>
            <a:r>
              <a:rPr sz="2700" spc="-80">
                <a:latin typeface="Calibri"/>
                <a:cs typeface="Calibri"/>
              </a:rPr>
              <a:t> </a:t>
            </a:r>
            <a:r>
              <a:rPr sz="2700">
                <a:latin typeface="Calibri"/>
                <a:cs typeface="Calibri"/>
              </a:rPr>
              <a:t>to</a:t>
            </a:r>
            <a:r>
              <a:rPr sz="2700" spc="-30">
                <a:latin typeface="Calibri"/>
                <a:cs typeface="Calibri"/>
              </a:rPr>
              <a:t> </a:t>
            </a:r>
            <a:r>
              <a:rPr sz="2700">
                <a:latin typeface="Calibri"/>
                <a:cs typeface="Calibri"/>
              </a:rPr>
              <a:t>place</a:t>
            </a:r>
            <a:r>
              <a:rPr sz="2700" spc="-60">
                <a:latin typeface="Calibri"/>
                <a:cs typeface="Calibri"/>
              </a:rPr>
              <a:t> </a:t>
            </a:r>
            <a:r>
              <a:rPr sz="2700">
                <a:latin typeface="Calibri"/>
                <a:cs typeface="Calibri"/>
              </a:rPr>
              <a:t>the</a:t>
            </a:r>
            <a:r>
              <a:rPr sz="2700" spc="-60">
                <a:latin typeface="Calibri"/>
                <a:cs typeface="Calibri"/>
              </a:rPr>
              <a:t> </a:t>
            </a:r>
            <a:r>
              <a:rPr sz="2700">
                <a:latin typeface="Calibri"/>
                <a:cs typeface="Calibri"/>
              </a:rPr>
              <a:t>strain</a:t>
            </a:r>
            <a:r>
              <a:rPr sz="2700" spc="-30">
                <a:latin typeface="Calibri"/>
                <a:cs typeface="Calibri"/>
              </a:rPr>
              <a:t> </a:t>
            </a:r>
            <a:r>
              <a:rPr sz="2700">
                <a:latin typeface="Calibri"/>
                <a:cs typeface="Calibri"/>
              </a:rPr>
              <a:t>gage</a:t>
            </a:r>
            <a:r>
              <a:rPr sz="2700" spc="-50">
                <a:latin typeface="Calibri"/>
                <a:cs typeface="Calibri"/>
              </a:rPr>
              <a:t> </a:t>
            </a:r>
            <a:r>
              <a:rPr sz="2700">
                <a:latin typeface="Calibri"/>
                <a:cs typeface="Calibri"/>
              </a:rPr>
              <a:t>near</a:t>
            </a:r>
            <a:r>
              <a:rPr sz="2700" spc="-55">
                <a:latin typeface="Calibri"/>
                <a:cs typeface="Calibri"/>
              </a:rPr>
              <a:t> </a:t>
            </a:r>
            <a:r>
              <a:rPr sz="2700">
                <a:latin typeface="Calibri"/>
                <a:cs typeface="Calibri"/>
              </a:rPr>
              <a:t>the</a:t>
            </a:r>
            <a:r>
              <a:rPr sz="2700" spc="-55">
                <a:latin typeface="Calibri"/>
                <a:cs typeface="Calibri"/>
              </a:rPr>
              <a:t> </a:t>
            </a:r>
            <a:r>
              <a:rPr sz="2700">
                <a:latin typeface="Calibri"/>
                <a:cs typeface="Calibri"/>
              </a:rPr>
              <a:t>fixed</a:t>
            </a:r>
            <a:r>
              <a:rPr sz="2700" spc="-35">
                <a:latin typeface="Calibri"/>
                <a:cs typeface="Calibri"/>
              </a:rPr>
              <a:t> </a:t>
            </a:r>
            <a:r>
              <a:rPr sz="2700" spc="-20">
                <a:latin typeface="Calibri"/>
                <a:cs typeface="Calibri"/>
              </a:rPr>
              <a:t>end.</a:t>
            </a:r>
            <a:endParaRPr sz="2700">
              <a:latin typeface="Calibri"/>
              <a:cs typeface="Calibri"/>
            </a:endParaRPr>
          </a:p>
        </p:txBody>
      </p:sp>
      <p:pic>
        <p:nvPicPr>
          <p:cNvPr id="4" name="object 4"/>
          <p:cNvPicPr/>
          <p:nvPr/>
        </p:nvPicPr>
        <p:blipFill>
          <a:blip r:embed="rId2" cstate="print"/>
          <a:stretch>
            <a:fillRect/>
          </a:stretch>
        </p:blipFill>
        <p:spPr>
          <a:xfrm>
            <a:off x="0" y="1520697"/>
            <a:ext cx="4808999" cy="3371367"/>
          </a:xfrm>
          <a:prstGeom prst="rect">
            <a:avLst/>
          </a:prstGeom>
        </p:spPr>
      </p:pic>
      <p:pic>
        <p:nvPicPr>
          <p:cNvPr id="5" name="object 5"/>
          <p:cNvPicPr/>
          <p:nvPr/>
        </p:nvPicPr>
        <p:blipFill>
          <a:blip r:embed="rId3" cstate="print"/>
          <a:stretch>
            <a:fillRect/>
          </a:stretch>
        </p:blipFill>
        <p:spPr>
          <a:xfrm>
            <a:off x="4932045" y="2384932"/>
            <a:ext cx="4153789" cy="1786125"/>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52</a:t>
            </a:fld>
            <a:endParaRPr spc="-25"/>
          </a:p>
        </p:txBody>
      </p:sp>
    </p:spTree>
    <p:extLst>
      <p:ext uri="{BB962C8B-B14F-4D97-AF65-F5344CB8AC3E}">
        <p14:creationId xmlns:p14="http://schemas.microsoft.com/office/powerpoint/2010/main" val="908420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0"/>
            <a:ext cx="7783322" cy="1102944"/>
          </a:xfrm>
          <a:prstGeom prst="rect">
            <a:avLst/>
          </a:prstGeom>
        </p:spPr>
        <p:txBody>
          <a:bodyPr vert="horz" wrap="square" lIns="0" tIns="12700" rIns="0" bIns="0" rtlCol="0">
            <a:spAutoFit/>
          </a:bodyPr>
          <a:lstStyle/>
          <a:p>
            <a:pPr marL="2118995">
              <a:lnSpc>
                <a:spcPct val="100000"/>
              </a:lnSpc>
              <a:spcBef>
                <a:spcPts val="100"/>
              </a:spcBef>
            </a:pPr>
            <a:r>
              <a:rPr b="1">
                <a:latin typeface="Calibri"/>
                <a:cs typeface="Calibri"/>
              </a:rPr>
              <a:t>Strain</a:t>
            </a:r>
            <a:r>
              <a:rPr b="1" spc="-125">
                <a:latin typeface="Calibri"/>
                <a:cs typeface="Calibri"/>
              </a:rPr>
              <a:t> </a:t>
            </a:r>
            <a:r>
              <a:rPr b="1" spc="-10">
                <a:latin typeface="Calibri"/>
                <a:cs typeface="Calibri"/>
              </a:rPr>
              <a:t>Gauges</a:t>
            </a:r>
          </a:p>
        </p:txBody>
      </p:sp>
      <p:sp>
        <p:nvSpPr>
          <p:cNvPr id="6" name="TextBox 5">
            <a:extLst>
              <a:ext uri="{FF2B5EF4-FFF2-40B4-BE49-F238E27FC236}">
                <a16:creationId xmlns:a16="http://schemas.microsoft.com/office/drawing/2014/main" id="{8CA415DE-0090-284A-FB68-F39679F2770F}"/>
              </a:ext>
            </a:extLst>
          </p:cNvPr>
          <p:cNvSpPr txBox="1"/>
          <p:nvPr/>
        </p:nvSpPr>
        <p:spPr>
          <a:xfrm>
            <a:off x="238124" y="889843"/>
            <a:ext cx="5019676" cy="5632311"/>
          </a:xfrm>
          <a:prstGeom prst="rect">
            <a:avLst/>
          </a:prstGeom>
          <a:noFill/>
        </p:spPr>
        <p:txBody>
          <a:bodyPr wrap="square">
            <a:spAutoFit/>
          </a:bodyPr>
          <a:lstStyle/>
          <a:p>
            <a:pPr algn="just"/>
            <a:r>
              <a:rPr lang="en-US"/>
              <a:t>ROSETTES</a:t>
            </a:r>
          </a:p>
          <a:p>
            <a:pPr algn="just"/>
            <a:r>
              <a:rPr lang="en-US"/>
              <a:t> In addition to </a:t>
            </a:r>
            <a:r>
              <a:rPr lang="en-US">
                <a:solidFill>
                  <a:srgbClr val="FF0000"/>
                </a:solidFill>
              </a:rPr>
              <a:t>single element strain gauges, a combination of strain gauges called "Rosettes" are available in many combinations for </a:t>
            </a:r>
            <a:r>
              <a:rPr lang="en-US" b="1">
                <a:solidFill>
                  <a:srgbClr val="FF0000"/>
                </a:solidFill>
              </a:rPr>
              <a:t>specific stress analysis or transducer applications</a:t>
            </a:r>
            <a:r>
              <a:rPr lang="en-US"/>
              <a:t>. </a:t>
            </a:r>
          </a:p>
          <a:p>
            <a:pPr algn="just"/>
            <a:endParaRPr lang="en-US"/>
          </a:p>
          <a:p>
            <a:pPr algn="just"/>
            <a:r>
              <a:rPr lang="en-US"/>
              <a:t>In practical problems, </a:t>
            </a:r>
            <a:r>
              <a:rPr lang="en-US" b="1">
                <a:solidFill>
                  <a:srgbClr val="FF0000"/>
                </a:solidFill>
              </a:rPr>
              <a:t>an element may be subjected to stresses in any direction and hence it is not possible to locate the direction of principal stress.</a:t>
            </a:r>
            <a:r>
              <a:rPr lang="en-US"/>
              <a:t> </a:t>
            </a:r>
          </a:p>
          <a:p>
            <a:pPr algn="just"/>
            <a:endParaRPr lang="en-US"/>
          </a:p>
          <a:p>
            <a:pPr algn="just"/>
            <a:r>
              <a:rPr lang="en-US"/>
              <a:t>Therefore, it is not possible to orient the strain, gauges along the direction of principal stress. Hence there The solution to the problem lies </a:t>
            </a:r>
            <a:r>
              <a:rPr lang="en-US" err="1"/>
              <a:t>in</a:t>
            </a:r>
            <a:r>
              <a:rPr lang="en-US" b="1" err="1">
                <a:solidFill>
                  <a:srgbClr val="FF0000"/>
                </a:solidFill>
              </a:rPr>
              <a:t>is</a:t>
            </a:r>
            <a:r>
              <a:rPr lang="en-US" b="1">
                <a:solidFill>
                  <a:srgbClr val="FF0000"/>
                </a:solidFill>
              </a:rPr>
              <a:t> a necessity to evolve a strain gauge measurement system which measures the values of principal strains and stresses without actually knowing their directions. </a:t>
            </a:r>
            <a:r>
              <a:rPr lang="en-US"/>
              <a:t> using three strain gauges to form a unit called a Rosette</a:t>
            </a:r>
            <a:endParaRPr lang="en-IN"/>
          </a:p>
        </p:txBody>
      </p:sp>
      <p:pic>
        <p:nvPicPr>
          <p:cNvPr id="8" name="Picture 7">
            <a:extLst>
              <a:ext uri="{FF2B5EF4-FFF2-40B4-BE49-F238E27FC236}">
                <a16:creationId xmlns:a16="http://schemas.microsoft.com/office/drawing/2014/main" id="{7ED1AC77-CB9D-10C0-1E48-FF9FE0FEBE3F}"/>
              </a:ext>
            </a:extLst>
          </p:cNvPr>
          <p:cNvPicPr>
            <a:picLocks noChangeAspect="1"/>
          </p:cNvPicPr>
          <p:nvPr/>
        </p:nvPicPr>
        <p:blipFill>
          <a:blip r:embed="rId2"/>
          <a:stretch>
            <a:fillRect/>
          </a:stretch>
        </p:blipFill>
        <p:spPr>
          <a:xfrm>
            <a:off x="5486400" y="-20876"/>
            <a:ext cx="3581400" cy="6858000"/>
          </a:xfrm>
          <a:prstGeom prst="rect">
            <a:avLst/>
          </a:prstGeom>
        </p:spPr>
      </p:pic>
    </p:spTree>
    <p:extLst>
      <p:ext uri="{BB962C8B-B14F-4D97-AF65-F5344CB8AC3E}">
        <p14:creationId xmlns:p14="http://schemas.microsoft.com/office/powerpoint/2010/main" val="1052990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2342392"/>
            <a:ext cx="6705600" cy="1120820"/>
          </a:xfrm>
          <a:prstGeom prst="rect">
            <a:avLst/>
          </a:prstGeom>
        </p:spPr>
        <p:txBody>
          <a:bodyPr vert="horz" wrap="square" lIns="0" tIns="12700" rIns="0" bIns="0" rtlCol="0">
            <a:spAutoFit/>
          </a:bodyPr>
          <a:lstStyle/>
          <a:p>
            <a:pPr marL="2118995" algn="ctr">
              <a:lnSpc>
                <a:spcPct val="100000"/>
              </a:lnSpc>
              <a:spcBef>
                <a:spcPts val="100"/>
              </a:spcBef>
            </a:pPr>
            <a:r>
              <a:rPr lang="en-US" sz="3600" b="1"/>
              <a:t>Resistance Thermometers (RTD)</a:t>
            </a:r>
            <a:endParaRPr lang="en-US" sz="3600" b="1" spc="-10">
              <a:latin typeface="Calibri"/>
              <a:cs typeface="Calibri"/>
            </a:endParaRPr>
          </a:p>
        </p:txBody>
      </p:sp>
    </p:spTree>
    <p:extLst>
      <p:ext uri="{BB962C8B-B14F-4D97-AF65-F5344CB8AC3E}">
        <p14:creationId xmlns:p14="http://schemas.microsoft.com/office/powerpoint/2010/main" val="310892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sp>
        <p:nvSpPr>
          <p:cNvPr id="4" name="TextBox 3">
            <a:extLst>
              <a:ext uri="{FF2B5EF4-FFF2-40B4-BE49-F238E27FC236}">
                <a16:creationId xmlns:a16="http://schemas.microsoft.com/office/drawing/2014/main" id="{83C5B1AD-932E-2EC9-B4E8-A18E05F3A3BE}"/>
              </a:ext>
            </a:extLst>
          </p:cNvPr>
          <p:cNvSpPr txBox="1"/>
          <p:nvPr/>
        </p:nvSpPr>
        <p:spPr>
          <a:xfrm>
            <a:off x="386943" y="641014"/>
            <a:ext cx="8382000" cy="1200329"/>
          </a:xfrm>
          <a:prstGeom prst="rect">
            <a:avLst/>
          </a:prstGeom>
          <a:noFill/>
        </p:spPr>
        <p:txBody>
          <a:bodyPr wrap="square">
            <a:spAutoFit/>
          </a:bodyPr>
          <a:lstStyle/>
          <a:p>
            <a:pPr algn="just"/>
            <a:r>
              <a:rPr lang="en-US"/>
              <a:t>The resistance of a conductor changes when its temperature is changed. This property is utilized for measurement of temperature The variation of resistance R with temperature T(°K) can be represented by the following relationship for most of the metals as</a:t>
            </a:r>
            <a:endParaRPr lang="en-IN"/>
          </a:p>
        </p:txBody>
      </p:sp>
      <p:pic>
        <p:nvPicPr>
          <p:cNvPr id="6" name="Picture 5">
            <a:extLst>
              <a:ext uri="{FF2B5EF4-FFF2-40B4-BE49-F238E27FC236}">
                <a16:creationId xmlns:a16="http://schemas.microsoft.com/office/drawing/2014/main" id="{362B7F80-52EE-8031-963F-C69D825BBA63}"/>
              </a:ext>
            </a:extLst>
          </p:cNvPr>
          <p:cNvPicPr>
            <a:picLocks noChangeAspect="1"/>
          </p:cNvPicPr>
          <p:nvPr/>
        </p:nvPicPr>
        <p:blipFill>
          <a:blip r:embed="rId2"/>
          <a:stretch>
            <a:fillRect/>
          </a:stretch>
        </p:blipFill>
        <p:spPr>
          <a:xfrm>
            <a:off x="2485927" y="1828800"/>
            <a:ext cx="4172145" cy="1143053"/>
          </a:xfrm>
          <a:prstGeom prst="rect">
            <a:avLst/>
          </a:prstGeom>
          <a:ln w="38100">
            <a:solidFill>
              <a:srgbClr val="FF0000"/>
            </a:solidFill>
          </a:ln>
        </p:spPr>
      </p:pic>
      <p:sp>
        <p:nvSpPr>
          <p:cNvPr id="8" name="TextBox 7">
            <a:extLst>
              <a:ext uri="{FF2B5EF4-FFF2-40B4-BE49-F238E27FC236}">
                <a16:creationId xmlns:a16="http://schemas.microsoft.com/office/drawing/2014/main" id="{7B940526-5421-50EB-A8C9-10B9D32587BE}"/>
              </a:ext>
            </a:extLst>
          </p:cNvPr>
          <p:cNvSpPr txBox="1"/>
          <p:nvPr/>
        </p:nvSpPr>
        <p:spPr>
          <a:xfrm>
            <a:off x="155010" y="3425787"/>
            <a:ext cx="8763000" cy="3416320"/>
          </a:xfrm>
          <a:prstGeom prst="rect">
            <a:avLst/>
          </a:prstGeom>
          <a:noFill/>
        </p:spPr>
        <p:txBody>
          <a:bodyPr wrap="square">
            <a:spAutoFit/>
          </a:bodyPr>
          <a:lstStyle/>
          <a:p>
            <a:pPr algn="just"/>
            <a:r>
              <a:rPr lang="en-US" b="1">
                <a:solidFill>
                  <a:srgbClr val="FF0000"/>
                </a:solidFill>
              </a:rPr>
              <a:t>Platinum </a:t>
            </a:r>
            <a:r>
              <a:rPr lang="en-US"/>
              <a:t>is especially suited for this purpose, as it can </a:t>
            </a:r>
            <a:r>
              <a:rPr lang="en-US" b="1">
                <a:solidFill>
                  <a:srgbClr val="FF0000"/>
                </a:solidFill>
              </a:rPr>
              <a:t>withstand high temperatures while maintaining excellent stability</a:t>
            </a:r>
            <a:r>
              <a:rPr lang="en-US"/>
              <a:t>. As a noble metal, it shows </a:t>
            </a:r>
            <a:r>
              <a:rPr lang="en-US" b="1">
                <a:solidFill>
                  <a:srgbClr val="FF0000"/>
                </a:solidFill>
              </a:rPr>
              <a:t>limited susceptibility to contamination</a:t>
            </a:r>
            <a:r>
              <a:rPr lang="en-US"/>
              <a:t>. All metals </a:t>
            </a:r>
            <a:r>
              <a:rPr lang="en-US" b="1"/>
              <a:t>produce a positive change in resistance with temperature. </a:t>
            </a:r>
            <a:r>
              <a:rPr lang="en-US"/>
              <a:t>This, of course, is </a:t>
            </a:r>
            <a:r>
              <a:rPr lang="en-US" b="1">
                <a:solidFill>
                  <a:srgbClr val="FF0000"/>
                </a:solidFill>
              </a:rPr>
              <a:t>the main function of an RTD. The system error is minimized when the nominal value of RTD is large. This implies a metal with a high value of resistivity should be used for RTDs</a:t>
            </a:r>
            <a:r>
              <a:rPr lang="en-US"/>
              <a:t>. The </a:t>
            </a:r>
            <a:r>
              <a:rPr lang="en-US" b="1"/>
              <a:t>lower is the resistivity of the metal</a:t>
            </a:r>
            <a:r>
              <a:rPr lang="en-US"/>
              <a:t>, the more material we will have to use. The requirements of a conductor material to be used in RTDs are : (</a:t>
            </a:r>
            <a:r>
              <a:rPr lang="en-US" err="1"/>
              <a:t>i</a:t>
            </a:r>
            <a:r>
              <a:rPr lang="en-US"/>
              <a:t>) </a:t>
            </a:r>
            <a:r>
              <a:rPr lang="en-US" b="1"/>
              <a:t>The change in resistance of material per unit change in temperature should be as large </a:t>
            </a:r>
            <a:r>
              <a:rPr lang="en-US"/>
              <a:t>as possible. (ii) The material should </a:t>
            </a:r>
            <a:r>
              <a:rPr lang="en-US" b="1">
                <a:solidFill>
                  <a:srgbClr val="FF0000"/>
                </a:solidFill>
              </a:rPr>
              <a:t>have a high value of resistivity so that minimum volume of material </a:t>
            </a:r>
            <a:r>
              <a:rPr lang="en-US"/>
              <a:t>is used for the construction of RTD. (iii) The </a:t>
            </a:r>
            <a:r>
              <a:rPr lang="en-US" b="1">
                <a:solidFill>
                  <a:srgbClr val="FF0000"/>
                </a:solidFill>
              </a:rPr>
              <a:t>resistance of materials should have a continuous and stable relationship with temperature</a:t>
            </a:r>
            <a:r>
              <a:rPr lang="en-US"/>
              <a:t>.</a:t>
            </a:r>
            <a:endParaRPr lang="en-IN"/>
          </a:p>
        </p:txBody>
      </p:sp>
    </p:spTree>
    <p:extLst>
      <p:ext uri="{BB962C8B-B14F-4D97-AF65-F5344CB8AC3E}">
        <p14:creationId xmlns:p14="http://schemas.microsoft.com/office/powerpoint/2010/main" val="3307645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sp>
        <p:nvSpPr>
          <p:cNvPr id="5" name="TextBox 4">
            <a:extLst>
              <a:ext uri="{FF2B5EF4-FFF2-40B4-BE49-F238E27FC236}">
                <a16:creationId xmlns:a16="http://schemas.microsoft.com/office/drawing/2014/main" id="{FECE8F26-4AC7-15EB-ABF7-4ED0F8E63796}"/>
              </a:ext>
            </a:extLst>
          </p:cNvPr>
          <p:cNvSpPr txBox="1"/>
          <p:nvPr/>
        </p:nvSpPr>
        <p:spPr>
          <a:xfrm>
            <a:off x="457200" y="762000"/>
            <a:ext cx="8153400" cy="2862322"/>
          </a:xfrm>
          <a:prstGeom prst="rect">
            <a:avLst/>
          </a:prstGeom>
          <a:noFill/>
        </p:spPr>
        <p:txBody>
          <a:bodyPr wrap="square">
            <a:spAutoFit/>
          </a:bodyPr>
          <a:lstStyle/>
          <a:p>
            <a:pPr algn="just"/>
            <a:r>
              <a:rPr lang="en-US" b="1">
                <a:solidFill>
                  <a:srgbClr val="FF0000"/>
                </a:solidFill>
              </a:rPr>
              <a:t>Gold and Silver </a:t>
            </a:r>
            <a:r>
              <a:rPr lang="en-US"/>
              <a:t>are rarely used for construction of RTDs on account of their </a:t>
            </a:r>
            <a:r>
              <a:rPr lang="en-US" b="1"/>
              <a:t>low resistivities</a:t>
            </a:r>
            <a:r>
              <a:rPr lang="en-US"/>
              <a:t>. </a:t>
            </a:r>
          </a:p>
          <a:p>
            <a:pPr algn="just"/>
            <a:endParaRPr lang="en-US" b="1">
              <a:solidFill>
                <a:srgbClr val="FF0000"/>
              </a:solidFill>
            </a:endParaRPr>
          </a:p>
          <a:p>
            <a:pPr algn="just"/>
            <a:r>
              <a:rPr lang="en-US" b="1">
                <a:solidFill>
                  <a:srgbClr val="FF0000"/>
                </a:solidFill>
              </a:rPr>
              <a:t>Tungsten</a:t>
            </a:r>
            <a:r>
              <a:rPr lang="en-US"/>
              <a:t> has relatively </a:t>
            </a:r>
            <a:r>
              <a:rPr lang="en-US" b="1"/>
              <a:t>a high resistivity</a:t>
            </a:r>
            <a:r>
              <a:rPr lang="en-US"/>
              <a:t>, but is reserved for </a:t>
            </a:r>
            <a:r>
              <a:rPr lang="en-US" b="1"/>
              <a:t>high temperature applications </a:t>
            </a:r>
            <a:r>
              <a:rPr lang="en-US"/>
              <a:t>as it is extremely brittle and difficult to work. </a:t>
            </a:r>
          </a:p>
          <a:p>
            <a:pPr algn="just"/>
            <a:endParaRPr lang="en-US">
              <a:solidFill>
                <a:srgbClr val="FF0000"/>
              </a:solidFill>
            </a:endParaRPr>
          </a:p>
          <a:p>
            <a:pPr algn="just"/>
            <a:r>
              <a:rPr lang="en-US" b="1">
                <a:solidFill>
                  <a:srgbClr val="FF0000"/>
                </a:solidFill>
              </a:rPr>
              <a:t>Copper</a:t>
            </a:r>
            <a:r>
              <a:rPr lang="en-US"/>
              <a:t> is used occasionally as an RTD element. </a:t>
            </a:r>
            <a:r>
              <a:rPr lang="en-US" b="1">
                <a:solidFill>
                  <a:srgbClr val="FF0000"/>
                </a:solidFill>
              </a:rPr>
              <a:t>Its low resistivity forces the element to be longer than the platinum element</a:t>
            </a:r>
            <a:r>
              <a:rPr lang="en-US"/>
              <a:t>, but its low linearity and low cost make it an economical alternative. Its upper limit of temperature is about 120°C</a:t>
            </a:r>
            <a:endParaRPr lang="en-IN"/>
          </a:p>
        </p:txBody>
      </p:sp>
      <p:pic>
        <p:nvPicPr>
          <p:cNvPr id="4" name="Picture 3">
            <a:extLst>
              <a:ext uri="{FF2B5EF4-FFF2-40B4-BE49-F238E27FC236}">
                <a16:creationId xmlns:a16="http://schemas.microsoft.com/office/drawing/2014/main" id="{3B4B951C-E633-1D9C-8583-7EF1A8AB81B0}"/>
              </a:ext>
            </a:extLst>
          </p:cNvPr>
          <p:cNvPicPr>
            <a:picLocks noChangeAspect="1"/>
          </p:cNvPicPr>
          <p:nvPr/>
        </p:nvPicPr>
        <p:blipFill>
          <a:blip r:embed="rId2"/>
          <a:stretch>
            <a:fillRect/>
          </a:stretch>
        </p:blipFill>
        <p:spPr>
          <a:xfrm>
            <a:off x="3962400" y="3464767"/>
            <a:ext cx="3391373" cy="3162741"/>
          </a:xfrm>
          <a:prstGeom prst="rect">
            <a:avLst/>
          </a:prstGeom>
        </p:spPr>
      </p:pic>
      <p:sp>
        <p:nvSpPr>
          <p:cNvPr id="7" name="TextBox 6">
            <a:extLst>
              <a:ext uri="{FF2B5EF4-FFF2-40B4-BE49-F238E27FC236}">
                <a16:creationId xmlns:a16="http://schemas.microsoft.com/office/drawing/2014/main" id="{23EAB8E4-F4E0-E86F-3C36-A91AB685C6C2}"/>
              </a:ext>
            </a:extLst>
          </p:cNvPr>
          <p:cNvSpPr txBox="1"/>
          <p:nvPr/>
        </p:nvSpPr>
        <p:spPr>
          <a:xfrm>
            <a:off x="1371600" y="4559361"/>
            <a:ext cx="4572000" cy="646331"/>
          </a:xfrm>
          <a:prstGeom prst="rect">
            <a:avLst/>
          </a:prstGeom>
          <a:noFill/>
        </p:spPr>
        <p:txBody>
          <a:bodyPr wrap="square">
            <a:spAutoFit/>
          </a:bodyPr>
          <a:lstStyle/>
          <a:p>
            <a:r>
              <a:rPr lang="en-IN" b="1"/>
              <a:t>Industrial platinum resistance</a:t>
            </a:r>
          </a:p>
          <a:p>
            <a:r>
              <a:rPr lang="en-IN" b="1"/>
              <a:t>thermometer</a:t>
            </a:r>
          </a:p>
        </p:txBody>
      </p:sp>
    </p:spTree>
    <p:extLst>
      <p:ext uri="{BB962C8B-B14F-4D97-AF65-F5344CB8AC3E}">
        <p14:creationId xmlns:p14="http://schemas.microsoft.com/office/powerpoint/2010/main" val="3288493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pic>
        <p:nvPicPr>
          <p:cNvPr id="9" name="Picture 8">
            <a:extLst>
              <a:ext uri="{FF2B5EF4-FFF2-40B4-BE49-F238E27FC236}">
                <a16:creationId xmlns:a16="http://schemas.microsoft.com/office/drawing/2014/main" id="{3C0675C4-1A41-A811-5A96-427B811D0955}"/>
              </a:ext>
            </a:extLst>
          </p:cNvPr>
          <p:cNvPicPr>
            <a:picLocks noChangeAspect="1"/>
          </p:cNvPicPr>
          <p:nvPr/>
        </p:nvPicPr>
        <p:blipFill>
          <a:blip r:embed="rId2"/>
          <a:stretch>
            <a:fillRect/>
          </a:stretch>
        </p:blipFill>
        <p:spPr>
          <a:xfrm>
            <a:off x="50958" y="990600"/>
            <a:ext cx="3846603" cy="3733800"/>
          </a:xfrm>
          <a:prstGeom prst="rect">
            <a:avLst/>
          </a:prstGeom>
        </p:spPr>
      </p:pic>
      <p:sp>
        <p:nvSpPr>
          <p:cNvPr id="11" name="TextBox 10">
            <a:extLst>
              <a:ext uri="{FF2B5EF4-FFF2-40B4-BE49-F238E27FC236}">
                <a16:creationId xmlns:a16="http://schemas.microsoft.com/office/drawing/2014/main" id="{5A5B74EF-3A40-C797-8B75-2EF7B089838D}"/>
              </a:ext>
            </a:extLst>
          </p:cNvPr>
          <p:cNvSpPr txBox="1"/>
          <p:nvPr/>
        </p:nvSpPr>
        <p:spPr>
          <a:xfrm>
            <a:off x="457200" y="4800600"/>
            <a:ext cx="2819400" cy="923330"/>
          </a:xfrm>
          <a:prstGeom prst="rect">
            <a:avLst/>
          </a:prstGeom>
          <a:noFill/>
        </p:spPr>
        <p:txBody>
          <a:bodyPr wrap="square">
            <a:spAutoFit/>
          </a:bodyPr>
          <a:lstStyle/>
          <a:p>
            <a:pPr algn="l"/>
            <a:r>
              <a:rPr lang="en-US"/>
              <a:t>Characteristics of materials used for</a:t>
            </a:r>
          </a:p>
          <a:p>
            <a:pPr algn="l"/>
            <a:r>
              <a:rPr lang="en-US"/>
              <a:t>resistance thermometers.</a:t>
            </a:r>
            <a:endParaRPr lang="en-IN"/>
          </a:p>
        </p:txBody>
      </p:sp>
      <p:sp>
        <p:nvSpPr>
          <p:cNvPr id="13" name="TextBox 12">
            <a:extLst>
              <a:ext uri="{FF2B5EF4-FFF2-40B4-BE49-F238E27FC236}">
                <a16:creationId xmlns:a16="http://schemas.microsoft.com/office/drawing/2014/main" id="{F9177469-C4FC-D293-A89D-4B2977514C86}"/>
              </a:ext>
            </a:extLst>
          </p:cNvPr>
          <p:cNvSpPr txBox="1"/>
          <p:nvPr/>
        </p:nvSpPr>
        <p:spPr>
          <a:xfrm>
            <a:off x="3809999" y="1219200"/>
            <a:ext cx="4891785" cy="369332"/>
          </a:xfrm>
          <a:prstGeom prst="rect">
            <a:avLst/>
          </a:prstGeom>
          <a:noFill/>
        </p:spPr>
        <p:txBody>
          <a:bodyPr wrap="square">
            <a:spAutoFit/>
          </a:bodyPr>
          <a:lstStyle/>
          <a:p>
            <a:r>
              <a:rPr lang="en-US" b="1">
                <a:solidFill>
                  <a:srgbClr val="FF0000"/>
                </a:solidFill>
              </a:rPr>
              <a:t>Metals Used for Resistance Thermometers</a:t>
            </a:r>
            <a:endParaRPr lang="en-IN" b="1">
              <a:solidFill>
                <a:srgbClr val="FF0000"/>
              </a:solidFill>
            </a:endParaRPr>
          </a:p>
        </p:txBody>
      </p:sp>
      <p:pic>
        <p:nvPicPr>
          <p:cNvPr id="15" name="Picture 14">
            <a:extLst>
              <a:ext uri="{FF2B5EF4-FFF2-40B4-BE49-F238E27FC236}">
                <a16:creationId xmlns:a16="http://schemas.microsoft.com/office/drawing/2014/main" id="{FE2370B5-D05D-E2DD-7A8F-EAE7EE9E0306}"/>
              </a:ext>
            </a:extLst>
          </p:cNvPr>
          <p:cNvPicPr>
            <a:picLocks noChangeAspect="1"/>
          </p:cNvPicPr>
          <p:nvPr/>
        </p:nvPicPr>
        <p:blipFill>
          <a:blip r:embed="rId3"/>
          <a:stretch>
            <a:fillRect/>
          </a:stretch>
        </p:blipFill>
        <p:spPr>
          <a:xfrm>
            <a:off x="3505923" y="1752600"/>
            <a:ext cx="5588674" cy="2466821"/>
          </a:xfrm>
          <a:prstGeom prst="rect">
            <a:avLst/>
          </a:prstGeom>
        </p:spPr>
      </p:pic>
    </p:spTree>
    <p:extLst>
      <p:ext uri="{BB962C8B-B14F-4D97-AF65-F5344CB8AC3E}">
        <p14:creationId xmlns:p14="http://schemas.microsoft.com/office/powerpoint/2010/main" val="1265342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sp>
        <p:nvSpPr>
          <p:cNvPr id="4" name="TextBox 3">
            <a:extLst>
              <a:ext uri="{FF2B5EF4-FFF2-40B4-BE49-F238E27FC236}">
                <a16:creationId xmlns:a16="http://schemas.microsoft.com/office/drawing/2014/main" id="{E2812C54-E263-3437-3D4C-7C58AFB56A98}"/>
              </a:ext>
            </a:extLst>
          </p:cNvPr>
          <p:cNvSpPr txBox="1"/>
          <p:nvPr/>
        </p:nvSpPr>
        <p:spPr>
          <a:xfrm>
            <a:off x="381000" y="1143000"/>
            <a:ext cx="8229600" cy="2585323"/>
          </a:xfrm>
          <a:prstGeom prst="rect">
            <a:avLst/>
          </a:prstGeom>
          <a:noFill/>
        </p:spPr>
        <p:txBody>
          <a:bodyPr wrap="square">
            <a:spAutoFit/>
          </a:bodyPr>
          <a:lstStyle/>
          <a:p>
            <a:pPr algn="just"/>
            <a:r>
              <a:rPr lang="en-US" b="1">
                <a:solidFill>
                  <a:srgbClr val="FF0000"/>
                </a:solidFill>
              </a:rPr>
              <a:t>Linear Approximation </a:t>
            </a:r>
          </a:p>
          <a:p>
            <a:pPr algn="just"/>
            <a:endParaRPr lang="en-US"/>
          </a:p>
          <a:p>
            <a:pPr algn="just"/>
            <a:r>
              <a:rPr lang="en-US"/>
              <a:t>A linear approximation means that we may develop an equation for a straight line which approximates the resistance versus temperature curve over a specified span. Figure shows a curve of variation of resistance R with temperature 0°C. Here a straight line has been drawn between the points of the curve which represent 0</a:t>
            </a:r>
            <a:r>
              <a:rPr lang="en-US" sz="1200"/>
              <a:t>1</a:t>
            </a:r>
            <a:r>
              <a:rPr lang="en-US"/>
              <a:t>°C and 0</a:t>
            </a:r>
            <a:r>
              <a:rPr lang="en-US" sz="1200"/>
              <a:t>2</a:t>
            </a:r>
            <a:r>
              <a:rPr lang="en-US"/>
              <a:t>°C with 0</a:t>
            </a:r>
            <a:r>
              <a:rPr lang="el-GR" sz="1200"/>
              <a:t>θ</a:t>
            </a:r>
            <a:r>
              <a:rPr lang="en-US"/>
              <a:t>°C representing the mid point temperature. The equation of this straight line is' the linear approximation of the curve from 0</a:t>
            </a:r>
            <a:r>
              <a:rPr lang="en-US" sz="1200"/>
              <a:t>1</a:t>
            </a:r>
            <a:r>
              <a:rPr lang="en-US"/>
              <a:t>°C and 0</a:t>
            </a:r>
            <a:r>
              <a:rPr lang="en-US" sz="1200"/>
              <a:t>2</a:t>
            </a:r>
            <a:r>
              <a:rPr lang="en-US"/>
              <a:t>°C . The equation of the straight line is written as</a:t>
            </a:r>
            <a:endParaRPr lang="en-IN"/>
          </a:p>
        </p:txBody>
      </p:sp>
      <p:pic>
        <p:nvPicPr>
          <p:cNvPr id="6" name="Picture 5">
            <a:extLst>
              <a:ext uri="{FF2B5EF4-FFF2-40B4-BE49-F238E27FC236}">
                <a16:creationId xmlns:a16="http://schemas.microsoft.com/office/drawing/2014/main" id="{8C7DF20E-C14F-F4C9-5F3F-C1E6B9931821}"/>
              </a:ext>
            </a:extLst>
          </p:cNvPr>
          <p:cNvPicPr>
            <a:picLocks noChangeAspect="1"/>
          </p:cNvPicPr>
          <p:nvPr/>
        </p:nvPicPr>
        <p:blipFill>
          <a:blip r:embed="rId2"/>
          <a:stretch>
            <a:fillRect/>
          </a:stretch>
        </p:blipFill>
        <p:spPr>
          <a:xfrm>
            <a:off x="1676400" y="3886200"/>
            <a:ext cx="5391646" cy="2228949"/>
          </a:xfrm>
          <a:prstGeom prst="rect">
            <a:avLst/>
          </a:prstGeom>
          <a:ln w="38100">
            <a:solidFill>
              <a:srgbClr val="FF0000"/>
            </a:solidFill>
          </a:ln>
        </p:spPr>
      </p:pic>
    </p:spTree>
    <p:extLst>
      <p:ext uri="{BB962C8B-B14F-4D97-AF65-F5344CB8AC3E}">
        <p14:creationId xmlns:p14="http://schemas.microsoft.com/office/powerpoint/2010/main" val="213891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pic>
        <p:nvPicPr>
          <p:cNvPr id="4" name="Picture 3">
            <a:extLst>
              <a:ext uri="{FF2B5EF4-FFF2-40B4-BE49-F238E27FC236}">
                <a16:creationId xmlns:a16="http://schemas.microsoft.com/office/drawing/2014/main" id="{67B578D0-1A2C-2C10-390E-755314FAC600}"/>
              </a:ext>
            </a:extLst>
          </p:cNvPr>
          <p:cNvPicPr>
            <a:picLocks noChangeAspect="1"/>
          </p:cNvPicPr>
          <p:nvPr/>
        </p:nvPicPr>
        <p:blipFill>
          <a:blip r:embed="rId2"/>
          <a:stretch>
            <a:fillRect/>
          </a:stretch>
        </p:blipFill>
        <p:spPr>
          <a:xfrm>
            <a:off x="457200" y="2514600"/>
            <a:ext cx="2667000" cy="1463431"/>
          </a:xfrm>
          <a:prstGeom prst="rect">
            <a:avLst/>
          </a:prstGeom>
          <a:ln w="38100">
            <a:solidFill>
              <a:srgbClr val="FF0000"/>
            </a:solidFill>
          </a:ln>
        </p:spPr>
      </p:pic>
      <p:pic>
        <p:nvPicPr>
          <p:cNvPr id="6" name="Picture 5">
            <a:extLst>
              <a:ext uri="{FF2B5EF4-FFF2-40B4-BE49-F238E27FC236}">
                <a16:creationId xmlns:a16="http://schemas.microsoft.com/office/drawing/2014/main" id="{DA1E0387-3D04-4E50-FC60-D5BAF50681B0}"/>
              </a:ext>
            </a:extLst>
          </p:cNvPr>
          <p:cNvPicPr>
            <a:picLocks noChangeAspect="1"/>
          </p:cNvPicPr>
          <p:nvPr/>
        </p:nvPicPr>
        <p:blipFill>
          <a:blip r:embed="rId3"/>
          <a:stretch>
            <a:fillRect/>
          </a:stretch>
        </p:blipFill>
        <p:spPr>
          <a:xfrm>
            <a:off x="3276600" y="1112715"/>
            <a:ext cx="5266481" cy="4267200"/>
          </a:xfrm>
          <a:prstGeom prst="rect">
            <a:avLst/>
          </a:prstGeom>
        </p:spPr>
      </p:pic>
      <p:sp>
        <p:nvSpPr>
          <p:cNvPr id="8" name="TextBox 7">
            <a:extLst>
              <a:ext uri="{FF2B5EF4-FFF2-40B4-BE49-F238E27FC236}">
                <a16:creationId xmlns:a16="http://schemas.microsoft.com/office/drawing/2014/main" id="{0C23749A-B8C4-9833-A62F-5749358A729A}"/>
              </a:ext>
            </a:extLst>
          </p:cNvPr>
          <p:cNvSpPr txBox="1"/>
          <p:nvPr/>
        </p:nvSpPr>
        <p:spPr>
          <a:xfrm>
            <a:off x="3623840" y="5391499"/>
            <a:ext cx="4572000" cy="923330"/>
          </a:xfrm>
          <a:prstGeom prst="rect">
            <a:avLst/>
          </a:prstGeom>
          <a:noFill/>
        </p:spPr>
        <p:txBody>
          <a:bodyPr wrap="square">
            <a:spAutoFit/>
          </a:bodyPr>
          <a:lstStyle/>
          <a:p>
            <a:r>
              <a:rPr lang="en-US"/>
              <a:t>A straight line representing an approximate relationship between resistance R. and temperature </a:t>
            </a:r>
            <a:r>
              <a:rPr lang="el-GR" sz="1800"/>
              <a:t>θ</a:t>
            </a:r>
            <a:endParaRPr lang="en-IN"/>
          </a:p>
        </p:txBody>
      </p:sp>
    </p:spTree>
    <p:extLst>
      <p:ext uri="{BB962C8B-B14F-4D97-AF65-F5344CB8AC3E}">
        <p14:creationId xmlns:p14="http://schemas.microsoft.com/office/powerpoint/2010/main" val="2539565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8625" rIns="0" bIns="0" rtlCol="0">
            <a:spAutoFit/>
          </a:bodyPr>
          <a:lstStyle/>
          <a:p>
            <a:pPr marL="1913889">
              <a:lnSpc>
                <a:spcPct val="100000"/>
              </a:lnSpc>
              <a:spcBef>
                <a:spcPts val="95"/>
              </a:spcBef>
            </a:pPr>
            <a:r>
              <a:rPr sz="4000" b="1">
                <a:latin typeface="Calibri"/>
                <a:cs typeface="Calibri"/>
              </a:rPr>
              <a:t>Position</a:t>
            </a:r>
            <a:r>
              <a:rPr sz="4000" b="1" spc="-185">
                <a:latin typeface="Calibri"/>
                <a:cs typeface="Calibri"/>
              </a:rPr>
              <a:t> </a:t>
            </a:r>
            <a:r>
              <a:rPr sz="4000" b="1" spc="-10">
                <a:latin typeface="Calibri"/>
                <a:cs typeface="Calibri"/>
              </a:rPr>
              <a:t>Sensors</a:t>
            </a:r>
            <a:endParaRPr sz="4000">
              <a:latin typeface="Calibri"/>
              <a:cs typeface="Calibri"/>
            </a:endParaRPr>
          </a:p>
        </p:txBody>
      </p:sp>
      <p:pic>
        <p:nvPicPr>
          <p:cNvPr id="3" name="object 3"/>
          <p:cNvPicPr/>
          <p:nvPr/>
        </p:nvPicPr>
        <p:blipFill>
          <a:blip r:embed="rId2" cstate="print"/>
          <a:stretch>
            <a:fillRect/>
          </a:stretch>
        </p:blipFill>
        <p:spPr>
          <a:xfrm>
            <a:off x="863600" y="1268733"/>
            <a:ext cx="7272274" cy="3708400"/>
          </a:xfrm>
          <a:prstGeom prst="rect">
            <a:avLst/>
          </a:prstGeom>
        </p:spPr>
      </p:pic>
      <p:sp>
        <p:nvSpPr>
          <p:cNvPr id="4" name="object 4"/>
          <p:cNvSpPr txBox="1"/>
          <p:nvPr/>
        </p:nvSpPr>
        <p:spPr>
          <a:xfrm>
            <a:off x="1178153" y="4799457"/>
            <a:ext cx="6804659" cy="1554528"/>
          </a:xfrm>
          <a:prstGeom prst="rect">
            <a:avLst/>
          </a:prstGeom>
        </p:spPr>
        <p:txBody>
          <a:bodyPr vert="horz" wrap="square" lIns="0" tIns="149860" rIns="0" bIns="0" rtlCol="0">
            <a:spAutoFit/>
          </a:bodyPr>
          <a:lstStyle/>
          <a:p>
            <a:pPr marL="355600" marR="5080" indent="-343535">
              <a:lnSpc>
                <a:spcPct val="70000"/>
              </a:lnSpc>
              <a:spcBef>
                <a:spcPts val="1180"/>
              </a:spcBef>
              <a:buFont typeface="Arial"/>
              <a:buChar char="•"/>
              <a:tabLst>
                <a:tab pos="355600" algn="l"/>
              </a:tabLst>
            </a:pPr>
            <a:r>
              <a:rPr sz="3000">
                <a:latin typeface="Calibri"/>
                <a:cs typeface="Calibri"/>
              </a:rPr>
              <a:t>A</a:t>
            </a:r>
            <a:r>
              <a:rPr sz="3000" spc="-30">
                <a:latin typeface="Calibri"/>
                <a:cs typeface="Calibri"/>
              </a:rPr>
              <a:t> </a:t>
            </a:r>
            <a:r>
              <a:rPr sz="3000" spc="-10">
                <a:latin typeface="Calibri"/>
                <a:cs typeface="Calibri"/>
              </a:rPr>
              <a:t>Potentiometer</a:t>
            </a:r>
            <a:r>
              <a:rPr sz="3000" spc="-35">
                <a:latin typeface="Calibri"/>
                <a:cs typeface="Calibri"/>
              </a:rPr>
              <a:t> </a:t>
            </a:r>
            <a:r>
              <a:rPr sz="3000">
                <a:latin typeface="Calibri"/>
                <a:cs typeface="Calibri"/>
              </a:rPr>
              <a:t>may</a:t>
            </a:r>
            <a:r>
              <a:rPr sz="3000" spc="-25">
                <a:latin typeface="Calibri"/>
                <a:cs typeface="Calibri"/>
              </a:rPr>
              <a:t> </a:t>
            </a:r>
            <a:r>
              <a:rPr sz="3000">
                <a:latin typeface="Calibri"/>
                <a:cs typeface="Calibri"/>
              </a:rPr>
              <a:t>be</a:t>
            </a:r>
            <a:r>
              <a:rPr sz="3000" spc="-40">
                <a:latin typeface="Calibri"/>
                <a:cs typeface="Calibri"/>
              </a:rPr>
              <a:t> </a:t>
            </a:r>
            <a:r>
              <a:rPr sz="3000">
                <a:latin typeface="Calibri"/>
                <a:cs typeface="Calibri"/>
              </a:rPr>
              <a:t>used</a:t>
            </a:r>
            <a:r>
              <a:rPr sz="3000" spc="-30">
                <a:latin typeface="Calibri"/>
                <a:cs typeface="Calibri"/>
              </a:rPr>
              <a:t> </a:t>
            </a:r>
            <a:r>
              <a:rPr sz="3000">
                <a:latin typeface="Calibri"/>
                <a:cs typeface="Calibri"/>
              </a:rPr>
              <a:t>to</a:t>
            </a:r>
            <a:r>
              <a:rPr sz="3000" spc="-45">
                <a:latin typeface="Calibri"/>
                <a:cs typeface="Calibri"/>
              </a:rPr>
              <a:t> </a:t>
            </a:r>
            <a:r>
              <a:rPr sz="3000" spc="-10">
                <a:latin typeface="Calibri"/>
                <a:cs typeface="Calibri"/>
              </a:rPr>
              <a:t>measure </a:t>
            </a:r>
            <a:r>
              <a:rPr sz="3000">
                <a:latin typeface="Calibri"/>
                <a:cs typeface="Calibri"/>
              </a:rPr>
              <a:t>position</a:t>
            </a:r>
            <a:r>
              <a:rPr sz="3000" spc="-25">
                <a:latin typeface="Calibri"/>
                <a:cs typeface="Calibri"/>
              </a:rPr>
              <a:t> </a:t>
            </a:r>
            <a:r>
              <a:rPr sz="3000">
                <a:latin typeface="Calibri"/>
                <a:cs typeface="Calibri"/>
              </a:rPr>
              <a:t>or</a:t>
            </a:r>
            <a:r>
              <a:rPr sz="3000" spc="-15">
                <a:latin typeface="Calibri"/>
                <a:cs typeface="Calibri"/>
              </a:rPr>
              <a:t> </a:t>
            </a:r>
            <a:r>
              <a:rPr sz="3000" spc="-10">
                <a:latin typeface="Calibri"/>
                <a:cs typeface="Calibri"/>
              </a:rPr>
              <a:t>movement.</a:t>
            </a:r>
            <a:endParaRPr sz="3000">
              <a:latin typeface="Calibri"/>
              <a:cs typeface="Calibri"/>
            </a:endParaRPr>
          </a:p>
          <a:p>
            <a:pPr marL="355600" marR="404495" indent="-343535">
              <a:lnSpc>
                <a:spcPct val="70000"/>
              </a:lnSpc>
              <a:spcBef>
                <a:spcPts val="720"/>
              </a:spcBef>
              <a:buFont typeface="Arial"/>
              <a:buChar char="•"/>
              <a:tabLst>
                <a:tab pos="355600" algn="l"/>
              </a:tabLst>
            </a:pPr>
            <a:r>
              <a:rPr sz="3000">
                <a:latin typeface="Calibri"/>
                <a:cs typeface="Calibri"/>
              </a:rPr>
              <a:t>Electrical</a:t>
            </a:r>
            <a:r>
              <a:rPr sz="3000" spc="-80">
                <a:latin typeface="Calibri"/>
                <a:cs typeface="Calibri"/>
              </a:rPr>
              <a:t> </a:t>
            </a:r>
            <a:r>
              <a:rPr sz="3000">
                <a:latin typeface="Calibri"/>
                <a:cs typeface="Calibri"/>
              </a:rPr>
              <a:t>contacts</a:t>
            </a:r>
            <a:r>
              <a:rPr sz="3000" spc="-80">
                <a:latin typeface="Calibri"/>
                <a:cs typeface="Calibri"/>
              </a:rPr>
              <a:t> </a:t>
            </a:r>
            <a:r>
              <a:rPr sz="3000">
                <a:latin typeface="Calibri"/>
                <a:cs typeface="Calibri"/>
              </a:rPr>
              <a:t>age</a:t>
            </a:r>
            <a:r>
              <a:rPr sz="3000" spc="-60">
                <a:latin typeface="Calibri"/>
                <a:cs typeface="Calibri"/>
              </a:rPr>
              <a:t> </a:t>
            </a:r>
            <a:r>
              <a:rPr sz="3000">
                <a:latin typeface="Calibri"/>
                <a:cs typeface="Calibri"/>
              </a:rPr>
              <a:t>and</a:t>
            </a:r>
            <a:r>
              <a:rPr sz="3000" spc="-60">
                <a:latin typeface="Calibri"/>
                <a:cs typeface="Calibri"/>
              </a:rPr>
              <a:t> </a:t>
            </a:r>
            <a:r>
              <a:rPr sz="3000">
                <a:latin typeface="Calibri"/>
                <a:cs typeface="Calibri"/>
              </a:rPr>
              <a:t>can</a:t>
            </a:r>
            <a:r>
              <a:rPr sz="3000" spc="-45">
                <a:latin typeface="Calibri"/>
                <a:cs typeface="Calibri"/>
              </a:rPr>
              <a:t> </a:t>
            </a:r>
            <a:r>
              <a:rPr sz="3000" spc="-10">
                <a:latin typeface="Calibri"/>
                <a:cs typeface="Calibri"/>
              </a:rPr>
              <a:t>become unreliable.</a:t>
            </a:r>
            <a:endParaRPr sz="3000">
              <a:latin typeface="Calibri"/>
              <a:cs typeface="Calibri"/>
            </a:endParaRPr>
          </a:p>
        </p:txBody>
      </p:sp>
      <p:sp>
        <p:nvSpPr>
          <p:cNvPr id="5" name="object 5"/>
          <p:cNvSpPr txBox="1"/>
          <p:nvPr/>
        </p:nvSpPr>
        <p:spPr>
          <a:xfrm>
            <a:off x="8578722" y="6594754"/>
            <a:ext cx="110489" cy="208279"/>
          </a:xfrm>
          <a:prstGeom prst="rect">
            <a:avLst/>
          </a:prstGeom>
        </p:spPr>
        <p:txBody>
          <a:bodyPr vert="horz" wrap="square" lIns="0" tIns="12700" rIns="0" bIns="0" rtlCol="0">
            <a:spAutoFit/>
          </a:bodyPr>
          <a:lstStyle/>
          <a:p>
            <a:pPr marL="12700">
              <a:lnSpc>
                <a:spcPct val="100000"/>
              </a:lnSpc>
              <a:spcBef>
                <a:spcPts val="100"/>
              </a:spcBef>
            </a:pPr>
            <a:r>
              <a:rPr sz="1200" spc="-5">
                <a:solidFill>
                  <a:srgbClr val="888888"/>
                </a:solidFill>
                <a:latin typeface="Arial"/>
                <a:cs typeface="Arial"/>
              </a:rPr>
              <a:t>4</a:t>
            </a:r>
            <a:endParaRPr sz="12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pic>
        <p:nvPicPr>
          <p:cNvPr id="4" name="Picture 3">
            <a:extLst>
              <a:ext uri="{FF2B5EF4-FFF2-40B4-BE49-F238E27FC236}">
                <a16:creationId xmlns:a16="http://schemas.microsoft.com/office/drawing/2014/main" id="{7187E37F-E525-47A1-7654-2067D10A9C18}"/>
              </a:ext>
            </a:extLst>
          </p:cNvPr>
          <p:cNvPicPr>
            <a:picLocks noChangeAspect="1"/>
          </p:cNvPicPr>
          <p:nvPr/>
        </p:nvPicPr>
        <p:blipFill>
          <a:blip r:embed="rId2"/>
          <a:stretch>
            <a:fillRect/>
          </a:stretch>
        </p:blipFill>
        <p:spPr>
          <a:xfrm>
            <a:off x="1128517" y="652893"/>
            <a:ext cx="7420077" cy="6165415"/>
          </a:xfrm>
          <a:prstGeom prst="rect">
            <a:avLst/>
          </a:prstGeom>
        </p:spPr>
      </p:pic>
    </p:spTree>
    <p:extLst>
      <p:ext uri="{BB962C8B-B14F-4D97-AF65-F5344CB8AC3E}">
        <p14:creationId xmlns:p14="http://schemas.microsoft.com/office/powerpoint/2010/main" val="3044418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80227-0CCB-3F87-7E59-EFBC10EC167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D0C9AF-1974-96AC-D4B5-7C5F978BAA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88194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sp>
        <p:nvSpPr>
          <p:cNvPr id="4" name="TextBox 3">
            <a:extLst>
              <a:ext uri="{FF2B5EF4-FFF2-40B4-BE49-F238E27FC236}">
                <a16:creationId xmlns:a16="http://schemas.microsoft.com/office/drawing/2014/main" id="{592796F5-48E4-66BA-B168-D7CE698DFDD6}"/>
              </a:ext>
            </a:extLst>
          </p:cNvPr>
          <p:cNvSpPr txBox="1"/>
          <p:nvPr/>
        </p:nvSpPr>
        <p:spPr>
          <a:xfrm>
            <a:off x="380999" y="914400"/>
            <a:ext cx="8320785" cy="2031325"/>
          </a:xfrm>
          <a:prstGeom prst="rect">
            <a:avLst/>
          </a:prstGeom>
          <a:noFill/>
        </p:spPr>
        <p:txBody>
          <a:bodyPr wrap="square" lIns="91440" tIns="45720" rIns="91440" bIns="45720" anchor="t">
            <a:spAutoFit/>
          </a:bodyPr>
          <a:lstStyle/>
          <a:p>
            <a:r>
              <a:rPr lang="en-US" b="1">
                <a:solidFill>
                  <a:srgbClr val="FF0000"/>
                </a:solidFill>
              </a:rPr>
              <a:t>Quadratic Approximation </a:t>
            </a:r>
          </a:p>
          <a:p>
            <a:endParaRPr lang="en-US"/>
          </a:p>
          <a:p>
            <a:pPr algn="just"/>
            <a:r>
              <a:rPr lang="en-US"/>
              <a:t>A quadratic approximation of the resistance temperature curve is more accurate representation of the curve over a limited range of tempera  ture. The quadratic approximation relationship includes both a linear and an addition has a term which varies as the square of the difference in temperature. The approximation is written as :</a:t>
            </a:r>
            <a:endParaRPr lang="en-IN"/>
          </a:p>
        </p:txBody>
      </p:sp>
      <p:pic>
        <p:nvPicPr>
          <p:cNvPr id="6" name="Picture 5">
            <a:extLst>
              <a:ext uri="{FF2B5EF4-FFF2-40B4-BE49-F238E27FC236}">
                <a16:creationId xmlns:a16="http://schemas.microsoft.com/office/drawing/2014/main" id="{B722D263-18CE-B909-3461-8E7B467FCF12}"/>
              </a:ext>
            </a:extLst>
          </p:cNvPr>
          <p:cNvPicPr>
            <a:picLocks noChangeAspect="1"/>
          </p:cNvPicPr>
          <p:nvPr/>
        </p:nvPicPr>
        <p:blipFill>
          <a:blip r:embed="rId2"/>
          <a:stretch>
            <a:fillRect/>
          </a:stretch>
        </p:blipFill>
        <p:spPr>
          <a:xfrm>
            <a:off x="2514600" y="2997043"/>
            <a:ext cx="3981444" cy="609600"/>
          </a:xfrm>
          <a:prstGeom prst="rect">
            <a:avLst/>
          </a:prstGeom>
          <a:ln w="38100">
            <a:solidFill>
              <a:srgbClr val="FF0000"/>
            </a:solidFill>
          </a:ln>
        </p:spPr>
      </p:pic>
      <p:pic>
        <p:nvPicPr>
          <p:cNvPr id="10" name="Picture 9">
            <a:extLst>
              <a:ext uri="{FF2B5EF4-FFF2-40B4-BE49-F238E27FC236}">
                <a16:creationId xmlns:a16="http://schemas.microsoft.com/office/drawing/2014/main" id="{9494E4C5-5F86-BCC9-D5B7-43D2B5C91B5B}"/>
              </a:ext>
            </a:extLst>
          </p:cNvPr>
          <p:cNvPicPr>
            <a:picLocks noChangeAspect="1"/>
          </p:cNvPicPr>
          <p:nvPr/>
        </p:nvPicPr>
        <p:blipFill>
          <a:blip r:embed="rId3"/>
          <a:stretch>
            <a:fillRect/>
          </a:stretch>
        </p:blipFill>
        <p:spPr>
          <a:xfrm>
            <a:off x="1569627" y="4064169"/>
            <a:ext cx="6004745" cy="1472862"/>
          </a:xfrm>
          <a:prstGeom prst="rect">
            <a:avLst/>
          </a:prstGeom>
        </p:spPr>
      </p:pic>
    </p:spTree>
    <p:extLst>
      <p:ext uri="{BB962C8B-B14F-4D97-AF65-F5344CB8AC3E}">
        <p14:creationId xmlns:p14="http://schemas.microsoft.com/office/powerpoint/2010/main" val="874211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pic>
        <p:nvPicPr>
          <p:cNvPr id="4" name="Picture 3">
            <a:extLst>
              <a:ext uri="{FF2B5EF4-FFF2-40B4-BE49-F238E27FC236}">
                <a16:creationId xmlns:a16="http://schemas.microsoft.com/office/drawing/2014/main" id="{3242A634-86B9-AE96-1008-B378F36D8EF9}"/>
              </a:ext>
            </a:extLst>
          </p:cNvPr>
          <p:cNvPicPr>
            <a:picLocks noChangeAspect="1"/>
          </p:cNvPicPr>
          <p:nvPr/>
        </p:nvPicPr>
        <p:blipFill>
          <a:blip r:embed="rId2"/>
          <a:stretch>
            <a:fillRect/>
          </a:stretch>
        </p:blipFill>
        <p:spPr>
          <a:xfrm>
            <a:off x="1489742" y="823465"/>
            <a:ext cx="6173925" cy="5225773"/>
          </a:xfrm>
          <a:prstGeom prst="rect">
            <a:avLst/>
          </a:prstGeom>
        </p:spPr>
      </p:pic>
    </p:spTree>
    <p:extLst>
      <p:ext uri="{BB962C8B-B14F-4D97-AF65-F5344CB8AC3E}">
        <p14:creationId xmlns:p14="http://schemas.microsoft.com/office/powerpoint/2010/main" val="1495205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pic>
        <p:nvPicPr>
          <p:cNvPr id="4" name="Picture 3">
            <a:extLst>
              <a:ext uri="{FF2B5EF4-FFF2-40B4-BE49-F238E27FC236}">
                <a16:creationId xmlns:a16="http://schemas.microsoft.com/office/drawing/2014/main" id="{FB1172DC-6DFD-3BD0-8203-D37BE1E4BB55}"/>
              </a:ext>
            </a:extLst>
          </p:cNvPr>
          <p:cNvPicPr>
            <a:picLocks noChangeAspect="1"/>
          </p:cNvPicPr>
          <p:nvPr/>
        </p:nvPicPr>
        <p:blipFill>
          <a:blip r:embed="rId2"/>
          <a:stretch>
            <a:fillRect/>
          </a:stretch>
        </p:blipFill>
        <p:spPr>
          <a:xfrm>
            <a:off x="232655" y="780700"/>
            <a:ext cx="3589154" cy="5383191"/>
          </a:xfrm>
          <a:prstGeom prst="rect">
            <a:avLst/>
          </a:prstGeom>
        </p:spPr>
      </p:pic>
      <p:pic>
        <p:nvPicPr>
          <p:cNvPr id="6" name="Picture 5">
            <a:extLst>
              <a:ext uri="{FF2B5EF4-FFF2-40B4-BE49-F238E27FC236}">
                <a16:creationId xmlns:a16="http://schemas.microsoft.com/office/drawing/2014/main" id="{A2129AD2-F598-6AA3-81A2-1626D9A837ED}"/>
              </a:ext>
            </a:extLst>
          </p:cNvPr>
          <p:cNvPicPr>
            <a:picLocks noChangeAspect="1"/>
          </p:cNvPicPr>
          <p:nvPr/>
        </p:nvPicPr>
        <p:blipFill>
          <a:blip r:embed="rId3"/>
          <a:stretch>
            <a:fillRect/>
          </a:stretch>
        </p:blipFill>
        <p:spPr>
          <a:xfrm>
            <a:off x="3936523" y="793686"/>
            <a:ext cx="5093090" cy="5782000"/>
          </a:xfrm>
          <a:prstGeom prst="rect">
            <a:avLst/>
          </a:prstGeom>
        </p:spPr>
      </p:pic>
    </p:spTree>
    <p:extLst>
      <p:ext uri="{BB962C8B-B14F-4D97-AF65-F5344CB8AC3E}">
        <p14:creationId xmlns:p14="http://schemas.microsoft.com/office/powerpoint/2010/main" val="3285023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F59D-0889-4C3E-65A3-73348639988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FACF6C3-2694-8C8F-D305-678003621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993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pic>
        <p:nvPicPr>
          <p:cNvPr id="4" name="Picture 3">
            <a:extLst>
              <a:ext uri="{FF2B5EF4-FFF2-40B4-BE49-F238E27FC236}">
                <a16:creationId xmlns:a16="http://schemas.microsoft.com/office/drawing/2014/main" id="{06F24BC8-C20E-F7E5-70E0-F919A6901874}"/>
              </a:ext>
            </a:extLst>
          </p:cNvPr>
          <p:cNvPicPr>
            <a:picLocks noChangeAspect="1"/>
          </p:cNvPicPr>
          <p:nvPr/>
        </p:nvPicPr>
        <p:blipFill>
          <a:blip r:embed="rId2"/>
          <a:stretch>
            <a:fillRect/>
          </a:stretch>
        </p:blipFill>
        <p:spPr>
          <a:xfrm>
            <a:off x="1524000" y="897269"/>
            <a:ext cx="5705729" cy="5063462"/>
          </a:xfrm>
          <a:prstGeom prst="rect">
            <a:avLst/>
          </a:prstGeom>
        </p:spPr>
      </p:pic>
    </p:spTree>
    <p:extLst>
      <p:ext uri="{BB962C8B-B14F-4D97-AF65-F5344CB8AC3E}">
        <p14:creationId xmlns:p14="http://schemas.microsoft.com/office/powerpoint/2010/main" val="8839868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pic>
        <p:nvPicPr>
          <p:cNvPr id="4" name="Picture 3">
            <a:extLst>
              <a:ext uri="{FF2B5EF4-FFF2-40B4-BE49-F238E27FC236}">
                <a16:creationId xmlns:a16="http://schemas.microsoft.com/office/drawing/2014/main" id="{C96903B2-8DF2-DA6E-D101-A12B0AAA84BF}"/>
              </a:ext>
            </a:extLst>
          </p:cNvPr>
          <p:cNvPicPr>
            <a:picLocks noChangeAspect="1"/>
          </p:cNvPicPr>
          <p:nvPr/>
        </p:nvPicPr>
        <p:blipFill>
          <a:blip r:embed="rId2"/>
          <a:stretch>
            <a:fillRect/>
          </a:stretch>
        </p:blipFill>
        <p:spPr>
          <a:xfrm>
            <a:off x="1600200" y="1686697"/>
            <a:ext cx="6128298" cy="3200870"/>
          </a:xfrm>
          <a:prstGeom prst="rect">
            <a:avLst/>
          </a:prstGeom>
        </p:spPr>
      </p:pic>
    </p:spTree>
    <p:extLst>
      <p:ext uri="{BB962C8B-B14F-4D97-AF65-F5344CB8AC3E}">
        <p14:creationId xmlns:p14="http://schemas.microsoft.com/office/powerpoint/2010/main" val="38509160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2644"/>
            <a:ext cx="8473185" cy="566822"/>
          </a:xfrm>
          <a:prstGeom prst="rect">
            <a:avLst/>
          </a:prstGeom>
        </p:spPr>
        <p:txBody>
          <a:bodyPr vert="horz" wrap="square" lIns="0" tIns="12700" rIns="0" bIns="0" rtlCol="0">
            <a:spAutoFit/>
          </a:bodyPr>
          <a:lstStyle/>
          <a:p>
            <a:pPr marL="2118995">
              <a:lnSpc>
                <a:spcPct val="100000"/>
              </a:lnSpc>
              <a:spcBef>
                <a:spcPts val="100"/>
              </a:spcBef>
            </a:pPr>
            <a:r>
              <a:rPr lang="en-US" sz="3600" b="1"/>
              <a:t>Resistance Thermometers</a:t>
            </a:r>
            <a:endParaRPr lang="en-US" sz="3600" b="1" spc="-10">
              <a:latin typeface="Calibri"/>
              <a:cs typeface="Calibri"/>
            </a:endParaRPr>
          </a:p>
        </p:txBody>
      </p:sp>
      <p:pic>
        <p:nvPicPr>
          <p:cNvPr id="4" name="Picture 3">
            <a:extLst>
              <a:ext uri="{FF2B5EF4-FFF2-40B4-BE49-F238E27FC236}">
                <a16:creationId xmlns:a16="http://schemas.microsoft.com/office/drawing/2014/main" id="{804AF19F-B53F-E996-F42B-3D5D56931C84}"/>
              </a:ext>
            </a:extLst>
          </p:cNvPr>
          <p:cNvPicPr>
            <a:picLocks noChangeAspect="1"/>
          </p:cNvPicPr>
          <p:nvPr/>
        </p:nvPicPr>
        <p:blipFill>
          <a:blip r:embed="rId2"/>
          <a:stretch>
            <a:fillRect/>
          </a:stretch>
        </p:blipFill>
        <p:spPr>
          <a:xfrm>
            <a:off x="1607217" y="1295400"/>
            <a:ext cx="5929566" cy="1743074"/>
          </a:xfrm>
          <a:prstGeom prst="rect">
            <a:avLst/>
          </a:prstGeom>
        </p:spPr>
      </p:pic>
      <p:pic>
        <p:nvPicPr>
          <p:cNvPr id="6" name="Picture 5">
            <a:extLst>
              <a:ext uri="{FF2B5EF4-FFF2-40B4-BE49-F238E27FC236}">
                <a16:creationId xmlns:a16="http://schemas.microsoft.com/office/drawing/2014/main" id="{2B842180-0BCB-11B1-B97E-9DF205FBBA76}"/>
              </a:ext>
            </a:extLst>
          </p:cNvPr>
          <p:cNvPicPr>
            <a:picLocks noChangeAspect="1"/>
          </p:cNvPicPr>
          <p:nvPr/>
        </p:nvPicPr>
        <p:blipFill>
          <a:blip r:embed="rId3"/>
          <a:stretch>
            <a:fillRect/>
          </a:stretch>
        </p:blipFill>
        <p:spPr>
          <a:xfrm>
            <a:off x="1383961" y="3276600"/>
            <a:ext cx="6127940" cy="2590800"/>
          </a:xfrm>
          <a:prstGeom prst="rect">
            <a:avLst/>
          </a:prstGeom>
        </p:spPr>
      </p:pic>
    </p:spTree>
    <p:extLst>
      <p:ext uri="{BB962C8B-B14F-4D97-AF65-F5344CB8AC3E}">
        <p14:creationId xmlns:p14="http://schemas.microsoft.com/office/powerpoint/2010/main" val="2501184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69</a:t>
            </a:fld>
            <a:endParaRPr spc="-25"/>
          </a:p>
        </p:txBody>
      </p:sp>
      <p:sp>
        <p:nvSpPr>
          <p:cNvPr id="2" name="object 2"/>
          <p:cNvSpPr txBox="1"/>
          <p:nvPr/>
        </p:nvSpPr>
        <p:spPr>
          <a:xfrm>
            <a:off x="152400" y="2362200"/>
            <a:ext cx="8839200" cy="1367682"/>
          </a:xfrm>
          <a:prstGeom prst="rect">
            <a:avLst/>
          </a:prstGeom>
        </p:spPr>
        <p:txBody>
          <a:bodyPr vert="horz" wrap="square" lIns="0" tIns="13335" rIns="0" bIns="0" rtlCol="0">
            <a:spAutoFit/>
          </a:bodyPr>
          <a:lstStyle/>
          <a:p>
            <a:pPr marL="12700" algn="ctr">
              <a:lnSpc>
                <a:spcPct val="100000"/>
              </a:lnSpc>
              <a:spcBef>
                <a:spcPts val="105"/>
              </a:spcBef>
            </a:pPr>
            <a:r>
              <a:rPr lang="en-IN" sz="4400" b="1" spc="-10">
                <a:latin typeface="Calibri"/>
                <a:cs typeface="Calibri"/>
              </a:rPr>
              <a:t>Resistive Temperature Detectors (RTDs)</a:t>
            </a:r>
            <a:endParaRPr lang="en-IN" sz="44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189">
              <a:lnSpc>
                <a:spcPts val="1425"/>
              </a:lnSpc>
            </a:pPr>
            <a:fld id="{81D60167-4931-47E6-BA6A-407CBD079E47}" type="slidenum">
              <a:rPr spc="-5" dirty="0"/>
              <a:t>7</a:t>
            </a:fld>
            <a:endParaRPr spc="-5"/>
          </a:p>
        </p:txBody>
      </p:sp>
      <p:sp>
        <p:nvSpPr>
          <p:cNvPr id="2" name="object 2"/>
          <p:cNvSpPr txBox="1">
            <a:spLocks noGrp="1"/>
          </p:cNvSpPr>
          <p:nvPr>
            <p:ph type="title"/>
          </p:nvPr>
        </p:nvSpPr>
        <p:spPr>
          <a:prstGeom prst="rect">
            <a:avLst/>
          </a:prstGeom>
        </p:spPr>
        <p:txBody>
          <a:bodyPr vert="horz" wrap="square" lIns="0" tIns="387299" rIns="0" bIns="0" rtlCol="0">
            <a:spAutoFit/>
          </a:bodyPr>
          <a:lstStyle/>
          <a:p>
            <a:pPr marL="1063625">
              <a:lnSpc>
                <a:spcPct val="100000"/>
              </a:lnSpc>
              <a:spcBef>
                <a:spcPts val="105"/>
              </a:spcBef>
            </a:pPr>
            <a:r>
              <a:rPr b="1" spc="-10">
                <a:latin typeface="Calibri"/>
                <a:cs typeface="Calibri"/>
              </a:rPr>
              <a:t>Potentiometer</a:t>
            </a:r>
            <a:r>
              <a:rPr b="1" spc="-204">
                <a:latin typeface="Calibri"/>
                <a:cs typeface="Calibri"/>
              </a:rPr>
              <a:t> </a:t>
            </a:r>
            <a:r>
              <a:rPr b="1" spc="-10">
                <a:latin typeface="Calibri"/>
                <a:cs typeface="Calibri"/>
              </a:rPr>
              <a:t>Sensors</a:t>
            </a:r>
          </a:p>
        </p:txBody>
      </p:sp>
      <p:sp>
        <p:nvSpPr>
          <p:cNvPr id="3" name="object 3"/>
          <p:cNvSpPr txBox="1"/>
          <p:nvPr/>
        </p:nvSpPr>
        <p:spPr>
          <a:xfrm>
            <a:off x="906576" y="1841486"/>
            <a:ext cx="7078345" cy="3495187"/>
          </a:xfrm>
          <a:prstGeom prst="rect">
            <a:avLst/>
          </a:prstGeom>
        </p:spPr>
        <p:txBody>
          <a:bodyPr vert="horz" wrap="square" lIns="0" tIns="55244" rIns="0" bIns="0" rtlCol="0">
            <a:spAutoFit/>
          </a:bodyPr>
          <a:lstStyle/>
          <a:p>
            <a:pPr marL="354965" indent="-342265">
              <a:lnSpc>
                <a:spcPct val="100000"/>
              </a:lnSpc>
              <a:spcBef>
                <a:spcPts val="434"/>
              </a:spcBef>
              <a:buFont typeface="Arial"/>
              <a:buChar char="•"/>
              <a:tabLst>
                <a:tab pos="354965" algn="l"/>
              </a:tabLst>
            </a:pPr>
            <a:r>
              <a:rPr sz="2800">
                <a:latin typeface="Calibri"/>
                <a:cs typeface="Calibri"/>
              </a:rPr>
              <a:t>The</a:t>
            </a:r>
            <a:r>
              <a:rPr sz="2800" spc="-70">
                <a:latin typeface="Calibri"/>
                <a:cs typeface="Calibri"/>
              </a:rPr>
              <a:t> </a:t>
            </a:r>
            <a:r>
              <a:rPr sz="2800">
                <a:latin typeface="Calibri"/>
                <a:cs typeface="Calibri"/>
              </a:rPr>
              <a:t>simplest</a:t>
            </a:r>
            <a:r>
              <a:rPr sz="2800" spc="-30">
                <a:latin typeface="Calibri"/>
                <a:cs typeface="Calibri"/>
              </a:rPr>
              <a:t> </a:t>
            </a:r>
            <a:r>
              <a:rPr sz="2800">
                <a:latin typeface="Calibri"/>
                <a:cs typeface="Calibri"/>
              </a:rPr>
              <a:t>sensor</a:t>
            </a:r>
            <a:r>
              <a:rPr sz="2800" spc="-45">
                <a:latin typeface="Calibri"/>
                <a:cs typeface="Calibri"/>
              </a:rPr>
              <a:t> </a:t>
            </a:r>
            <a:r>
              <a:rPr sz="2800">
                <a:latin typeface="Calibri"/>
                <a:cs typeface="Calibri"/>
              </a:rPr>
              <a:t>is</a:t>
            </a:r>
            <a:r>
              <a:rPr sz="2800" spc="-70">
                <a:latin typeface="Calibri"/>
                <a:cs typeface="Calibri"/>
              </a:rPr>
              <a:t> </a:t>
            </a:r>
            <a:r>
              <a:rPr sz="2800">
                <a:latin typeface="Calibri"/>
                <a:cs typeface="Calibri"/>
              </a:rPr>
              <a:t>the</a:t>
            </a:r>
            <a:r>
              <a:rPr sz="2800" spc="-65">
                <a:latin typeface="Calibri"/>
                <a:cs typeface="Calibri"/>
              </a:rPr>
              <a:t> </a:t>
            </a:r>
            <a:r>
              <a:rPr sz="2800" spc="-10">
                <a:latin typeface="Calibri"/>
                <a:cs typeface="Calibri"/>
              </a:rPr>
              <a:t>Potentiometer</a:t>
            </a:r>
            <a:endParaRPr sz="2800">
              <a:latin typeface="Calibri"/>
              <a:cs typeface="Calibri"/>
            </a:endParaRPr>
          </a:p>
          <a:p>
            <a:pPr marL="355600" marR="5080" indent="-342900">
              <a:lnSpc>
                <a:spcPts val="3020"/>
              </a:lnSpc>
              <a:spcBef>
                <a:spcPts val="720"/>
              </a:spcBef>
              <a:buFont typeface="Arial"/>
              <a:buChar char="•"/>
              <a:tabLst>
                <a:tab pos="355600" algn="l"/>
                <a:tab pos="1713230" algn="l"/>
              </a:tabLst>
            </a:pPr>
            <a:r>
              <a:rPr sz="2800">
                <a:latin typeface="Calibri"/>
                <a:cs typeface="Calibri"/>
              </a:rPr>
              <a:t>R</a:t>
            </a:r>
            <a:r>
              <a:rPr sz="2800" spc="-20">
                <a:latin typeface="Calibri"/>
                <a:cs typeface="Calibri"/>
              </a:rPr>
              <a:t> </a:t>
            </a:r>
            <a:r>
              <a:rPr sz="2800">
                <a:latin typeface="Calibri"/>
                <a:cs typeface="Calibri"/>
              </a:rPr>
              <a:t>=</a:t>
            </a:r>
            <a:r>
              <a:rPr sz="2800" spc="5">
                <a:latin typeface="Calibri"/>
                <a:cs typeface="Calibri"/>
              </a:rPr>
              <a:t> </a:t>
            </a:r>
            <a:r>
              <a:rPr sz="2800" spc="-20">
                <a:latin typeface="Calibri"/>
                <a:cs typeface="Calibri"/>
              </a:rPr>
              <a:t>ρL/A</a:t>
            </a:r>
            <a:r>
              <a:rPr sz="2800">
                <a:latin typeface="Calibri"/>
                <a:cs typeface="Calibri"/>
              </a:rPr>
              <a:t>	where</a:t>
            </a:r>
            <a:r>
              <a:rPr sz="2800" spc="-70">
                <a:latin typeface="Calibri"/>
                <a:cs typeface="Calibri"/>
              </a:rPr>
              <a:t> </a:t>
            </a:r>
            <a:r>
              <a:rPr sz="2800">
                <a:latin typeface="Calibri"/>
                <a:cs typeface="Calibri"/>
              </a:rPr>
              <a:t>L</a:t>
            </a:r>
            <a:r>
              <a:rPr sz="2800" spc="-65">
                <a:latin typeface="Calibri"/>
                <a:cs typeface="Calibri"/>
              </a:rPr>
              <a:t> </a:t>
            </a:r>
            <a:r>
              <a:rPr sz="2800">
                <a:latin typeface="Calibri"/>
                <a:cs typeface="Calibri"/>
              </a:rPr>
              <a:t>is</a:t>
            </a:r>
            <a:r>
              <a:rPr sz="2800" spc="-65">
                <a:latin typeface="Calibri"/>
                <a:cs typeface="Calibri"/>
              </a:rPr>
              <a:t> </a:t>
            </a:r>
            <a:r>
              <a:rPr sz="2800">
                <a:latin typeface="Calibri"/>
                <a:cs typeface="Calibri"/>
              </a:rPr>
              <a:t>the</a:t>
            </a:r>
            <a:r>
              <a:rPr sz="2800" spc="-65">
                <a:latin typeface="Calibri"/>
                <a:cs typeface="Calibri"/>
              </a:rPr>
              <a:t> </a:t>
            </a:r>
            <a:r>
              <a:rPr sz="2800">
                <a:latin typeface="Calibri"/>
                <a:cs typeface="Calibri"/>
              </a:rPr>
              <a:t>length</a:t>
            </a:r>
            <a:r>
              <a:rPr sz="2800" spc="-65">
                <a:latin typeface="Calibri"/>
                <a:cs typeface="Calibri"/>
              </a:rPr>
              <a:t> </a:t>
            </a:r>
            <a:r>
              <a:rPr sz="2800">
                <a:latin typeface="Calibri"/>
                <a:cs typeface="Calibri"/>
              </a:rPr>
              <a:t>from</a:t>
            </a:r>
            <a:r>
              <a:rPr sz="2800" spc="-55">
                <a:latin typeface="Calibri"/>
                <a:cs typeface="Calibri"/>
              </a:rPr>
              <a:t> </a:t>
            </a:r>
            <a:r>
              <a:rPr sz="2800">
                <a:latin typeface="Calibri"/>
                <a:cs typeface="Calibri"/>
              </a:rPr>
              <a:t>the</a:t>
            </a:r>
            <a:r>
              <a:rPr sz="2800" spc="-65">
                <a:latin typeface="Calibri"/>
                <a:cs typeface="Calibri"/>
              </a:rPr>
              <a:t> </a:t>
            </a:r>
            <a:r>
              <a:rPr sz="2800">
                <a:latin typeface="Calibri"/>
                <a:cs typeface="Calibri"/>
              </a:rPr>
              <a:t>end</a:t>
            </a:r>
            <a:r>
              <a:rPr sz="2800" spc="-50">
                <a:latin typeface="Calibri"/>
                <a:cs typeface="Calibri"/>
              </a:rPr>
              <a:t> </a:t>
            </a:r>
            <a:r>
              <a:rPr sz="2800" spc="-35">
                <a:latin typeface="Calibri"/>
                <a:cs typeface="Calibri"/>
              </a:rPr>
              <a:t>of </a:t>
            </a:r>
            <a:r>
              <a:rPr sz="2800">
                <a:latin typeface="Calibri"/>
                <a:cs typeface="Calibri"/>
              </a:rPr>
              <a:t>the</a:t>
            </a:r>
            <a:r>
              <a:rPr sz="2800" spc="-70">
                <a:latin typeface="Calibri"/>
                <a:cs typeface="Calibri"/>
              </a:rPr>
              <a:t> </a:t>
            </a:r>
            <a:r>
              <a:rPr sz="2800" spc="-10">
                <a:latin typeface="Calibri"/>
                <a:cs typeface="Calibri"/>
              </a:rPr>
              <a:t>resistance</a:t>
            </a:r>
            <a:r>
              <a:rPr sz="2800" spc="-40">
                <a:latin typeface="Calibri"/>
                <a:cs typeface="Calibri"/>
              </a:rPr>
              <a:t> </a:t>
            </a:r>
            <a:r>
              <a:rPr sz="2800">
                <a:latin typeface="Calibri"/>
                <a:cs typeface="Calibri"/>
              </a:rPr>
              <a:t>to</a:t>
            </a:r>
            <a:r>
              <a:rPr sz="2800" spc="-75">
                <a:latin typeface="Calibri"/>
                <a:cs typeface="Calibri"/>
              </a:rPr>
              <a:t> </a:t>
            </a:r>
            <a:r>
              <a:rPr sz="2800">
                <a:latin typeface="Calibri"/>
                <a:cs typeface="Calibri"/>
              </a:rPr>
              <a:t>the</a:t>
            </a:r>
            <a:r>
              <a:rPr sz="2800" spc="-70">
                <a:latin typeface="Calibri"/>
                <a:cs typeface="Calibri"/>
              </a:rPr>
              <a:t> </a:t>
            </a:r>
            <a:r>
              <a:rPr sz="2800">
                <a:latin typeface="Calibri"/>
                <a:cs typeface="Calibri"/>
              </a:rPr>
              <a:t>wiper</a:t>
            </a:r>
            <a:r>
              <a:rPr sz="2800" spc="-70">
                <a:latin typeface="Calibri"/>
                <a:cs typeface="Calibri"/>
              </a:rPr>
              <a:t> </a:t>
            </a:r>
            <a:r>
              <a:rPr sz="2800" spc="-10">
                <a:latin typeface="Calibri"/>
                <a:cs typeface="Calibri"/>
              </a:rPr>
              <a:t>contact.</a:t>
            </a:r>
            <a:endParaRPr sz="2800">
              <a:latin typeface="Calibri"/>
              <a:cs typeface="Calibri"/>
            </a:endParaRPr>
          </a:p>
          <a:p>
            <a:pPr marL="354965" indent="-342265">
              <a:lnSpc>
                <a:spcPct val="100000"/>
              </a:lnSpc>
              <a:buFont typeface="Arial"/>
              <a:buChar char="•"/>
              <a:tabLst>
                <a:tab pos="354965" algn="l"/>
              </a:tabLst>
            </a:pPr>
            <a:r>
              <a:rPr sz="2800">
                <a:latin typeface="Calibri"/>
                <a:cs typeface="Calibri"/>
              </a:rPr>
              <a:t>In</a:t>
            </a:r>
            <a:r>
              <a:rPr sz="2800" spc="-75">
                <a:latin typeface="Calibri"/>
                <a:cs typeface="Calibri"/>
              </a:rPr>
              <a:t> </a:t>
            </a:r>
            <a:r>
              <a:rPr sz="2800">
                <a:latin typeface="Calibri"/>
                <a:cs typeface="Calibri"/>
              </a:rPr>
              <a:t>1871</a:t>
            </a:r>
            <a:r>
              <a:rPr sz="2800" spc="-40">
                <a:latin typeface="Calibri"/>
                <a:cs typeface="Calibri"/>
              </a:rPr>
              <a:t> </a:t>
            </a:r>
            <a:r>
              <a:rPr sz="2800">
                <a:latin typeface="Calibri"/>
                <a:cs typeface="Calibri"/>
              </a:rPr>
              <a:t>G.</a:t>
            </a:r>
            <a:r>
              <a:rPr sz="2800" spc="-55">
                <a:latin typeface="Calibri"/>
                <a:cs typeface="Calibri"/>
              </a:rPr>
              <a:t> </a:t>
            </a:r>
            <a:r>
              <a:rPr sz="2800">
                <a:latin typeface="Calibri"/>
                <a:cs typeface="Calibri"/>
              </a:rPr>
              <a:t>Little</a:t>
            </a:r>
            <a:r>
              <a:rPr sz="2800" spc="-65">
                <a:latin typeface="Calibri"/>
                <a:cs typeface="Calibri"/>
              </a:rPr>
              <a:t> </a:t>
            </a:r>
            <a:r>
              <a:rPr sz="2800" spc="-20">
                <a:latin typeface="Calibri"/>
                <a:cs typeface="Calibri"/>
              </a:rPr>
              <a:t>patented</a:t>
            </a:r>
            <a:r>
              <a:rPr sz="2800" spc="-75">
                <a:latin typeface="Calibri"/>
                <a:cs typeface="Calibri"/>
              </a:rPr>
              <a:t> </a:t>
            </a:r>
            <a:r>
              <a:rPr sz="2800">
                <a:latin typeface="Calibri"/>
                <a:cs typeface="Calibri"/>
              </a:rPr>
              <a:t>the</a:t>
            </a:r>
            <a:r>
              <a:rPr sz="2800" spc="-60">
                <a:latin typeface="Calibri"/>
                <a:cs typeface="Calibri"/>
              </a:rPr>
              <a:t> </a:t>
            </a:r>
            <a:r>
              <a:rPr sz="2800">
                <a:latin typeface="Calibri"/>
                <a:cs typeface="Calibri"/>
              </a:rPr>
              <a:t>variable</a:t>
            </a:r>
            <a:r>
              <a:rPr sz="2800" spc="-65">
                <a:latin typeface="Calibri"/>
                <a:cs typeface="Calibri"/>
              </a:rPr>
              <a:t> </a:t>
            </a:r>
            <a:r>
              <a:rPr sz="2800" spc="-10">
                <a:latin typeface="Calibri"/>
                <a:cs typeface="Calibri"/>
              </a:rPr>
              <a:t>resistor.</a:t>
            </a:r>
            <a:endParaRPr sz="2800">
              <a:latin typeface="Calibri"/>
              <a:cs typeface="Calibri"/>
            </a:endParaRPr>
          </a:p>
          <a:p>
            <a:pPr marL="355600" marR="478155" indent="-342900">
              <a:lnSpc>
                <a:spcPts val="3020"/>
              </a:lnSpc>
              <a:spcBef>
                <a:spcPts val="720"/>
              </a:spcBef>
              <a:buFont typeface="Arial"/>
              <a:buChar char="•"/>
              <a:tabLst>
                <a:tab pos="355600" algn="l"/>
              </a:tabLst>
            </a:pPr>
            <a:r>
              <a:rPr sz="2800">
                <a:latin typeface="Calibri"/>
                <a:cs typeface="Calibri"/>
              </a:rPr>
              <a:t>In</a:t>
            </a:r>
            <a:r>
              <a:rPr sz="2800" spc="-95">
                <a:latin typeface="Calibri"/>
                <a:cs typeface="Calibri"/>
              </a:rPr>
              <a:t> </a:t>
            </a:r>
            <a:r>
              <a:rPr sz="2800">
                <a:latin typeface="Calibri"/>
                <a:cs typeface="Calibri"/>
              </a:rPr>
              <a:t>1907</a:t>
            </a:r>
            <a:r>
              <a:rPr sz="2800" spc="-15">
                <a:latin typeface="Calibri"/>
                <a:cs typeface="Calibri"/>
              </a:rPr>
              <a:t> </a:t>
            </a:r>
            <a:r>
              <a:rPr sz="2800">
                <a:latin typeface="Calibri"/>
                <a:cs typeface="Calibri"/>
              </a:rPr>
              <a:t>H.</a:t>
            </a:r>
            <a:r>
              <a:rPr sz="2800" spc="-20">
                <a:latin typeface="Calibri"/>
                <a:cs typeface="Calibri"/>
              </a:rPr>
              <a:t> </a:t>
            </a:r>
            <a:r>
              <a:rPr sz="2800" spc="-200">
                <a:latin typeface="Calibri"/>
                <a:cs typeface="Calibri"/>
              </a:rPr>
              <a:t>P.</a:t>
            </a:r>
            <a:r>
              <a:rPr sz="2800" spc="25">
                <a:latin typeface="Calibri"/>
                <a:cs typeface="Calibri"/>
              </a:rPr>
              <a:t> </a:t>
            </a:r>
            <a:r>
              <a:rPr sz="2800" spc="-10">
                <a:latin typeface="Calibri"/>
                <a:cs typeface="Calibri"/>
              </a:rPr>
              <a:t>MacLagan</a:t>
            </a:r>
            <a:r>
              <a:rPr sz="2800" spc="-40">
                <a:latin typeface="Calibri"/>
                <a:cs typeface="Calibri"/>
              </a:rPr>
              <a:t> </a:t>
            </a:r>
            <a:r>
              <a:rPr sz="2800" spc="-20">
                <a:latin typeface="Calibri"/>
                <a:cs typeface="Calibri"/>
              </a:rPr>
              <a:t>patented</a:t>
            </a:r>
            <a:r>
              <a:rPr sz="2800" spc="-45">
                <a:latin typeface="Calibri"/>
                <a:cs typeface="Calibri"/>
              </a:rPr>
              <a:t> </a:t>
            </a:r>
            <a:r>
              <a:rPr sz="2800">
                <a:latin typeface="Calibri"/>
                <a:cs typeface="Calibri"/>
              </a:rPr>
              <a:t>the</a:t>
            </a:r>
            <a:r>
              <a:rPr sz="2800" spc="-40">
                <a:latin typeface="Calibri"/>
                <a:cs typeface="Calibri"/>
              </a:rPr>
              <a:t> </a:t>
            </a:r>
            <a:r>
              <a:rPr sz="2800" spc="-10">
                <a:latin typeface="Calibri"/>
                <a:cs typeface="Calibri"/>
              </a:rPr>
              <a:t>rotary potentiometer.</a:t>
            </a:r>
            <a:endParaRPr sz="2800">
              <a:latin typeface="Calibri"/>
              <a:cs typeface="Calibri"/>
            </a:endParaRPr>
          </a:p>
          <a:p>
            <a:pPr marL="355600" marR="132715" indent="-342900">
              <a:lnSpc>
                <a:spcPts val="3020"/>
              </a:lnSpc>
              <a:spcBef>
                <a:spcPts val="685"/>
              </a:spcBef>
              <a:buFont typeface="Arial"/>
              <a:buChar char="•"/>
              <a:tabLst>
                <a:tab pos="355600" algn="l"/>
              </a:tabLst>
            </a:pPr>
            <a:r>
              <a:rPr sz="2800">
                <a:latin typeface="Calibri"/>
                <a:cs typeface="Calibri"/>
              </a:rPr>
              <a:t>In</a:t>
            </a:r>
            <a:r>
              <a:rPr sz="2800" spc="-80">
                <a:latin typeface="Calibri"/>
                <a:cs typeface="Calibri"/>
              </a:rPr>
              <a:t> </a:t>
            </a:r>
            <a:r>
              <a:rPr sz="2800">
                <a:latin typeface="Calibri"/>
                <a:cs typeface="Calibri"/>
              </a:rPr>
              <a:t>1945</a:t>
            </a:r>
            <a:r>
              <a:rPr sz="2800" spc="-50">
                <a:latin typeface="Calibri"/>
                <a:cs typeface="Calibri"/>
              </a:rPr>
              <a:t> </a:t>
            </a:r>
            <a:r>
              <a:rPr sz="2800">
                <a:latin typeface="Calibri"/>
                <a:cs typeface="Calibri"/>
              </a:rPr>
              <a:t>A.O.</a:t>
            </a:r>
            <a:r>
              <a:rPr sz="2800" spc="-60">
                <a:latin typeface="Calibri"/>
                <a:cs typeface="Calibri"/>
              </a:rPr>
              <a:t> </a:t>
            </a:r>
            <a:r>
              <a:rPr sz="2800">
                <a:latin typeface="Calibri"/>
                <a:cs typeface="Calibri"/>
              </a:rPr>
              <a:t>Beckman</a:t>
            </a:r>
            <a:r>
              <a:rPr sz="2800" spc="-65">
                <a:latin typeface="Calibri"/>
                <a:cs typeface="Calibri"/>
              </a:rPr>
              <a:t> </a:t>
            </a:r>
            <a:r>
              <a:rPr sz="2800" spc="-20">
                <a:latin typeface="Calibri"/>
                <a:cs typeface="Calibri"/>
              </a:rPr>
              <a:t>patented</a:t>
            </a:r>
            <a:r>
              <a:rPr sz="2800" spc="-75">
                <a:latin typeface="Calibri"/>
                <a:cs typeface="Calibri"/>
              </a:rPr>
              <a:t> </a:t>
            </a:r>
            <a:r>
              <a:rPr sz="2800">
                <a:latin typeface="Calibri"/>
                <a:cs typeface="Calibri"/>
              </a:rPr>
              <a:t>the</a:t>
            </a:r>
            <a:r>
              <a:rPr sz="2800" spc="-40">
                <a:latin typeface="Calibri"/>
                <a:cs typeface="Calibri"/>
              </a:rPr>
              <a:t> </a:t>
            </a:r>
            <a:r>
              <a:rPr sz="2800" spc="-10">
                <a:latin typeface="Calibri"/>
                <a:cs typeface="Calibri"/>
              </a:rPr>
              <a:t>multiturn </a:t>
            </a:r>
            <a:r>
              <a:rPr sz="2800">
                <a:latin typeface="Calibri"/>
                <a:cs typeface="Calibri"/>
              </a:rPr>
              <a:t>precision</a:t>
            </a:r>
            <a:r>
              <a:rPr sz="2800" spc="-135">
                <a:latin typeface="Calibri"/>
                <a:cs typeface="Calibri"/>
              </a:rPr>
              <a:t> </a:t>
            </a:r>
            <a:r>
              <a:rPr sz="2800" spc="-10">
                <a:latin typeface="Calibri"/>
                <a:cs typeface="Calibri"/>
              </a:rPr>
              <a:t>potentiometer.</a:t>
            </a:r>
            <a:endParaRPr sz="28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70</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RESISTIVE TEMPERATURE DETECTORS (RTDs)</a:t>
            </a:r>
            <a:endParaRPr lang="en-IN" sz="3600">
              <a:latin typeface="Calibri"/>
              <a:cs typeface="Calibri"/>
            </a:endParaRPr>
          </a:p>
        </p:txBody>
      </p:sp>
      <p:sp>
        <p:nvSpPr>
          <p:cNvPr id="4" name="TextBox 3">
            <a:extLst>
              <a:ext uri="{FF2B5EF4-FFF2-40B4-BE49-F238E27FC236}">
                <a16:creationId xmlns:a16="http://schemas.microsoft.com/office/drawing/2014/main" id="{C87F8E1D-6800-DDE2-AE35-33CF600C46F5}"/>
              </a:ext>
            </a:extLst>
          </p:cNvPr>
          <p:cNvSpPr txBox="1"/>
          <p:nvPr/>
        </p:nvSpPr>
        <p:spPr>
          <a:xfrm>
            <a:off x="76200" y="754533"/>
            <a:ext cx="8991600" cy="6001643"/>
          </a:xfrm>
          <a:prstGeom prst="rect">
            <a:avLst/>
          </a:prstGeom>
          <a:noFill/>
        </p:spPr>
        <p:txBody>
          <a:bodyPr wrap="square">
            <a:spAutoFit/>
          </a:bodyPr>
          <a:lstStyle/>
          <a:p>
            <a:pPr algn="just"/>
            <a:r>
              <a:rPr lang="en-US" sz="2400" b="0" i="0">
                <a:solidFill>
                  <a:srgbClr val="000000"/>
                </a:solidFill>
                <a:effectLst/>
                <a:latin typeface="AdvTmath1"/>
              </a:rPr>
              <a:t>An RTD (resistance temperature detector) is a temperature detector based upon a variation in electric resistance. The commonest metal for this application is platinum, which is sometimes designated PRT (platinum resistance thermometer).</a:t>
            </a:r>
          </a:p>
          <a:p>
            <a:pPr algn="just"/>
            <a:r>
              <a:rPr lang="en-US" sz="2400" b="0" i="0">
                <a:solidFill>
                  <a:srgbClr val="000000"/>
                </a:solidFill>
                <a:effectLst/>
                <a:latin typeface="AdvTmath1"/>
              </a:rPr>
              <a:t>Figure 2.11 shows the symbol for RTDs. The straight line diagonally crossing the resistor indicates that it changes linearly. The label near that line indicates that the change is induced by the temperature and has a positive co</a:t>
            </a:r>
            <a:r>
              <a:rPr lang="en-US" sz="2400">
                <a:solidFill>
                  <a:srgbClr val="000000"/>
                </a:solidFill>
                <a:latin typeface="AdvTmath1"/>
              </a:rPr>
              <a:t>effi</a:t>
            </a:r>
            <a:r>
              <a:rPr lang="en-US" sz="2400" b="0" i="0">
                <a:solidFill>
                  <a:srgbClr val="000000"/>
                </a:solidFill>
                <a:effectLst/>
                <a:latin typeface="AdvTmath1"/>
              </a:rPr>
              <a:t>cient. Three- and four-wire resistors reduce measurement errors from connecting leads.</a:t>
            </a:r>
          </a:p>
          <a:p>
            <a:pPr algn="just"/>
            <a:r>
              <a:rPr lang="en-US" sz="2400" b="0" i="0">
                <a:solidFill>
                  <a:srgbClr val="000000"/>
                </a:solidFill>
                <a:effectLst/>
                <a:latin typeface="AdvTmath1"/>
              </a:rPr>
              <a:t>RTDs rely on the positive temperature coefficient for a conductor’s resistance. In a conductor the number of electrons available to conduct electricity does not significantly change with temperature. But when the temperature increases, the vibrations of the atoms around their equilibrium positions increase in amplitude. This results in a greater dispersion of electrons, which reduces their average speed. Hence, the resistance increases when the temperature rises.</a:t>
            </a:r>
            <a:endParaRPr lang="en-IN" sz="2400"/>
          </a:p>
        </p:txBody>
      </p:sp>
    </p:spTree>
    <p:extLst>
      <p:ext uri="{BB962C8B-B14F-4D97-AF65-F5344CB8AC3E}">
        <p14:creationId xmlns:p14="http://schemas.microsoft.com/office/powerpoint/2010/main" val="3201690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71</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RESISTIVE TEMPERATURE DETECTORS (RTDs)</a:t>
            </a:r>
            <a:endParaRPr lang="en-IN" sz="3600">
              <a:latin typeface="Calibri"/>
              <a:cs typeface="Calibri"/>
            </a:endParaRPr>
          </a:p>
        </p:txBody>
      </p:sp>
      <p:pic>
        <p:nvPicPr>
          <p:cNvPr id="6" name="Picture 5">
            <a:extLst>
              <a:ext uri="{FF2B5EF4-FFF2-40B4-BE49-F238E27FC236}">
                <a16:creationId xmlns:a16="http://schemas.microsoft.com/office/drawing/2014/main" id="{A6EFF9B7-46A1-14F6-1F42-B166709E3A68}"/>
              </a:ext>
            </a:extLst>
          </p:cNvPr>
          <p:cNvPicPr>
            <a:picLocks noChangeAspect="1"/>
          </p:cNvPicPr>
          <p:nvPr/>
        </p:nvPicPr>
        <p:blipFill>
          <a:blip r:embed="rId2"/>
          <a:stretch>
            <a:fillRect/>
          </a:stretch>
        </p:blipFill>
        <p:spPr>
          <a:xfrm>
            <a:off x="470579" y="2345391"/>
            <a:ext cx="8202842" cy="2462213"/>
          </a:xfrm>
          <a:prstGeom prst="rect">
            <a:avLst/>
          </a:prstGeom>
        </p:spPr>
      </p:pic>
    </p:spTree>
    <p:extLst>
      <p:ext uri="{BB962C8B-B14F-4D97-AF65-F5344CB8AC3E}">
        <p14:creationId xmlns:p14="http://schemas.microsoft.com/office/powerpoint/2010/main" val="54872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72</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RESISTIVE TEMPERATURE DETECTORS (RTDs)</a:t>
            </a:r>
            <a:endParaRPr lang="en-IN" sz="3600">
              <a:latin typeface="Calibri"/>
              <a:cs typeface="Calibri"/>
            </a:endParaRPr>
          </a:p>
        </p:txBody>
      </p:sp>
      <p:pic>
        <p:nvPicPr>
          <p:cNvPr id="4" name="Picture 3">
            <a:extLst>
              <a:ext uri="{FF2B5EF4-FFF2-40B4-BE49-F238E27FC236}">
                <a16:creationId xmlns:a16="http://schemas.microsoft.com/office/drawing/2014/main" id="{112A8ECE-2A36-E749-3C4E-53256D9687C9}"/>
              </a:ext>
            </a:extLst>
          </p:cNvPr>
          <p:cNvPicPr>
            <a:picLocks noChangeAspect="1"/>
          </p:cNvPicPr>
          <p:nvPr/>
        </p:nvPicPr>
        <p:blipFill>
          <a:blip r:embed="rId2"/>
          <a:stretch>
            <a:fillRect/>
          </a:stretch>
        </p:blipFill>
        <p:spPr>
          <a:xfrm>
            <a:off x="1723106" y="1295400"/>
            <a:ext cx="5697788" cy="490538"/>
          </a:xfrm>
          <a:prstGeom prst="rect">
            <a:avLst/>
          </a:prstGeom>
          <a:ln w="28575">
            <a:solidFill>
              <a:srgbClr val="FF0000"/>
            </a:solidFill>
          </a:ln>
        </p:spPr>
      </p:pic>
      <p:sp>
        <p:nvSpPr>
          <p:cNvPr id="10" name="TextBox 9">
            <a:extLst>
              <a:ext uri="{FF2B5EF4-FFF2-40B4-BE49-F238E27FC236}">
                <a16:creationId xmlns:a16="http://schemas.microsoft.com/office/drawing/2014/main" id="{208A8A49-3F13-44B8-C164-539EA0466D48}"/>
              </a:ext>
            </a:extLst>
          </p:cNvPr>
          <p:cNvSpPr txBox="1"/>
          <p:nvPr/>
        </p:nvSpPr>
        <p:spPr>
          <a:xfrm>
            <a:off x="533400" y="1997838"/>
            <a:ext cx="8458200" cy="1754326"/>
          </a:xfrm>
          <a:prstGeom prst="rect">
            <a:avLst/>
          </a:prstGeom>
          <a:noFill/>
        </p:spPr>
        <p:txBody>
          <a:bodyPr wrap="square">
            <a:spAutoFit/>
          </a:bodyPr>
          <a:lstStyle/>
          <a:p>
            <a:r>
              <a:rPr lang="en-US"/>
              <a:t>where R</a:t>
            </a:r>
            <a:r>
              <a:rPr lang="en-US" sz="1200"/>
              <a:t>0</a:t>
            </a:r>
            <a:r>
              <a:rPr lang="en-US"/>
              <a:t> is the resistance at the reference temperature T</a:t>
            </a:r>
            <a:r>
              <a:rPr lang="en-US" sz="1100"/>
              <a:t>0</a:t>
            </a:r>
            <a:r>
              <a:rPr lang="en-US"/>
              <a:t>. The coefficients can</a:t>
            </a:r>
          </a:p>
          <a:p>
            <a:r>
              <a:rPr lang="en-US"/>
              <a:t>be determined from resistance measurements at fixed-point temperatures:</a:t>
            </a:r>
          </a:p>
          <a:p>
            <a:r>
              <a:rPr lang="en-US"/>
              <a:t>0.01 degree C—(triple point of water), 100 degree C (boiling water), 660.323 degree C (freezing aluminum), and so on. The resistance changes because of both the change in resistivity and the change in dimensions caused by temperature. </a:t>
            </a:r>
            <a:endParaRPr lang="en-IN"/>
          </a:p>
        </p:txBody>
      </p:sp>
      <p:sp>
        <p:nvSpPr>
          <p:cNvPr id="12" name="TextBox 11">
            <a:extLst>
              <a:ext uri="{FF2B5EF4-FFF2-40B4-BE49-F238E27FC236}">
                <a16:creationId xmlns:a16="http://schemas.microsoft.com/office/drawing/2014/main" id="{D4FC5E3D-009B-1CE0-6B7E-A5B4C2C22031}"/>
              </a:ext>
            </a:extLst>
          </p:cNvPr>
          <p:cNvSpPr txBox="1"/>
          <p:nvPr/>
        </p:nvSpPr>
        <p:spPr>
          <a:xfrm>
            <a:off x="533400" y="3964064"/>
            <a:ext cx="8305800" cy="1522336"/>
          </a:xfrm>
          <a:prstGeom prst="rect">
            <a:avLst/>
          </a:prstGeom>
          <a:noFill/>
        </p:spPr>
        <p:txBody>
          <a:bodyPr wrap="square">
            <a:spAutoFit/>
          </a:bodyPr>
          <a:lstStyle/>
          <a:p>
            <a:pPr algn="just"/>
            <a:r>
              <a:rPr lang="en-US" sz="1800" b="0" i="0">
                <a:solidFill>
                  <a:srgbClr val="000000"/>
                </a:solidFill>
                <a:effectLst/>
                <a:latin typeface="AdvTmath1"/>
              </a:rPr>
              <a:t>Dynamically, an RTD behaves as a first-order low-pass system, because the resistor has a significant heat capacity (Section 1.5.2). A covered sensor—for example, for environmental protection—has a second-order low-pass overdamped response because of the additional heat capacity of the covering.</a:t>
            </a:r>
          </a:p>
          <a:p>
            <a:pPr algn="just"/>
            <a:r>
              <a:rPr lang="en-US" sz="1800" b="0" i="0">
                <a:solidFill>
                  <a:srgbClr val="000000"/>
                </a:solidFill>
                <a:effectLst/>
                <a:latin typeface="AdvTmath1"/>
              </a:rPr>
              <a:t>There are some restrictions on the use of for temperature measurement. </a:t>
            </a:r>
            <a:endParaRPr lang="en-IN"/>
          </a:p>
        </p:txBody>
      </p:sp>
    </p:spTree>
    <p:extLst>
      <p:ext uri="{BB962C8B-B14F-4D97-AF65-F5344CB8AC3E}">
        <p14:creationId xmlns:p14="http://schemas.microsoft.com/office/powerpoint/2010/main" val="750391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73</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RESISTIVE TEMPERATURE DETECTORS (RTDs)</a:t>
            </a:r>
            <a:endParaRPr lang="en-IN" sz="3600">
              <a:latin typeface="Calibri"/>
              <a:cs typeface="Calibri"/>
            </a:endParaRPr>
          </a:p>
        </p:txBody>
      </p:sp>
      <p:sp>
        <p:nvSpPr>
          <p:cNvPr id="6" name="TextBox 5">
            <a:extLst>
              <a:ext uri="{FF2B5EF4-FFF2-40B4-BE49-F238E27FC236}">
                <a16:creationId xmlns:a16="http://schemas.microsoft.com/office/drawing/2014/main" id="{113047DA-DA76-1CB3-E420-E4AD2A35A583}"/>
              </a:ext>
            </a:extLst>
          </p:cNvPr>
          <p:cNvSpPr txBox="1"/>
          <p:nvPr/>
        </p:nvSpPr>
        <p:spPr>
          <a:xfrm>
            <a:off x="457200" y="1268174"/>
            <a:ext cx="8229600" cy="2308324"/>
          </a:xfrm>
          <a:prstGeom prst="rect">
            <a:avLst/>
          </a:prstGeom>
          <a:noFill/>
        </p:spPr>
        <p:txBody>
          <a:bodyPr wrap="square">
            <a:spAutoFit/>
          </a:bodyPr>
          <a:lstStyle/>
          <a:p>
            <a:r>
              <a:rPr lang="en-US" sz="1800" b="0" i="0">
                <a:solidFill>
                  <a:srgbClr val="000000"/>
                </a:solidFill>
                <a:effectLst/>
                <a:latin typeface="AdvTmath1"/>
              </a:rPr>
              <a:t>First, it is not possible to measure temperatures near the melting point of the conductor. Second, we must avoid any self-heating due to the measurement circuit. Otherwise, the sensor temperature would be higher than that of the surrounding medium. For a conductor in a given environment, the heat dissipation capability is given by the </a:t>
            </a:r>
            <a:r>
              <a:rPr lang="en-US" sz="1800" b="0" i="0">
                <a:solidFill>
                  <a:srgbClr val="000000"/>
                </a:solidFill>
                <a:effectLst/>
                <a:latin typeface="AdvTmath2"/>
              </a:rPr>
              <a:t>heat dissipation constant </a:t>
            </a:r>
            <a:r>
              <a:rPr lang="en-US" sz="1800" b="0" i="0">
                <a:solidFill>
                  <a:srgbClr val="000000"/>
                </a:solidFill>
                <a:effectLst/>
                <a:latin typeface="AdvTmath1"/>
              </a:rPr>
              <a:t>or </a:t>
            </a:r>
            <a:r>
              <a:rPr lang="en-US" sz="1800" b="0" i="0">
                <a:solidFill>
                  <a:srgbClr val="000000"/>
                </a:solidFill>
                <a:effectLst/>
                <a:latin typeface="AdvTmath2"/>
              </a:rPr>
              <a:t>heat dissipation factor       </a:t>
            </a:r>
            <a:r>
              <a:rPr lang="en-US" sz="1800" b="0" i="0">
                <a:solidFill>
                  <a:srgbClr val="000000"/>
                </a:solidFill>
                <a:effectLst/>
                <a:latin typeface="AdvTmath1"/>
              </a:rPr>
              <a:t>(</a:t>
            </a:r>
            <a:r>
              <a:rPr lang="en-US" sz="1800" b="0" i="0" err="1">
                <a:solidFill>
                  <a:srgbClr val="000000"/>
                </a:solidFill>
                <a:effectLst/>
                <a:latin typeface="AdvTmath1"/>
              </a:rPr>
              <a:t>mW</a:t>
            </a:r>
            <a:r>
              <a:rPr lang="en-US" sz="1800" b="0" i="0">
                <a:solidFill>
                  <a:srgbClr val="000000"/>
                </a:solidFill>
                <a:effectLst/>
                <a:latin typeface="AdvTmath1"/>
              </a:rPr>
              <a:t>/K), which depends on the surrounding fluid and its velocity, because heat loss increases by convection</a:t>
            </a:r>
            <a:br>
              <a:rPr lang="en-US"/>
            </a:br>
            <a:endParaRPr lang="en-IN"/>
          </a:p>
        </p:txBody>
      </p:sp>
      <p:graphicFrame>
        <p:nvGraphicFramePr>
          <p:cNvPr id="7" name="Object 6">
            <a:extLst>
              <a:ext uri="{FF2B5EF4-FFF2-40B4-BE49-F238E27FC236}">
                <a16:creationId xmlns:a16="http://schemas.microsoft.com/office/drawing/2014/main" id="{F80D01C0-731E-D2E1-90CC-8051489C714A}"/>
              </a:ext>
            </a:extLst>
          </p:cNvPr>
          <p:cNvGraphicFramePr>
            <a:graphicFrameLocks noChangeAspect="1"/>
          </p:cNvGraphicFramePr>
          <p:nvPr>
            <p:extLst>
              <p:ext uri="{D42A27DB-BD31-4B8C-83A1-F6EECF244321}">
                <p14:modId xmlns:p14="http://schemas.microsoft.com/office/powerpoint/2010/main" val="1218691750"/>
              </p:ext>
            </p:extLst>
          </p:nvPr>
        </p:nvGraphicFramePr>
        <p:xfrm>
          <a:off x="5321300" y="2651125"/>
          <a:ext cx="127000" cy="177800"/>
        </p:xfrm>
        <a:graphic>
          <a:graphicData uri="http://schemas.openxmlformats.org/presentationml/2006/ole">
            <mc:AlternateContent xmlns:mc="http://schemas.openxmlformats.org/markup-compatibility/2006">
              <mc:Choice xmlns:v="urn:schemas-microsoft-com:vml" Requires="v">
                <p:oleObj name="Equation" r:id="rId2" imgW="126720" imgH="177480" progId="Equation.DSMT4">
                  <p:embed/>
                </p:oleObj>
              </mc:Choice>
              <mc:Fallback>
                <p:oleObj name="Equation" r:id="rId2" imgW="126720" imgH="177480" progId="Equation.DSMT4">
                  <p:embed/>
                  <p:pic>
                    <p:nvPicPr>
                      <p:cNvPr id="0" name=""/>
                      <p:cNvPicPr/>
                      <p:nvPr/>
                    </p:nvPicPr>
                    <p:blipFill>
                      <a:blip r:embed="rId3"/>
                      <a:stretch>
                        <a:fillRect/>
                      </a:stretch>
                    </p:blipFill>
                    <p:spPr>
                      <a:xfrm>
                        <a:off x="5321300" y="2651125"/>
                        <a:ext cx="127000" cy="1778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436E26-953C-7043-0864-836C08F67558}"/>
              </a:ext>
            </a:extLst>
          </p:cNvPr>
          <p:cNvGraphicFramePr>
            <a:graphicFrameLocks noChangeAspect="1"/>
          </p:cNvGraphicFramePr>
          <p:nvPr>
            <p:extLst>
              <p:ext uri="{D42A27DB-BD31-4B8C-83A1-F6EECF244321}">
                <p14:modId xmlns:p14="http://schemas.microsoft.com/office/powerpoint/2010/main" val="2724446406"/>
              </p:ext>
            </p:extLst>
          </p:nvPr>
        </p:nvGraphicFramePr>
        <p:xfrm>
          <a:off x="6553200" y="2427591"/>
          <a:ext cx="228600" cy="321014"/>
        </p:xfrm>
        <a:graphic>
          <a:graphicData uri="http://schemas.openxmlformats.org/presentationml/2006/ole">
            <mc:AlternateContent xmlns:mc="http://schemas.openxmlformats.org/markup-compatibility/2006">
              <mc:Choice xmlns:v="urn:schemas-microsoft-com:vml" Requires="v">
                <p:oleObj name="Equation" r:id="rId4" imgW="149706" imgH="210217" progId="Equation.DSMT4">
                  <p:embed/>
                </p:oleObj>
              </mc:Choice>
              <mc:Fallback>
                <p:oleObj name="Equation" r:id="rId4" imgW="149706" imgH="210217" progId="Equation.DSMT4">
                  <p:embed/>
                  <p:pic>
                    <p:nvPicPr>
                      <p:cNvPr id="0" name=""/>
                      <p:cNvPicPr/>
                      <p:nvPr/>
                    </p:nvPicPr>
                    <p:blipFill>
                      <a:blip r:embed="rId5"/>
                      <a:stretch>
                        <a:fillRect/>
                      </a:stretch>
                    </p:blipFill>
                    <p:spPr>
                      <a:xfrm>
                        <a:off x="6553200" y="2427591"/>
                        <a:ext cx="228600" cy="321014"/>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F3EFA624-1B67-F69B-FB3D-737F0CEAA21E}"/>
              </a:ext>
            </a:extLst>
          </p:cNvPr>
          <p:cNvPicPr>
            <a:picLocks noChangeAspect="1"/>
          </p:cNvPicPr>
          <p:nvPr/>
        </p:nvPicPr>
        <p:blipFill>
          <a:blip r:embed="rId6"/>
          <a:stretch>
            <a:fillRect/>
          </a:stretch>
        </p:blipFill>
        <p:spPr>
          <a:xfrm>
            <a:off x="762000" y="3831740"/>
            <a:ext cx="7239000" cy="2703871"/>
          </a:xfrm>
          <a:prstGeom prst="rect">
            <a:avLst/>
          </a:prstGeom>
          <a:ln w="28575">
            <a:solidFill>
              <a:srgbClr val="FF0000"/>
            </a:solidFill>
          </a:ln>
        </p:spPr>
      </p:pic>
    </p:spTree>
    <p:extLst>
      <p:ext uri="{BB962C8B-B14F-4D97-AF65-F5344CB8AC3E}">
        <p14:creationId xmlns:p14="http://schemas.microsoft.com/office/powerpoint/2010/main" val="2517359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74</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RESISTIVE TEMPERATURE DETECTORS (RTDs)</a:t>
            </a:r>
            <a:endParaRPr lang="en-IN" sz="3600">
              <a:latin typeface="Calibri"/>
              <a:cs typeface="Calibri"/>
            </a:endParaRPr>
          </a:p>
        </p:txBody>
      </p:sp>
      <p:graphicFrame>
        <p:nvGraphicFramePr>
          <p:cNvPr id="7" name="Object 6">
            <a:extLst>
              <a:ext uri="{FF2B5EF4-FFF2-40B4-BE49-F238E27FC236}">
                <a16:creationId xmlns:a16="http://schemas.microsoft.com/office/drawing/2014/main" id="{F80D01C0-731E-D2E1-90CC-8051489C714A}"/>
              </a:ext>
            </a:extLst>
          </p:cNvPr>
          <p:cNvGraphicFramePr>
            <a:graphicFrameLocks noChangeAspect="1"/>
          </p:cNvGraphicFramePr>
          <p:nvPr/>
        </p:nvGraphicFramePr>
        <p:xfrm>
          <a:off x="4927600" y="2641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7" name="Object 6">
                        <a:extLst>
                          <a:ext uri="{FF2B5EF4-FFF2-40B4-BE49-F238E27FC236}">
                            <a16:creationId xmlns:a16="http://schemas.microsoft.com/office/drawing/2014/main" id="{F80D01C0-731E-D2E1-90CC-8051489C714A}"/>
                          </a:ext>
                        </a:extLst>
                      </p:cNvPr>
                      <p:cNvPicPr/>
                      <p:nvPr/>
                    </p:nvPicPr>
                    <p:blipFill>
                      <a:blip r:embed="rId3"/>
                      <a:stretch>
                        <a:fillRect/>
                      </a:stretch>
                    </p:blipFill>
                    <p:spPr>
                      <a:xfrm>
                        <a:off x="4927600" y="2641600"/>
                        <a:ext cx="914400" cy="19843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CAEA2BD5-B6BD-0168-20CF-51F4313954E6}"/>
              </a:ext>
            </a:extLst>
          </p:cNvPr>
          <p:cNvPicPr>
            <a:picLocks noChangeAspect="1"/>
          </p:cNvPicPr>
          <p:nvPr/>
        </p:nvPicPr>
        <p:blipFill>
          <a:blip r:embed="rId4"/>
          <a:stretch>
            <a:fillRect/>
          </a:stretch>
        </p:blipFill>
        <p:spPr>
          <a:xfrm>
            <a:off x="367461" y="1095307"/>
            <a:ext cx="8066753" cy="916055"/>
          </a:xfrm>
          <a:prstGeom prst="rect">
            <a:avLst/>
          </a:prstGeom>
        </p:spPr>
      </p:pic>
      <p:pic>
        <p:nvPicPr>
          <p:cNvPr id="10" name="Picture 9">
            <a:extLst>
              <a:ext uri="{FF2B5EF4-FFF2-40B4-BE49-F238E27FC236}">
                <a16:creationId xmlns:a16="http://schemas.microsoft.com/office/drawing/2014/main" id="{4D0E00F1-6386-991D-3D75-E2003F7D7AEC}"/>
              </a:ext>
            </a:extLst>
          </p:cNvPr>
          <p:cNvPicPr>
            <a:picLocks noChangeAspect="1"/>
          </p:cNvPicPr>
          <p:nvPr/>
        </p:nvPicPr>
        <p:blipFill>
          <a:blip r:embed="rId5"/>
          <a:stretch>
            <a:fillRect/>
          </a:stretch>
        </p:blipFill>
        <p:spPr>
          <a:xfrm>
            <a:off x="1275633" y="2384942"/>
            <a:ext cx="6592734" cy="1976438"/>
          </a:xfrm>
          <a:prstGeom prst="rect">
            <a:avLst/>
          </a:prstGeom>
        </p:spPr>
      </p:pic>
      <p:pic>
        <p:nvPicPr>
          <p:cNvPr id="13" name="Picture 12">
            <a:extLst>
              <a:ext uri="{FF2B5EF4-FFF2-40B4-BE49-F238E27FC236}">
                <a16:creationId xmlns:a16="http://schemas.microsoft.com/office/drawing/2014/main" id="{46E41DB4-B09B-280D-D86D-363E8491448F}"/>
              </a:ext>
            </a:extLst>
          </p:cNvPr>
          <p:cNvPicPr>
            <a:picLocks noChangeAspect="1"/>
          </p:cNvPicPr>
          <p:nvPr/>
        </p:nvPicPr>
        <p:blipFill>
          <a:blip r:embed="rId6"/>
          <a:stretch>
            <a:fillRect/>
          </a:stretch>
        </p:blipFill>
        <p:spPr>
          <a:xfrm>
            <a:off x="367460" y="4422024"/>
            <a:ext cx="7938339" cy="2084816"/>
          </a:xfrm>
          <a:prstGeom prst="rect">
            <a:avLst/>
          </a:prstGeom>
        </p:spPr>
      </p:pic>
    </p:spTree>
    <p:extLst>
      <p:ext uri="{BB962C8B-B14F-4D97-AF65-F5344CB8AC3E}">
        <p14:creationId xmlns:p14="http://schemas.microsoft.com/office/powerpoint/2010/main" val="2568300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75</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RESISTIVE TEMPERATURE DETECTORS (RTDs)</a:t>
            </a:r>
            <a:endParaRPr lang="en-IN" sz="3600">
              <a:latin typeface="Calibri"/>
              <a:cs typeface="Calibri"/>
            </a:endParaRPr>
          </a:p>
        </p:txBody>
      </p:sp>
      <p:graphicFrame>
        <p:nvGraphicFramePr>
          <p:cNvPr id="7" name="Object 6">
            <a:extLst>
              <a:ext uri="{FF2B5EF4-FFF2-40B4-BE49-F238E27FC236}">
                <a16:creationId xmlns:a16="http://schemas.microsoft.com/office/drawing/2014/main" id="{F80D01C0-731E-D2E1-90CC-8051489C714A}"/>
              </a:ext>
            </a:extLst>
          </p:cNvPr>
          <p:cNvGraphicFramePr>
            <a:graphicFrameLocks noChangeAspect="1"/>
          </p:cNvGraphicFramePr>
          <p:nvPr/>
        </p:nvGraphicFramePr>
        <p:xfrm>
          <a:off x="4927600" y="2641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7" name="Object 6">
                        <a:extLst>
                          <a:ext uri="{FF2B5EF4-FFF2-40B4-BE49-F238E27FC236}">
                            <a16:creationId xmlns:a16="http://schemas.microsoft.com/office/drawing/2014/main" id="{F80D01C0-731E-D2E1-90CC-8051489C714A}"/>
                          </a:ext>
                        </a:extLst>
                      </p:cNvPr>
                      <p:cNvPicPr/>
                      <p:nvPr/>
                    </p:nvPicPr>
                    <p:blipFill>
                      <a:blip r:embed="rId3"/>
                      <a:stretch>
                        <a:fillRect/>
                      </a:stretch>
                    </p:blipFill>
                    <p:spPr>
                      <a:xfrm>
                        <a:off x="4927600" y="2641600"/>
                        <a:ext cx="914400" cy="19843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75269B3-5AF6-3205-462B-3BB9D22F2153}"/>
              </a:ext>
            </a:extLst>
          </p:cNvPr>
          <p:cNvPicPr>
            <a:picLocks noChangeAspect="1"/>
          </p:cNvPicPr>
          <p:nvPr/>
        </p:nvPicPr>
        <p:blipFill>
          <a:blip r:embed="rId4"/>
          <a:stretch>
            <a:fillRect/>
          </a:stretch>
        </p:blipFill>
        <p:spPr>
          <a:xfrm>
            <a:off x="457200" y="1232135"/>
            <a:ext cx="7543800" cy="1126875"/>
          </a:xfrm>
          <a:prstGeom prst="rect">
            <a:avLst/>
          </a:prstGeom>
          <a:ln w="38100">
            <a:solidFill>
              <a:srgbClr val="FF0000"/>
            </a:solidFill>
          </a:ln>
        </p:spPr>
      </p:pic>
      <p:pic>
        <p:nvPicPr>
          <p:cNvPr id="9" name="Picture 8">
            <a:extLst>
              <a:ext uri="{FF2B5EF4-FFF2-40B4-BE49-F238E27FC236}">
                <a16:creationId xmlns:a16="http://schemas.microsoft.com/office/drawing/2014/main" id="{51555840-6D6D-F860-58F0-45C315D32945}"/>
              </a:ext>
            </a:extLst>
          </p:cNvPr>
          <p:cNvPicPr>
            <a:picLocks noChangeAspect="1"/>
          </p:cNvPicPr>
          <p:nvPr/>
        </p:nvPicPr>
        <p:blipFill>
          <a:blip r:embed="rId5"/>
          <a:stretch>
            <a:fillRect/>
          </a:stretch>
        </p:blipFill>
        <p:spPr>
          <a:xfrm>
            <a:off x="80671" y="2669845"/>
            <a:ext cx="8982658" cy="992981"/>
          </a:xfrm>
          <a:prstGeom prst="rect">
            <a:avLst/>
          </a:prstGeom>
        </p:spPr>
      </p:pic>
      <p:pic>
        <p:nvPicPr>
          <p:cNvPr id="12" name="Picture 11">
            <a:extLst>
              <a:ext uri="{FF2B5EF4-FFF2-40B4-BE49-F238E27FC236}">
                <a16:creationId xmlns:a16="http://schemas.microsoft.com/office/drawing/2014/main" id="{E8FEDB7C-FFE5-F803-C5F9-2D34978B8AB6}"/>
              </a:ext>
            </a:extLst>
          </p:cNvPr>
          <p:cNvPicPr>
            <a:picLocks noChangeAspect="1"/>
          </p:cNvPicPr>
          <p:nvPr/>
        </p:nvPicPr>
        <p:blipFill>
          <a:blip r:embed="rId6"/>
          <a:stretch>
            <a:fillRect/>
          </a:stretch>
        </p:blipFill>
        <p:spPr>
          <a:xfrm>
            <a:off x="3276600" y="3579019"/>
            <a:ext cx="2565400" cy="1242616"/>
          </a:xfrm>
          <a:prstGeom prst="rect">
            <a:avLst/>
          </a:prstGeom>
          <a:ln w="28575">
            <a:solidFill>
              <a:srgbClr val="FF0000"/>
            </a:solidFill>
          </a:ln>
        </p:spPr>
      </p:pic>
      <p:pic>
        <p:nvPicPr>
          <p:cNvPr id="14" name="Picture 13">
            <a:extLst>
              <a:ext uri="{FF2B5EF4-FFF2-40B4-BE49-F238E27FC236}">
                <a16:creationId xmlns:a16="http://schemas.microsoft.com/office/drawing/2014/main" id="{D16158B8-9854-4FE4-1FA7-E4114C19BC05}"/>
              </a:ext>
            </a:extLst>
          </p:cNvPr>
          <p:cNvPicPr>
            <a:picLocks noChangeAspect="1"/>
          </p:cNvPicPr>
          <p:nvPr/>
        </p:nvPicPr>
        <p:blipFill>
          <a:blip r:embed="rId7"/>
          <a:stretch>
            <a:fillRect/>
          </a:stretch>
        </p:blipFill>
        <p:spPr>
          <a:xfrm>
            <a:off x="112612" y="5560122"/>
            <a:ext cx="8918776" cy="421834"/>
          </a:xfrm>
          <a:prstGeom prst="rect">
            <a:avLst/>
          </a:prstGeom>
        </p:spPr>
      </p:pic>
    </p:spTree>
    <p:extLst>
      <p:ext uri="{BB962C8B-B14F-4D97-AF65-F5344CB8AC3E}">
        <p14:creationId xmlns:p14="http://schemas.microsoft.com/office/powerpoint/2010/main" val="3973767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76</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RESISTIVE TEMPERATURE DETECTORS (RTDs)</a:t>
            </a:r>
            <a:endParaRPr lang="en-IN" sz="3600">
              <a:latin typeface="Calibri"/>
              <a:cs typeface="Calibri"/>
            </a:endParaRPr>
          </a:p>
        </p:txBody>
      </p:sp>
      <p:pic>
        <p:nvPicPr>
          <p:cNvPr id="4" name="Picture 3">
            <a:extLst>
              <a:ext uri="{FF2B5EF4-FFF2-40B4-BE49-F238E27FC236}">
                <a16:creationId xmlns:a16="http://schemas.microsoft.com/office/drawing/2014/main" id="{7A5E9F99-236A-D0FF-E0FE-3FB29368D851}"/>
              </a:ext>
            </a:extLst>
          </p:cNvPr>
          <p:cNvPicPr>
            <a:picLocks noChangeAspect="1"/>
          </p:cNvPicPr>
          <p:nvPr/>
        </p:nvPicPr>
        <p:blipFill>
          <a:blip r:embed="rId2"/>
          <a:stretch>
            <a:fillRect/>
          </a:stretch>
        </p:blipFill>
        <p:spPr>
          <a:xfrm>
            <a:off x="381000" y="1066800"/>
            <a:ext cx="8511930" cy="567462"/>
          </a:xfrm>
          <a:prstGeom prst="rect">
            <a:avLst/>
          </a:prstGeom>
        </p:spPr>
      </p:pic>
      <p:pic>
        <p:nvPicPr>
          <p:cNvPr id="10" name="Picture 9">
            <a:extLst>
              <a:ext uri="{FF2B5EF4-FFF2-40B4-BE49-F238E27FC236}">
                <a16:creationId xmlns:a16="http://schemas.microsoft.com/office/drawing/2014/main" id="{38D8D642-C94D-7C22-6DD3-053D2123FDB5}"/>
              </a:ext>
            </a:extLst>
          </p:cNvPr>
          <p:cNvPicPr>
            <a:picLocks noChangeAspect="1"/>
          </p:cNvPicPr>
          <p:nvPr/>
        </p:nvPicPr>
        <p:blipFill>
          <a:blip r:embed="rId3"/>
          <a:stretch>
            <a:fillRect/>
          </a:stretch>
        </p:blipFill>
        <p:spPr>
          <a:xfrm>
            <a:off x="512822" y="1773225"/>
            <a:ext cx="8478778" cy="1495425"/>
          </a:xfrm>
          <a:prstGeom prst="rect">
            <a:avLst/>
          </a:prstGeom>
        </p:spPr>
      </p:pic>
      <p:pic>
        <p:nvPicPr>
          <p:cNvPr id="16" name="Picture 15">
            <a:extLst>
              <a:ext uri="{FF2B5EF4-FFF2-40B4-BE49-F238E27FC236}">
                <a16:creationId xmlns:a16="http://schemas.microsoft.com/office/drawing/2014/main" id="{0678A7F2-6557-0836-FBA5-647C823DE4FF}"/>
              </a:ext>
            </a:extLst>
          </p:cNvPr>
          <p:cNvPicPr>
            <a:picLocks noChangeAspect="1"/>
          </p:cNvPicPr>
          <p:nvPr/>
        </p:nvPicPr>
        <p:blipFill>
          <a:blip r:embed="rId4"/>
          <a:stretch>
            <a:fillRect/>
          </a:stretch>
        </p:blipFill>
        <p:spPr>
          <a:xfrm>
            <a:off x="914400" y="3539630"/>
            <a:ext cx="6783787" cy="1495424"/>
          </a:xfrm>
          <a:prstGeom prst="rect">
            <a:avLst/>
          </a:prstGeom>
        </p:spPr>
      </p:pic>
    </p:spTree>
    <p:extLst>
      <p:ext uri="{BB962C8B-B14F-4D97-AF65-F5344CB8AC3E}">
        <p14:creationId xmlns:p14="http://schemas.microsoft.com/office/powerpoint/2010/main" val="3552244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77</a:t>
            </a:fld>
            <a:endParaRPr spc="-25"/>
          </a:p>
        </p:txBody>
      </p:sp>
      <p:sp>
        <p:nvSpPr>
          <p:cNvPr id="2" name="object 2"/>
          <p:cNvSpPr txBox="1"/>
          <p:nvPr/>
        </p:nvSpPr>
        <p:spPr>
          <a:xfrm>
            <a:off x="152400" y="187070"/>
            <a:ext cx="8839200" cy="567463"/>
          </a:xfrm>
          <a:prstGeom prst="rect">
            <a:avLst/>
          </a:prstGeom>
        </p:spPr>
        <p:txBody>
          <a:bodyPr vert="horz" wrap="square" lIns="0" tIns="13335" rIns="0" bIns="0" rtlCol="0">
            <a:spAutoFit/>
          </a:bodyPr>
          <a:lstStyle/>
          <a:p>
            <a:pPr marL="12700" algn="ctr">
              <a:lnSpc>
                <a:spcPct val="100000"/>
              </a:lnSpc>
              <a:spcBef>
                <a:spcPts val="105"/>
              </a:spcBef>
            </a:pPr>
            <a:r>
              <a:rPr lang="en-IN" sz="3600" b="1" spc="-10">
                <a:latin typeface="Calibri"/>
                <a:cs typeface="Calibri"/>
              </a:rPr>
              <a:t>RESISTIVE TEMPERATURE DETECTORS (RTDs)</a:t>
            </a:r>
            <a:endParaRPr lang="en-IN" sz="3600">
              <a:latin typeface="Calibri"/>
              <a:cs typeface="Calibri"/>
            </a:endParaRPr>
          </a:p>
        </p:txBody>
      </p:sp>
      <p:pic>
        <p:nvPicPr>
          <p:cNvPr id="6" name="Picture 5">
            <a:extLst>
              <a:ext uri="{FF2B5EF4-FFF2-40B4-BE49-F238E27FC236}">
                <a16:creationId xmlns:a16="http://schemas.microsoft.com/office/drawing/2014/main" id="{A00BF183-F262-65A1-A9CE-82E03C2BEF8D}"/>
              </a:ext>
            </a:extLst>
          </p:cNvPr>
          <p:cNvPicPr>
            <a:picLocks noChangeAspect="1"/>
          </p:cNvPicPr>
          <p:nvPr/>
        </p:nvPicPr>
        <p:blipFill>
          <a:blip r:embed="rId2"/>
          <a:stretch>
            <a:fillRect/>
          </a:stretch>
        </p:blipFill>
        <p:spPr>
          <a:xfrm>
            <a:off x="572731" y="1404937"/>
            <a:ext cx="7998537" cy="4048125"/>
          </a:xfrm>
          <a:prstGeom prst="rect">
            <a:avLst/>
          </a:prstGeom>
        </p:spPr>
      </p:pic>
    </p:spTree>
    <p:extLst>
      <p:ext uri="{BB962C8B-B14F-4D97-AF65-F5344CB8AC3E}">
        <p14:creationId xmlns:p14="http://schemas.microsoft.com/office/powerpoint/2010/main" val="21259543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78</a:t>
            </a:fld>
            <a:endParaRPr spc="-25"/>
          </a:p>
        </p:txBody>
      </p:sp>
      <p:sp>
        <p:nvSpPr>
          <p:cNvPr id="2" name="object 2"/>
          <p:cNvSpPr txBox="1"/>
          <p:nvPr/>
        </p:nvSpPr>
        <p:spPr>
          <a:xfrm>
            <a:off x="3175254" y="2481452"/>
            <a:ext cx="2795270" cy="696595"/>
          </a:xfrm>
          <a:prstGeom prst="rect">
            <a:avLst/>
          </a:prstGeom>
        </p:spPr>
        <p:txBody>
          <a:bodyPr vert="horz" wrap="square" lIns="0" tIns="13335" rIns="0" bIns="0" rtlCol="0">
            <a:spAutoFit/>
          </a:bodyPr>
          <a:lstStyle/>
          <a:p>
            <a:pPr marL="12700">
              <a:lnSpc>
                <a:spcPct val="100000"/>
              </a:lnSpc>
              <a:spcBef>
                <a:spcPts val="105"/>
              </a:spcBef>
            </a:pPr>
            <a:r>
              <a:rPr sz="4400" b="1" spc="-10">
                <a:latin typeface="Calibri"/>
                <a:cs typeface="Calibri"/>
              </a:rPr>
              <a:t>Thermistors</a:t>
            </a:r>
            <a:endParaRPr sz="4400">
              <a:latin typeface="Calibri"/>
              <a:cs typeface="Calibri"/>
            </a:endParaRPr>
          </a:p>
        </p:txBody>
      </p:sp>
      <p:sp>
        <p:nvSpPr>
          <p:cNvPr id="3" name="object 3"/>
          <p:cNvSpPr txBox="1"/>
          <p:nvPr/>
        </p:nvSpPr>
        <p:spPr>
          <a:xfrm>
            <a:off x="1795652" y="3894201"/>
            <a:ext cx="5553075" cy="513715"/>
          </a:xfrm>
          <a:prstGeom prst="rect">
            <a:avLst/>
          </a:prstGeom>
        </p:spPr>
        <p:txBody>
          <a:bodyPr vert="horz" wrap="square" lIns="0" tIns="12700" rIns="0" bIns="0" rtlCol="0">
            <a:spAutoFit/>
          </a:bodyPr>
          <a:lstStyle/>
          <a:p>
            <a:pPr marL="12700">
              <a:lnSpc>
                <a:spcPct val="100000"/>
              </a:lnSpc>
              <a:spcBef>
                <a:spcPts val="100"/>
              </a:spcBef>
            </a:pPr>
            <a:r>
              <a:rPr sz="3200" spc="-45">
                <a:solidFill>
                  <a:srgbClr val="888888"/>
                </a:solidFill>
                <a:latin typeface="Calibri"/>
                <a:cs typeface="Calibri"/>
              </a:rPr>
              <a:t>Temperature-</a:t>
            </a:r>
            <a:r>
              <a:rPr sz="3200">
                <a:solidFill>
                  <a:srgbClr val="888888"/>
                </a:solidFill>
                <a:latin typeface="Calibri"/>
                <a:cs typeface="Calibri"/>
              </a:rPr>
              <a:t>dependent</a:t>
            </a:r>
            <a:r>
              <a:rPr sz="3200" spc="25">
                <a:solidFill>
                  <a:srgbClr val="888888"/>
                </a:solidFill>
                <a:latin typeface="Calibri"/>
                <a:cs typeface="Calibri"/>
              </a:rPr>
              <a:t> </a:t>
            </a:r>
            <a:r>
              <a:rPr sz="3200" spc="-10">
                <a:solidFill>
                  <a:srgbClr val="888888"/>
                </a:solidFill>
                <a:latin typeface="Calibri"/>
                <a:cs typeface="Calibri"/>
              </a:rPr>
              <a:t>resistors</a:t>
            </a:r>
            <a:endParaRPr sz="3200">
              <a:latin typeface="Calibri"/>
              <a:cs typeface="Calibri"/>
            </a:endParaRPr>
          </a:p>
        </p:txBody>
      </p:sp>
    </p:spTree>
    <p:extLst>
      <p:ext uri="{BB962C8B-B14F-4D97-AF65-F5344CB8AC3E}">
        <p14:creationId xmlns:p14="http://schemas.microsoft.com/office/powerpoint/2010/main" val="2254833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Temperature</a:t>
            </a:r>
            <a:endParaRPr lang="en-IN"/>
          </a:p>
        </p:txBody>
      </p:sp>
      <p:sp>
        <p:nvSpPr>
          <p:cNvPr id="3" name="Content Placeholder 2"/>
          <p:cNvSpPr>
            <a:spLocks noGrp="1"/>
          </p:cNvSpPr>
          <p:nvPr>
            <p:ph idx="1"/>
          </p:nvPr>
        </p:nvSpPr>
        <p:spPr/>
        <p:txBody>
          <a:bodyPr>
            <a:normAutofit/>
          </a:bodyPr>
          <a:lstStyle/>
          <a:p>
            <a:r>
              <a:rPr lang="en-US" sz="2400"/>
              <a:t>Temperature-measure of internal energy of substance </a:t>
            </a:r>
          </a:p>
          <a:p>
            <a:r>
              <a:rPr lang="en-US" sz="2400"/>
              <a:t>Four common scales </a:t>
            </a:r>
          </a:p>
          <a:p>
            <a:pPr lvl="1"/>
            <a:r>
              <a:rPr lang="en-US" sz="2400"/>
              <a:t>Celsius (C) </a:t>
            </a:r>
          </a:p>
          <a:p>
            <a:pPr lvl="1"/>
            <a:r>
              <a:rPr lang="en-US" sz="2400"/>
              <a:t>Kelvin (k) </a:t>
            </a:r>
          </a:p>
          <a:p>
            <a:pPr lvl="1"/>
            <a:r>
              <a:rPr lang="en-US" sz="2400"/>
              <a:t>Fahrenheit (F) </a:t>
            </a:r>
          </a:p>
          <a:p>
            <a:pPr lvl="1"/>
            <a:r>
              <a:rPr lang="en-US" sz="2400" err="1"/>
              <a:t>Rankine</a:t>
            </a:r>
            <a:r>
              <a:rPr lang="en-US" sz="2400"/>
              <a:t> (R)</a:t>
            </a:r>
          </a:p>
          <a:p>
            <a:endParaRPr lang="en-IN" sz="2400"/>
          </a:p>
        </p:txBody>
      </p:sp>
    </p:spTree>
    <p:extLst>
      <p:ext uri="{BB962C8B-B14F-4D97-AF65-F5344CB8AC3E}">
        <p14:creationId xmlns:p14="http://schemas.microsoft.com/office/powerpoint/2010/main" val="2866756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234" y="1203452"/>
            <a:ext cx="7093584" cy="1305560"/>
          </a:xfrm>
          <a:prstGeom prst="rect">
            <a:avLst/>
          </a:prstGeom>
        </p:spPr>
        <p:txBody>
          <a:bodyPr vert="horz" wrap="square" lIns="0" tIns="12065" rIns="0" bIns="0" rtlCol="0">
            <a:spAutoFit/>
          </a:bodyPr>
          <a:lstStyle/>
          <a:p>
            <a:pPr marL="469265" indent="-456565">
              <a:lnSpc>
                <a:spcPct val="100000"/>
              </a:lnSpc>
              <a:spcBef>
                <a:spcPts val="95"/>
              </a:spcBef>
              <a:buFont typeface="Wingdings"/>
              <a:buChar char=""/>
              <a:tabLst>
                <a:tab pos="469265" algn="l"/>
              </a:tabLst>
            </a:pPr>
            <a:r>
              <a:rPr sz="2800">
                <a:solidFill>
                  <a:srgbClr val="252525"/>
                </a:solidFill>
                <a:latin typeface="Calibri"/>
                <a:cs typeface="Calibri"/>
              </a:rPr>
              <a:t>Measure</a:t>
            </a:r>
            <a:r>
              <a:rPr sz="2800" spc="-70">
                <a:solidFill>
                  <a:srgbClr val="252525"/>
                </a:solidFill>
                <a:latin typeface="Calibri"/>
                <a:cs typeface="Calibri"/>
              </a:rPr>
              <a:t> </a:t>
            </a:r>
            <a:r>
              <a:rPr sz="2800">
                <a:solidFill>
                  <a:srgbClr val="252525"/>
                </a:solidFill>
                <a:latin typeface="Calibri"/>
                <a:cs typeface="Calibri"/>
              </a:rPr>
              <a:t>linear</a:t>
            </a:r>
            <a:r>
              <a:rPr sz="2800" spc="-95">
                <a:solidFill>
                  <a:srgbClr val="252525"/>
                </a:solidFill>
                <a:latin typeface="Calibri"/>
                <a:cs typeface="Calibri"/>
              </a:rPr>
              <a:t> </a:t>
            </a:r>
            <a:r>
              <a:rPr sz="2800">
                <a:solidFill>
                  <a:srgbClr val="252525"/>
                </a:solidFill>
                <a:latin typeface="Calibri"/>
                <a:cs typeface="Calibri"/>
              </a:rPr>
              <a:t>and</a:t>
            </a:r>
            <a:r>
              <a:rPr sz="2800" spc="-70">
                <a:solidFill>
                  <a:srgbClr val="252525"/>
                </a:solidFill>
                <a:latin typeface="Calibri"/>
                <a:cs typeface="Calibri"/>
              </a:rPr>
              <a:t> </a:t>
            </a:r>
            <a:r>
              <a:rPr sz="2800">
                <a:solidFill>
                  <a:srgbClr val="252525"/>
                </a:solidFill>
                <a:latin typeface="Calibri"/>
                <a:cs typeface="Calibri"/>
              </a:rPr>
              <a:t>angular</a:t>
            </a:r>
            <a:r>
              <a:rPr sz="2800" spc="-95">
                <a:solidFill>
                  <a:srgbClr val="252525"/>
                </a:solidFill>
                <a:latin typeface="Calibri"/>
                <a:cs typeface="Calibri"/>
              </a:rPr>
              <a:t> </a:t>
            </a:r>
            <a:r>
              <a:rPr sz="2800" spc="-10">
                <a:solidFill>
                  <a:srgbClr val="252525"/>
                </a:solidFill>
                <a:latin typeface="Calibri"/>
                <a:cs typeface="Calibri"/>
              </a:rPr>
              <a:t>position</a:t>
            </a:r>
            <a:endParaRPr sz="2800">
              <a:latin typeface="Calibri"/>
              <a:cs typeface="Calibri"/>
            </a:endParaRPr>
          </a:p>
          <a:p>
            <a:pPr marL="469265" indent="-456565">
              <a:lnSpc>
                <a:spcPct val="100000"/>
              </a:lnSpc>
              <a:buFont typeface="Wingdings"/>
              <a:buChar char=""/>
              <a:tabLst>
                <a:tab pos="469265" algn="l"/>
              </a:tabLst>
            </a:pPr>
            <a:r>
              <a:rPr sz="2800" spc="-10">
                <a:solidFill>
                  <a:srgbClr val="252525"/>
                </a:solidFill>
                <a:latin typeface="Calibri"/>
                <a:cs typeface="Calibri"/>
              </a:rPr>
              <a:t>Resolution</a:t>
            </a:r>
            <a:r>
              <a:rPr sz="2800" spc="-65">
                <a:solidFill>
                  <a:srgbClr val="252525"/>
                </a:solidFill>
                <a:latin typeface="Calibri"/>
                <a:cs typeface="Calibri"/>
              </a:rPr>
              <a:t> </a:t>
            </a:r>
            <a:r>
              <a:rPr sz="2800">
                <a:solidFill>
                  <a:srgbClr val="252525"/>
                </a:solidFill>
                <a:latin typeface="Calibri"/>
                <a:cs typeface="Calibri"/>
              </a:rPr>
              <a:t>a</a:t>
            </a:r>
            <a:r>
              <a:rPr sz="2800" spc="-70">
                <a:solidFill>
                  <a:srgbClr val="252525"/>
                </a:solidFill>
                <a:latin typeface="Calibri"/>
                <a:cs typeface="Calibri"/>
              </a:rPr>
              <a:t> </a:t>
            </a:r>
            <a:r>
              <a:rPr sz="2800">
                <a:solidFill>
                  <a:srgbClr val="252525"/>
                </a:solidFill>
                <a:latin typeface="Calibri"/>
                <a:cs typeface="Calibri"/>
              </a:rPr>
              <a:t>function</a:t>
            </a:r>
            <a:r>
              <a:rPr sz="2800" spc="-45">
                <a:solidFill>
                  <a:srgbClr val="252525"/>
                </a:solidFill>
                <a:latin typeface="Calibri"/>
                <a:cs typeface="Calibri"/>
              </a:rPr>
              <a:t> </a:t>
            </a:r>
            <a:r>
              <a:rPr sz="2800">
                <a:solidFill>
                  <a:srgbClr val="252525"/>
                </a:solidFill>
                <a:latin typeface="Calibri"/>
                <a:cs typeface="Calibri"/>
              </a:rPr>
              <a:t>of</a:t>
            </a:r>
            <a:r>
              <a:rPr sz="2800" spc="-70">
                <a:solidFill>
                  <a:srgbClr val="252525"/>
                </a:solidFill>
                <a:latin typeface="Calibri"/>
                <a:cs typeface="Calibri"/>
              </a:rPr>
              <a:t> </a:t>
            </a:r>
            <a:r>
              <a:rPr sz="2800">
                <a:solidFill>
                  <a:srgbClr val="252525"/>
                </a:solidFill>
                <a:latin typeface="Calibri"/>
                <a:cs typeface="Calibri"/>
              </a:rPr>
              <a:t>the</a:t>
            </a:r>
            <a:r>
              <a:rPr sz="2800" spc="-65">
                <a:solidFill>
                  <a:srgbClr val="252525"/>
                </a:solidFill>
                <a:latin typeface="Calibri"/>
                <a:cs typeface="Calibri"/>
              </a:rPr>
              <a:t> </a:t>
            </a:r>
            <a:r>
              <a:rPr sz="2800">
                <a:solidFill>
                  <a:srgbClr val="252525"/>
                </a:solidFill>
                <a:latin typeface="Calibri"/>
                <a:cs typeface="Calibri"/>
              </a:rPr>
              <a:t>wire</a:t>
            </a:r>
            <a:r>
              <a:rPr sz="2800" spc="-70">
                <a:solidFill>
                  <a:srgbClr val="252525"/>
                </a:solidFill>
                <a:latin typeface="Calibri"/>
                <a:cs typeface="Calibri"/>
              </a:rPr>
              <a:t> </a:t>
            </a:r>
            <a:r>
              <a:rPr sz="2800" spc="-10">
                <a:solidFill>
                  <a:srgbClr val="252525"/>
                </a:solidFill>
                <a:latin typeface="Calibri"/>
                <a:cs typeface="Calibri"/>
              </a:rPr>
              <a:t>construction</a:t>
            </a:r>
            <a:endParaRPr sz="2800">
              <a:latin typeface="Calibri"/>
              <a:cs typeface="Calibri"/>
            </a:endParaRPr>
          </a:p>
          <a:p>
            <a:pPr marL="469265" indent="-456565">
              <a:lnSpc>
                <a:spcPct val="100000"/>
              </a:lnSpc>
              <a:buFont typeface="Wingdings"/>
              <a:buChar char=""/>
              <a:tabLst>
                <a:tab pos="469265" algn="l"/>
              </a:tabLst>
            </a:pPr>
            <a:r>
              <a:rPr sz="2800" spc="-10">
                <a:solidFill>
                  <a:srgbClr val="252525"/>
                </a:solidFill>
                <a:latin typeface="Calibri"/>
                <a:cs typeface="Calibri"/>
              </a:rPr>
              <a:t>Measure</a:t>
            </a:r>
            <a:r>
              <a:rPr sz="2800" spc="-80">
                <a:solidFill>
                  <a:srgbClr val="252525"/>
                </a:solidFill>
                <a:latin typeface="Calibri"/>
                <a:cs typeface="Calibri"/>
              </a:rPr>
              <a:t> </a:t>
            </a:r>
            <a:r>
              <a:rPr sz="2800">
                <a:solidFill>
                  <a:srgbClr val="252525"/>
                </a:solidFill>
                <a:latin typeface="Calibri"/>
                <a:cs typeface="Calibri"/>
              </a:rPr>
              <a:t>velocity</a:t>
            </a:r>
            <a:r>
              <a:rPr sz="2800" spc="-110">
                <a:solidFill>
                  <a:srgbClr val="252525"/>
                </a:solidFill>
                <a:latin typeface="Calibri"/>
                <a:cs typeface="Calibri"/>
              </a:rPr>
              <a:t> </a:t>
            </a:r>
            <a:r>
              <a:rPr sz="2800">
                <a:solidFill>
                  <a:srgbClr val="252525"/>
                </a:solidFill>
                <a:latin typeface="Calibri"/>
                <a:cs typeface="Calibri"/>
              </a:rPr>
              <a:t>and</a:t>
            </a:r>
            <a:r>
              <a:rPr sz="2800" spc="-95">
                <a:solidFill>
                  <a:srgbClr val="252525"/>
                </a:solidFill>
                <a:latin typeface="Calibri"/>
                <a:cs typeface="Calibri"/>
              </a:rPr>
              <a:t> </a:t>
            </a:r>
            <a:r>
              <a:rPr sz="2800" spc="-10">
                <a:solidFill>
                  <a:srgbClr val="252525"/>
                </a:solidFill>
                <a:latin typeface="Calibri"/>
                <a:cs typeface="Calibri"/>
              </a:rPr>
              <a:t>acceleration</a:t>
            </a:r>
            <a:endParaRPr sz="2800">
              <a:latin typeface="Calibri"/>
              <a:cs typeface="Calibri"/>
            </a:endParaRPr>
          </a:p>
        </p:txBody>
      </p:sp>
      <p:pic>
        <p:nvPicPr>
          <p:cNvPr id="3" name="object 3"/>
          <p:cNvPicPr/>
          <p:nvPr/>
        </p:nvPicPr>
        <p:blipFill>
          <a:blip r:embed="rId2" cstate="print"/>
          <a:stretch>
            <a:fillRect/>
          </a:stretch>
        </p:blipFill>
        <p:spPr>
          <a:xfrm>
            <a:off x="685377" y="2714038"/>
            <a:ext cx="7822031" cy="3101994"/>
          </a:xfrm>
          <a:prstGeom prst="rect">
            <a:avLst/>
          </a:prstGeom>
        </p:spPr>
      </p:pic>
      <p:sp>
        <p:nvSpPr>
          <p:cNvPr id="4" name="object 4"/>
          <p:cNvSpPr txBox="1">
            <a:spLocks noGrp="1"/>
          </p:cNvSpPr>
          <p:nvPr>
            <p:ph type="title"/>
          </p:nvPr>
        </p:nvSpPr>
        <p:spPr>
          <a:xfrm>
            <a:off x="899566" y="485978"/>
            <a:ext cx="7230109" cy="635000"/>
          </a:xfrm>
          <a:prstGeom prst="rect">
            <a:avLst/>
          </a:prstGeom>
        </p:spPr>
        <p:txBody>
          <a:bodyPr vert="horz" wrap="square" lIns="0" tIns="12065" rIns="0" bIns="0" rtlCol="0">
            <a:spAutoFit/>
          </a:bodyPr>
          <a:lstStyle/>
          <a:p>
            <a:pPr marL="12700">
              <a:lnSpc>
                <a:spcPct val="100000"/>
              </a:lnSpc>
              <a:spcBef>
                <a:spcPts val="95"/>
              </a:spcBef>
            </a:pPr>
            <a:r>
              <a:rPr sz="4000" b="1" spc="-20">
                <a:solidFill>
                  <a:srgbClr val="252525"/>
                </a:solidFill>
                <a:latin typeface="Calibri"/>
                <a:cs typeface="Calibri"/>
              </a:rPr>
              <a:t>Resistive</a:t>
            </a:r>
            <a:r>
              <a:rPr sz="4000" b="1" spc="-110">
                <a:solidFill>
                  <a:srgbClr val="252525"/>
                </a:solidFill>
                <a:latin typeface="Calibri"/>
                <a:cs typeface="Calibri"/>
              </a:rPr>
              <a:t> </a:t>
            </a:r>
            <a:r>
              <a:rPr sz="4000" b="1">
                <a:solidFill>
                  <a:srgbClr val="252525"/>
                </a:solidFill>
                <a:latin typeface="Calibri"/>
                <a:cs typeface="Calibri"/>
              </a:rPr>
              <a:t>sensors</a:t>
            </a:r>
            <a:r>
              <a:rPr sz="4000" b="1" spc="-75">
                <a:solidFill>
                  <a:srgbClr val="252525"/>
                </a:solidFill>
                <a:latin typeface="Calibri"/>
                <a:cs typeface="Calibri"/>
              </a:rPr>
              <a:t> </a:t>
            </a:r>
            <a:r>
              <a:rPr sz="4000" b="1">
                <a:solidFill>
                  <a:srgbClr val="252525"/>
                </a:solidFill>
                <a:latin typeface="Calibri"/>
                <a:cs typeface="Calibri"/>
              </a:rPr>
              <a:t>-</a:t>
            </a:r>
            <a:r>
              <a:rPr sz="4000" b="1" spc="-114">
                <a:solidFill>
                  <a:srgbClr val="252525"/>
                </a:solidFill>
                <a:latin typeface="Calibri"/>
                <a:cs typeface="Calibri"/>
              </a:rPr>
              <a:t> </a:t>
            </a:r>
            <a:r>
              <a:rPr sz="4000" b="1" spc="-10">
                <a:solidFill>
                  <a:srgbClr val="252525"/>
                </a:solidFill>
                <a:latin typeface="Calibri"/>
                <a:cs typeface="Calibri"/>
              </a:rPr>
              <a:t>Potentiometers</a:t>
            </a:r>
            <a:endParaRPr sz="40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3189">
              <a:lnSpc>
                <a:spcPts val="1425"/>
              </a:lnSpc>
            </a:pPr>
            <a:fld id="{81D60167-4931-47E6-BA6A-407CBD079E47}" type="slidenum">
              <a:rPr spc="-5" dirty="0"/>
              <a:t>8</a:t>
            </a:fld>
            <a:endParaRPr spc="-5"/>
          </a:p>
        </p:txBody>
      </p:sp>
      <p:sp>
        <p:nvSpPr>
          <p:cNvPr id="5" name="object 5"/>
          <p:cNvSpPr txBox="1"/>
          <p:nvPr/>
        </p:nvSpPr>
        <p:spPr>
          <a:xfrm>
            <a:off x="849274" y="5900115"/>
            <a:ext cx="123126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C00000"/>
                </a:solidFill>
                <a:latin typeface="Arial"/>
                <a:cs typeface="Arial"/>
              </a:rPr>
              <a:t>2</a:t>
            </a:r>
            <a:r>
              <a:rPr sz="1800" spc="-20">
                <a:solidFill>
                  <a:srgbClr val="C00000"/>
                </a:solidFill>
                <a:latin typeface="Arial"/>
                <a:cs typeface="Arial"/>
              </a:rPr>
              <a:t> </a:t>
            </a:r>
            <a:r>
              <a:rPr sz="1800">
                <a:solidFill>
                  <a:srgbClr val="C00000"/>
                </a:solidFill>
                <a:latin typeface="Arial"/>
                <a:cs typeface="Arial"/>
              </a:rPr>
              <a:t>to</a:t>
            </a:r>
            <a:r>
              <a:rPr sz="1800" spc="-5">
                <a:solidFill>
                  <a:srgbClr val="C00000"/>
                </a:solidFill>
                <a:latin typeface="Arial"/>
                <a:cs typeface="Arial"/>
              </a:rPr>
              <a:t> </a:t>
            </a:r>
            <a:r>
              <a:rPr sz="1800" spc="-10">
                <a:solidFill>
                  <a:srgbClr val="C00000"/>
                </a:solidFill>
                <a:latin typeface="Arial"/>
                <a:cs typeface="Arial"/>
              </a:rPr>
              <a:t>500mm</a:t>
            </a:r>
            <a:endParaRPr sz="1800">
              <a:latin typeface="Arial"/>
              <a:cs typeface="Arial"/>
            </a:endParaRPr>
          </a:p>
        </p:txBody>
      </p:sp>
      <p:sp>
        <p:nvSpPr>
          <p:cNvPr id="6" name="object 6"/>
          <p:cNvSpPr txBox="1"/>
          <p:nvPr/>
        </p:nvSpPr>
        <p:spPr>
          <a:xfrm>
            <a:off x="2839466" y="5900115"/>
            <a:ext cx="2760345" cy="299720"/>
          </a:xfrm>
          <a:prstGeom prst="rect">
            <a:avLst/>
          </a:prstGeom>
        </p:spPr>
        <p:txBody>
          <a:bodyPr vert="horz" wrap="square" lIns="0" tIns="12700" rIns="0" bIns="0" rtlCol="0">
            <a:spAutoFit/>
          </a:bodyPr>
          <a:lstStyle/>
          <a:p>
            <a:pPr marL="38100">
              <a:lnSpc>
                <a:spcPct val="100000"/>
              </a:lnSpc>
              <a:spcBef>
                <a:spcPts val="100"/>
              </a:spcBef>
            </a:pPr>
            <a:r>
              <a:rPr sz="1800">
                <a:solidFill>
                  <a:srgbClr val="C00000"/>
                </a:solidFill>
                <a:latin typeface="Arial"/>
                <a:cs typeface="Arial"/>
              </a:rPr>
              <a:t>From</a:t>
            </a:r>
            <a:r>
              <a:rPr sz="1800" spc="-25">
                <a:solidFill>
                  <a:srgbClr val="C00000"/>
                </a:solidFill>
                <a:latin typeface="Arial"/>
                <a:cs typeface="Arial"/>
              </a:rPr>
              <a:t> </a:t>
            </a:r>
            <a:r>
              <a:rPr sz="1800">
                <a:solidFill>
                  <a:srgbClr val="C00000"/>
                </a:solidFill>
                <a:latin typeface="Arial"/>
                <a:cs typeface="Arial"/>
              </a:rPr>
              <a:t>10</a:t>
            </a:r>
            <a:r>
              <a:rPr sz="1800" baseline="25462">
                <a:solidFill>
                  <a:srgbClr val="C00000"/>
                </a:solidFill>
                <a:latin typeface="Arial"/>
                <a:cs typeface="Arial"/>
              </a:rPr>
              <a:t>o</a:t>
            </a:r>
            <a:r>
              <a:rPr sz="1800" spc="225" baseline="25462">
                <a:solidFill>
                  <a:srgbClr val="C00000"/>
                </a:solidFill>
                <a:latin typeface="Arial"/>
                <a:cs typeface="Arial"/>
              </a:rPr>
              <a:t> </a:t>
            </a:r>
            <a:r>
              <a:rPr sz="1800">
                <a:solidFill>
                  <a:srgbClr val="C00000"/>
                </a:solidFill>
                <a:latin typeface="Arial"/>
                <a:cs typeface="Arial"/>
              </a:rPr>
              <a:t>to</a:t>
            </a:r>
            <a:r>
              <a:rPr sz="1800" spc="-15">
                <a:solidFill>
                  <a:srgbClr val="C00000"/>
                </a:solidFill>
                <a:latin typeface="Arial"/>
                <a:cs typeface="Arial"/>
              </a:rPr>
              <a:t> </a:t>
            </a:r>
            <a:r>
              <a:rPr sz="1800">
                <a:solidFill>
                  <a:srgbClr val="C00000"/>
                </a:solidFill>
                <a:latin typeface="Arial"/>
                <a:cs typeface="Arial"/>
              </a:rPr>
              <a:t>more</a:t>
            </a:r>
            <a:r>
              <a:rPr sz="1800" spc="-20">
                <a:solidFill>
                  <a:srgbClr val="C00000"/>
                </a:solidFill>
                <a:latin typeface="Arial"/>
                <a:cs typeface="Arial"/>
              </a:rPr>
              <a:t> </a:t>
            </a:r>
            <a:r>
              <a:rPr sz="1800">
                <a:solidFill>
                  <a:srgbClr val="C00000"/>
                </a:solidFill>
                <a:latin typeface="Arial"/>
                <a:cs typeface="Arial"/>
              </a:rPr>
              <a:t>than</a:t>
            </a:r>
            <a:r>
              <a:rPr sz="1800" spc="-5">
                <a:solidFill>
                  <a:srgbClr val="C00000"/>
                </a:solidFill>
                <a:latin typeface="Arial"/>
                <a:cs typeface="Arial"/>
              </a:rPr>
              <a:t> </a:t>
            </a:r>
            <a:r>
              <a:rPr sz="1800" spc="-25">
                <a:solidFill>
                  <a:srgbClr val="C00000"/>
                </a:solidFill>
                <a:latin typeface="Arial"/>
                <a:cs typeface="Arial"/>
              </a:rPr>
              <a:t>50</a:t>
            </a:r>
            <a:r>
              <a:rPr sz="1800" spc="-37" baseline="25462">
                <a:solidFill>
                  <a:srgbClr val="C00000"/>
                </a:solidFill>
                <a:latin typeface="Arial"/>
                <a:cs typeface="Arial"/>
              </a:rPr>
              <a:t>o</a:t>
            </a:r>
            <a:endParaRPr sz="1800" baseline="25462">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Measurement of temperature</a:t>
            </a:r>
            <a:endParaRPr lang="en-IN"/>
          </a:p>
        </p:txBody>
      </p:sp>
      <p:sp>
        <p:nvSpPr>
          <p:cNvPr id="3" name="Content Placeholder 2"/>
          <p:cNvSpPr>
            <a:spLocks noGrp="1"/>
          </p:cNvSpPr>
          <p:nvPr>
            <p:ph idx="1"/>
          </p:nvPr>
        </p:nvSpPr>
        <p:spPr>
          <a:xfrm>
            <a:off x="535940" y="1522827"/>
            <a:ext cx="7783322" cy="3537585"/>
          </a:xfrm>
        </p:spPr>
        <p:txBody>
          <a:bodyPr>
            <a:normAutofit lnSpcReduction="10000"/>
          </a:bodyPr>
          <a:lstStyle/>
          <a:p>
            <a:r>
              <a:rPr lang="en-IN" sz="2400" b="1"/>
              <a:t>TEMPERATURE SENSORS CLASSIFICATION: Contact Sensing</a:t>
            </a:r>
          </a:p>
          <a:p>
            <a:pPr lvl="1"/>
            <a:r>
              <a:rPr lang="en-IN" sz="2400"/>
              <a:t>Thermocouple (Thermoelectric)</a:t>
            </a:r>
          </a:p>
          <a:p>
            <a:pPr lvl="1"/>
            <a:r>
              <a:rPr lang="en-IN" sz="2400">
                <a:solidFill>
                  <a:srgbClr val="FF0000"/>
                </a:solidFill>
              </a:rPr>
              <a:t>Thermistor (Thermal Resistors)</a:t>
            </a:r>
          </a:p>
          <a:p>
            <a:pPr lvl="2"/>
            <a:r>
              <a:rPr lang="en-IN" sz="2400">
                <a:solidFill>
                  <a:srgbClr val="FF0000"/>
                </a:solidFill>
              </a:rPr>
              <a:t>Negative temperature coefficient device (NTC)</a:t>
            </a:r>
          </a:p>
          <a:p>
            <a:pPr lvl="2"/>
            <a:r>
              <a:rPr lang="en-IN" sz="2400">
                <a:solidFill>
                  <a:srgbClr val="FF0000"/>
                </a:solidFill>
              </a:rPr>
              <a:t>Positive temperature coefficient device (PTC)</a:t>
            </a:r>
          </a:p>
          <a:p>
            <a:pPr lvl="1"/>
            <a:r>
              <a:rPr lang="en-IN" sz="2400"/>
              <a:t>Resistive Temperature Detector (RTD)</a:t>
            </a:r>
          </a:p>
          <a:p>
            <a:pPr lvl="1"/>
            <a:r>
              <a:rPr lang="en-IN" sz="2400"/>
              <a:t>Semiconductor Temperature sensors</a:t>
            </a:r>
          </a:p>
          <a:p>
            <a:pPr lvl="1"/>
            <a:r>
              <a:rPr lang="en-IN" sz="2400"/>
              <a:t>Liquid-in-Glass Thermometers</a:t>
            </a:r>
          </a:p>
          <a:p>
            <a:pPr lvl="1"/>
            <a:r>
              <a:rPr lang="en-IN" sz="2400"/>
              <a:t>Bimetallic Thermometers</a:t>
            </a:r>
          </a:p>
        </p:txBody>
      </p:sp>
    </p:spTree>
    <p:extLst>
      <p:ext uri="{BB962C8B-B14F-4D97-AF65-F5344CB8AC3E}">
        <p14:creationId xmlns:p14="http://schemas.microsoft.com/office/powerpoint/2010/main" val="37892363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Cont..</a:t>
            </a:r>
          </a:p>
        </p:txBody>
      </p:sp>
      <p:sp>
        <p:nvSpPr>
          <p:cNvPr id="3" name="Content Placeholder 2"/>
          <p:cNvSpPr>
            <a:spLocks noGrp="1"/>
          </p:cNvSpPr>
          <p:nvPr>
            <p:ph idx="1"/>
          </p:nvPr>
        </p:nvSpPr>
        <p:spPr>
          <a:xfrm>
            <a:off x="535939" y="1522827"/>
            <a:ext cx="8165845" cy="3537585"/>
          </a:xfrm>
        </p:spPr>
        <p:txBody>
          <a:bodyPr>
            <a:normAutofit/>
          </a:bodyPr>
          <a:lstStyle/>
          <a:p>
            <a:r>
              <a:rPr lang="en-IN" sz="2400" b="1"/>
              <a:t>TEMPERATURE SENSORS CLASSIFCATION: Non-Contact Sensing</a:t>
            </a:r>
          </a:p>
          <a:p>
            <a:pPr lvl="1"/>
            <a:r>
              <a:rPr lang="en-US" sz="2400"/>
              <a:t>Radiation Thermometers</a:t>
            </a:r>
          </a:p>
          <a:p>
            <a:pPr lvl="1"/>
            <a:r>
              <a:rPr lang="en-US" sz="2400"/>
              <a:t>Infrared thermal Imaging</a:t>
            </a:r>
          </a:p>
          <a:p>
            <a:pPr lvl="1"/>
            <a:r>
              <a:rPr lang="en-US" sz="2400"/>
              <a:t>Scanners</a:t>
            </a:r>
          </a:p>
          <a:p>
            <a:pPr lvl="1"/>
            <a:r>
              <a:rPr lang="en-US" sz="2400"/>
              <a:t>Spot Radiometers</a:t>
            </a:r>
          </a:p>
          <a:p>
            <a:pPr lvl="1"/>
            <a:r>
              <a:rPr lang="en-US" sz="2400"/>
              <a:t>Thermal Imagers</a:t>
            </a:r>
          </a:p>
          <a:p>
            <a:pPr lvl="1"/>
            <a:r>
              <a:rPr lang="en-US" sz="2400"/>
              <a:t>Ratio Thermometers</a:t>
            </a:r>
            <a:endParaRPr lang="en-IN" sz="2400"/>
          </a:p>
        </p:txBody>
      </p:sp>
    </p:spTree>
    <p:extLst>
      <p:ext uri="{BB962C8B-B14F-4D97-AF65-F5344CB8AC3E}">
        <p14:creationId xmlns:p14="http://schemas.microsoft.com/office/powerpoint/2010/main" val="2509908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8015686" cy="1499616"/>
          </a:xfrm>
        </p:spPr>
        <p:txBody>
          <a:bodyPr/>
          <a:lstStyle/>
          <a:p>
            <a:r>
              <a:rPr lang="en-IN" b="1"/>
              <a:t>Selecting A Temperature Sensor</a:t>
            </a:r>
            <a:endParaRPr lang="en-IN"/>
          </a:p>
        </p:txBody>
      </p:sp>
      <p:sp>
        <p:nvSpPr>
          <p:cNvPr id="3" name="Content Placeholder 2"/>
          <p:cNvSpPr>
            <a:spLocks noGrp="1"/>
          </p:cNvSpPr>
          <p:nvPr>
            <p:ph idx="1"/>
          </p:nvPr>
        </p:nvSpPr>
        <p:spPr>
          <a:xfrm>
            <a:off x="277091" y="1316363"/>
            <a:ext cx="8589818" cy="4023360"/>
          </a:xfrm>
        </p:spPr>
        <p:txBody>
          <a:bodyPr>
            <a:noAutofit/>
          </a:bodyPr>
          <a:lstStyle/>
          <a:p>
            <a:pPr algn="just"/>
            <a:r>
              <a:rPr lang="en-US" sz="2400"/>
              <a:t>Three things that we need to keep in mind when selecting temperature sensor:</a:t>
            </a:r>
          </a:p>
          <a:p>
            <a:pPr marL="971550" lvl="1" indent="-514350" algn="just">
              <a:buFont typeface="+mj-lt"/>
              <a:buAutoNum type="arabicPeriod"/>
            </a:pPr>
            <a:r>
              <a:rPr lang="en-US" sz="2400"/>
              <a:t>What is the desired temperature range, the tolerable limit to the error in measurement and the conditions under which the measurement is to be performed?</a:t>
            </a:r>
          </a:p>
          <a:p>
            <a:pPr marL="971550" lvl="1" indent="-514350" algn="just">
              <a:buFont typeface="+mj-lt"/>
              <a:buAutoNum type="arabicPeriod"/>
            </a:pPr>
            <a:r>
              <a:rPr lang="en-US" sz="2400"/>
              <a:t>Is it possible to touch the object and if so would the sensor or the temperature of the object be likely to be seriously affected by the contact? If the answer is yes, then a non-contact temperature sensor is needed. If no, then the answer probably lies with one of the other sensor types.</a:t>
            </a:r>
          </a:p>
          <a:p>
            <a:pPr marL="971550" lvl="1" indent="-514350" algn="just">
              <a:buFont typeface="+mj-lt"/>
              <a:buAutoNum type="arabicPeriod"/>
            </a:pPr>
            <a:r>
              <a:rPr lang="en-US" sz="2400"/>
              <a:t>If a contact sensor appears satisfactory, then questions revolve more around temperature measuring range, satisfying the conditions of use and meeting the acceptable error allowance.</a:t>
            </a:r>
            <a:endParaRPr lang="en-IN" sz="2400"/>
          </a:p>
        </p:txBody>
      </p:sp>
    </p:spTree>
    <p:extLst>
      <p:ext uri="{BB962C8B-B14F-4D97-AF65-F5344CB8AC3E}">
        <p14:creationId xmlns:p14="http://schemas.microsoft.com/office/powerpoint/2010/main" val="3652154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5" y="261944"/>
            <a:ext cx="8528305" cy="864893"/>
          </a:xfrm>
        </p:spPr>
        <p:txBody>
          <a:bodyPr/>
          <a:lstStyle/>
          <a:p>
            <a:r>
              <a:rPr lang="en-US" b="1"/>
              <a:t>Thermistors: </a:t>
            </a:r>
            <a:r>
              <a:rPr lang="en-US" b="1" err="1">
                <a:solidFill>
                  <a:srgbClr val="FF0000"/>
                </a:solidFill>
              </a:rPr>
              <a:t>THERM</a:t>
            </a:r>
            <a:r>
              <a:rPr lang="en-US" b="1" err="1"/>
              <a:t>al</a:t>
            </a:r>
            <a:r>
              <a:rPr lang="en-US" b="1"/>
              <a:t> </a:t>
            </a:r>
            <a:r>
              <a:rPr lang="en-US" b="1" err="1"/>
              <a:t>res</a:t>
            </a:r>
            <a:r>
              <a:rPr lang="en-US" b="1" err="1">
                <a:solidFill>
                  <a:srgbClr val="FF0000"/>
                </a:solidFill>
              </a:rPr>
              <a:t>ISTORS</a:t>
            </a:r>
            <a:endParaRPr lang="en-IN">
              <a:solidFill>
                <a:srgbClr val="FF0000"/>
              </a:solidFill>
            </a:endParaRPr>
          </a:p>
        </p:txBody>
      </p:sp>
      <p:sp>
        <p:nvSpPr>
          <p:cNvPr id="3" name="Content Placeholder 2"/>
          <p:cNvSpPr>
            <a:spLocks noGrp="1"/>
          </p:cNvSpPr>
          <p:nvPr>
            <p:ph idx="1"/>
          </p:nvPr>
        </p:nvSpPr>
        <p:spPr>
          <a:xfrm>
            <a:off x="768095" y="1752600"/>
            <a:ext cx="7655469" cy="4683760"/>
          </a:xfrm>
        </p:spPr>
        <p:txBody>
          <a:bodyPr>
            <a:noAutofit/>
          </a:bodyPr>
          <a:lstStyle/>
          <a:p>
            <a:pPr algn="just"/>
            <a:r>
              <a:rPr lang="en-US" sz="2400"/>
              <a:t>Thermistor is a combination of the words thermal and resistor.</a:t>
            </a:r>
          </a:p>
          <a:p>
            <a:pPr algn="just"/>
            <a:r>
              <a:rPr lang="en-US" sz="2400"/>
              <a:t>Thermistor was invented by </a:t>
            </a:r>
            <a:r>
              <a:rPr lang="en-US" sz="2400">
                <a:solidFill>
                  <a:srgbClr val="FF0000"/>
                </a:solidFill>
              </a:rPr>
              <a:t>Samuel Ruben in 1930</a:t>
            </a:r>
          </a:p>
          <a:p>
            <a:pPr algn="just"/>
            <a:r>
              <a:rPr lang="en-US" sz="2400"/>
              <a:t>A thermistor is a type of resistor used to measure temperature changes, relying on the change in its resistance with changing temperature.</a:t>
            </a:r>
          </a:p>
          <a:p>
            <a:pPr algn="just"/>
            <a:r>
              <a:rPr lang="en-US" sz="2400"/>
              <a:t>Typically have a negative temperature coefficient (NTC), Resistance decreases with increasing temperature</a:t>
            </a:r>
          </a:p>
          <a:p>
            <a:pPr algn="just"/>
            <a:r>
              <a:rPr lang="en-US" sz="2400"/>
              <a:t>A PTC thermistor works a little differently. When temperature increases, the resistance increases, and when temperature decreases, resistance decreases. This type of thermistor is generally used as a fuse.</a:t>
            </a:r>
          </a:p>
          <a:p>
            <a:pPr algn="just"/>
            <a:r>
              <a:rPr lang="en-US" sz="2400"/>
              <a:t>Thermistor can measure across the range of -40~150 ±0.35 °C</a:t>
            </a:r>
          </a:p>
        </p:txBody>
      </p:sp>
    </p:spTree>
    <p:extLst>
      <p:ext uri="{BB962C8B-B14F-4D97-AF65-F5344CB8AC3E}">
        <p14:creationId xmlns:p14="http://schemas.microsoft.com/office/powerpoint/2010/main" val="36360583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2564904"/>
            <a:ext cx="854392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662" y="314183"/>
            <a:ext cx="4729958" cy="220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8738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1824"/>
            <a:ext cx="8686800" cy="1143000"/>
          </a:xfrm>
        </p:spPr>
        <p:txBody>
          <a:bodyPr>
            <a:normAutofit fontScale="90000"/>
          </a:bodyPr>
          <a:lstStyle/>
          <a:p>
            <a:r>
              <a:rPr lang="en-US" b="1"/>
              <a:t>What are the maximum and minimum temperatures for the device?</a:t>
            </a:r>
            <a:br>
              <a:rPr lang="en-US"/>
            </a:br>
            <a:endParaRPr lang="en-IN" b="1"/>
          </a:p>
        </p:txBody>
      </p:sp>
      <p:sp>
        <p:nvSpPr>
          <p:cNvPr id="3" name="Content Placeholder 2"/>
          <p:cNvSpPr>
            <a:spLocks noGrp="1"/>
          </p:cNvSpPr>
          <p:nvPr>
            <p:ph idx="1"/>
          </p:nvPr>
        </p:nvSpPr>
        <p:spPr>
          <a:xfrm>
            <a:off x="457200" y="1988840"/>
            <a:ext cx="8229600" cy="4525963"/>
          </a:xfrm>
        </p:spPr>
        <p:txBody>
          <a:bodyPr>
            <a:normAutofit/>
          </a:bodyPr>
          <a:lstStyle/>
          <a:p>
            <a:pPr algn="just" fontAlgn="base"/>
            <a:r>
              <a:rPr lang="en-US" sz="2400"/>
              <a:t>Thermistors are ideal when measuring a single point temperature that is within 50°C. </a:t>
            </a:r>
          </a:p>
          <a:p>
            <a:pPr algn="just" fontAlgn="base"/>
            <a:r>
              <a:rPr lang="en-US" sz="2400"/>
              <a:t>While there are exceptions, most thermistors work best in the range between -55°C and +114°C.</a:t>
            </a:r>
          </a:p>
          <a:p>
            <a:pPr algn="just" fontAlgn="base"/>
            <a:r>
              <a:rPr lang="en-US" sz="2400"/>
              <a:t>Since thermistors are </a:t>
            </a:r>
            <a:r>
              <a:rPr lang="en-US" sz="2400">
                <a:solidFill>
                  <a:srgbClr val="FF0000"/>
                </a:solidFill>
              </a:rPr>
              <a:t>nonlinear</a:t>
            </a:r>
            <a:r>
              <a:rPr lang="en-US" sz="2400"/>
              <a:t>, meaning the temperature to resistance values plot on a graph as a curve rather than a straight line, </a:t>
            </a:r>
            <a:r>
              <a:rPr lang="en-US" sz="2400">
                <a:solidFill>
                  <a:srgbClr val="FF0000"/>
                </a:solidFill>
              </a:rPr>
              <a:t>very high or very low temperatures </a:t>
            </a:r>
            <a:r>
              <a:rPr lang="en-US" sz="2400"/>
              <a:t>do not get recorded correctly. </a:t>
            </a:r>
          </a:p>
          <a:p>
            <a:pPr algn="just" fontAlgn="base"/>
            <a:r>
              <a:rPr lang="en-US" sz="2400"/>
              <a:t>For example, very small changes in very high temperatures will record negligible resistance changes, which won’t translate into accurate voltage changes.</a:t>
            </a:r>
          </a:p>
          <a:p>
            <a:pPr algn="just"/>
            <a:endParaRPr lang="en-IN" sz="2400"/>
          </a:p>
        </p:txBody>
      </p:sp>
    </p:spTree>
    <p:extLst>
      <p:ext uri="{BB962C8B-B14F-4D97-AF65-F5344CB8AC3E}">
        <p14:creationId xmlns:p14="http://schemas.microsoft.com/office/powerpoint/2010/main" val="31744960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are thermistors useful?</a:t>
            </a:r>
            <a:endParaRPr lang="en-IN"/>
          </a:p>
        </p:txBody>
      </p:sp>
      <p:sp>
        <p:nvSpPr>
          <p:cNvPr id="3" name="Content Placeholder 2"/>
          <p:cNvSpPr>
            <a:spLocks noGrp="1"/>
          </p:cNvSpPr>
          <p:nvPr>
            <p:ph idx="1"/>
          </p:nvPr>
        </p:nvSpPr>
        <p:spPr>
          <a:xfrm>
            <a:off x="535940" y="1522827"/>
            <a:ext cx="7783322" cy="3537585"/>
          </a:xfrm>
        </p:spPr>
        <p:txBody>
          <a:bodyPr>
            <a:normAutofit lnSpcReduction="10000"/>
          </a:bodyPr>
          <a:lstStyle/>
          <a:p>
            <a:pPr marL="57150" indent="0" fontAlgn="t">
              <a:buNone/>
            </a:pPr>
            <a:r>
              <a:rPr lang="en-US" sz="2400"/>
              <a:t>Where temperature needs to be controlled:</a:t>
            </a:r>
          </a:p>
          <a:p>
            <a:pPr lvl="2" fontAlgn="t"/>
            <a:r>
              <a:rPr lang="en-US" sz="2400"/>
              <a:t>Thermostat</a:t>
            </a:r>
          </a:p>
          <a:p>
            <a:pPr lvl="2" fontAlgn="t"/>
            <a:r>
              <a:rPr lang="en-US" sz="2400"/>
              <a:t>Kettle</a:t>
            </a:r>
          </a:p>
          <a:p>
            <a:pPr lvl="2" fontAlgn="t"/>
            <a:r>
              <a:rPr lang="en-US" sz="2400"/>
              <a:t>Oven</a:t>
            </a:r>
          </a:p>
          <a:p>
            <a:pPr algn="just"/>
            <a:r>
              <a:rPr lang="en-US" sz="2400"/>
              <a:t>How are thermistors used as thermostats in incubators for premature babies?</a:t>
            </a:r>
          </a:p>
          <a:p>
            <a:pPr lvl="1" algn="just"/>
            <a:r>
              <a:rPr lang="en-US" sz="2400"/>
              <a:t>Premature babies need to be kept warm, so the incubator contains systems to detect faults</a:t>
            </a:r>
          </a:p>
          <a:p>
            <a:pPr lvl="1" algn="just"/>
            <a:r>
              <a:rPr lang="en-US" sz="2400"/>
              <a:t>If the temperature falls, this is sensed by a thermistor - this causes a lamp to turn on and an alarm to sound.</a:t>
            </a:r>
            <a:endParaRPr lang="en-IN" sz="2400"/>
          </a:p>
          <a:p>
            <a:pPr marL="0" indent="0" fontAlgn="t">
              <a:buNone/>
            </a:pPr>
            <a:endParaRPr lang="en-US" sz="2400"/>
          </a:p>
        </p:txBody>
      </p:sp>
    </p:spTree>
    <p:extLst>
      <p:ext uri="{BB962C8B-B14F-4D97-AF65-F5344CB8AC3E}">
        <p14:creationId xmlns:p14="http://schemas.microsoft.com/office/powerpoint/2010/main" val="16882105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Thermistors Classification</a:t>
            </a:r>
            <a:endParaRPr lang="en-IN"/>
          </a:p>
        </p:txBody>
      </p:sp>
      <p:sp>
        <p:nvSpPr>
          <p:cNvPr id="3" name="Content Placeholder 2"/>
          <p:cNvSpPr>
            <a:spLocks noGrp="1"/>
          </p:cNvSpPr>
          <p:nvPr>
            <p:ph idx="1"/>
          </p:nvPr>
        </p:nvSpPr>
        <p:spPr>
          <a:xfrm>
            <a:off x="768096" y="1676400"/>
            <a:ext cx="7290054" cy="4023360"/>
          </a:xfrm>
        </p:spPr>
        <p:txBody>
          <a:bodyPr>
            <a:noAutofit/>
          </a:bodyPr>
          <a:lstStyle/>
          <a:p>
            <a:pPr algn="just"/>
            <a:r>
              <a:rPr lang="en-US" sz="2400"/>
              <a:t>Thermistors can be classified into two types depending on the sign of k.</a:t>
            </a:r>
          </a:p>
          <a:p>
            <a:pPr lvl="1" algn="just"/>
            <a:r>
              <a:rPr lang="en-US" sz="2400"/>
              <a:t>If k is positive, the resistance increases with increasing temperature, and device is called a </a:t>
            </a:r>
            <a:r>
              <a:rPr lang="en-US" sz="2400" b="1"/>
              <a:t>positive temperature coefficient (PTC) thermistor</a:t>
            </a:r>
            <a:r>
              <a:rPr lang="en-US" sz="2400"/>
              <a:t>, some time also known as Resistance Temperature Detector (RTD)</a:t>
            </a:r>
          </a:p>
          <a:p>
            <a:pPr lvl="1" algn="just"/>
            <a:r>
              <a:rPr lang="en-US" sz="2400"/>
              <a:t>If Platinum and nickel are used as metal in RTD. If k is negative, the resistance decreases with increasing temperature, and the device is called a </a:t>
            </a:r>
            <a:r>
              <a:rPr lang="en-US" sz="2400" b="1"/>
              <a:t>negative temperature coefficient (NTC) thermistor</a:t>
            </a:r>
            <a:r>
              <a:rPr lang="en-US" sz="2400"/>
              <a:t>.</a:t>
            </a:r>
          </a:p>
          <a:p>
            <a:pPr algn="just"/>
            <a:r>
              <a:rPr lang="en-US" sz="2400"/>
              <a:t>Resistors that are not thermistors are designed to have the smallest possible k, so that their resistance remains almost constant over a wide temperature range.</a:t>
            </a:r>
            <a:endParaRPr lang="en-IN" sz="2400"/>
          </a:p>
        </p:txBody>
      </p:sp>
    </p:spTree>
    <p:extLst>
      <p:ext uri="{BB962C8B-B14F-4D97-AF65-F5344CB8AC3E}">
        <p14:creationId xmlns:p14="http://schemas.microsoft.com/office/powerpoint/2010/main" val="13874778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4525963"/>
          </a:xfrm>
        </p:spPr>
        <p:txBody>
          <a:bodyPr>
            <a:normAutofit/>
          </a:bodyPr>
          <a:lstStyle/>
          <a:p>
            <a:pPr fontAlgn="t"/>
            <a:r>
              <a:rPr lang="en-US" sz="1800"/>
              <a:t>NTC thermistor</a:t>
            </a:r>
          </a:p>
          <a:p>
            <a:pPr lvl="1" fontAlgn="t"/>
            <a:r>
              <a:rPr lang="en-US" sz="1800"/>
              <a:t>A component, the resistance of which decreases with increasing temperature</a:t>
            </a:r>
          </a:p>
          <a:p>
            <a:pPr lvl="1" fontAlgn="t"/>
            <a:r>
              <a:rPr lang="en-US" sz="1800"/>
              <a:t>Normally used in temperature measurement</a:t>
            </a:r>
          </a:p>
          <a:p>
            <a:pPr fontAlgn="t"/>
            <a:r>
              <a:rPr lang="en-US" sz="1800"/>
              <a:t>PTC Thermistor</a:t>
            </a:r>
          </a:p>
          <a:p>
            <a:pPr lvl="1" fontAlgn="t"/>
            <a:r>
              <a:rPr lang="en-US" sz="1800"/>
              <a:t>A component, the resistance of which increases with temperature increases</a:t>
            </a:r>
          </a:p>
          <a:p>
            <a:pPr lvl="1" fontAlgn="t"/>
            <a:r>
              <a:rPr lang="en-US" sz="1800"/>
              <a:t>Used for circuit protection</a:t>
            </a:r>
          </a:p>
          <a:p>
            <a:endParaRPr lang="en-IN" sz="180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284984"/>
            <a:ext cx="4622850" cy="347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2120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6" y="575979"/>
            <a:ext cx="7290054" cy="735585"/>
          </a:xfrm>
        </p:spPr>
        <p:txBody>
          <a:bodyPr/>
          <a:lstStyle/>
          <a:p>
            <a:r>
              <a:rPr lang="en-US" b="1"/>
              <a:t>Thermistor construction</a:t>
            </a:r>
            <a:endParaRPr lang="en-IN"/>
          </a:p>
        </p:txBody>
      </p:sp>
      <p:sp>
        <p:nvSpPr>
          <p:cNvPr id="3" name="Content Placeholder 2"/>
          <p:cNvSpPr>
            <a:spLocks noGrp="1"/>
          </p:cNvSpPr>
          <p:nvPr>
            <p:ph idx="1"/>
          </p:nvPr>
        </p:nvSpPr>
        <p:spPr>
          <a:xfrm>
            <a:off x="533400" y="1306899"/>
            <a:ext cx="8299704" cy="4023360"/>
          </a:xfrm>
        </p:spPr>
        <p:txBody>
          <a:bodyPr>
            <a:noAutofit/>
          </a:bodyPr>
          <a:lstStyle/>
          <a:p>
            <a:pPr algn="just"/>
            <a:r>
              <a:rPr lang="en-US" sz="2400"/>
              <a:t>NTC Thermistors</a:t>
            </a:r>
          </a:p>
          <a:p>
            <a:pPr lvl="1" algn="just"/>
            <a:r>
              <a:rPr lang="en-US" sz="2400"/>
              <a:t>NTC Thermistors are made from the </a:t>
            </a:r>
            <a:r>
              <a:rPr lang="en-US" sz="2400">
                <a:solidFill>
                  <a:srgbClr val="FF0000"/>
                </a:solidFill>
              </a:rPr>
              <a:t>oxides of met</a:t>
            </a:r>
            <a:r>
              <a:rPr lang="en-US" sz="2400"/>
              <a:t>als such as manganese, cobalt, nickel and copper.</a:t>
            </a:r>
          </a:p>
          <a:p>
            <a:pPr lvl="1" algn="just"/>
            <a:r>
              <a:rPr lang="en-US" sz="2400"/>
              <a:t>The metals are oxidized through a chemical reaction, ground to a fine powder, then compressed and subject to very high heat.</a:t>
            </a:r>
          </a:p>
          <a:p>
            <a:pPr lvl="1" algn="just"/>
            <a:r>
              <a:rPr lang="en-US" sz="2400"/>
              <a:t>Some NTC thermistors are </a:t>
            </a:r>
            <a:r>
              <a:rPr lang="en-US" sz="2400">
                <a:solidFill>
                  <a:srgbClr val="FF0000"/>
                </a:solidFill>
              </a:rPr>
              <a:t>crystallized</a:t>
            </a:r>
            <a:r>
              <a:rPr lang="en-US" sz="2400"/>
              <a:t> from semiconducting material such as silicon and germanium.</a:t>
            </a:r>
          </a:p>
          <a:p>
            <a:pPr marL="457200" lvl="1" indent="0" algn="just">
              <a:buNone/>
            </a:pPr>
            <a:endParaRPr lang="en-US" sz="2400"/>
          </a:p>
          <a:p>
            <a:pPr algn="just"/>
            <a:r>
              <a:rPr lang="en-US" sz="2400"/>
              <a:t>PTC Thermistors</a:t>
            </a:r>
          </a:p>
          <a:p>
            <a:pPr lvl="1" algn="just"/>
            <a:r>
              <a:rPr lang="en-US" sz="2400"/>
              <a:t>PTC Thermistors are made by introducing </a:t>
            </a:r>
            <a:r>
              <a:rPr lang="en-US" sz="2400">
                <a:solidFill>
                  <a:srgbClr val="FF0000"/>
                </a:solidFill>
              </a:rPr>
              <a:t>small quantities of semiconducting material</a:t>
            </a:r>
            <a:r>
              <a:rPr lang="en-US" sz="2400"/>
              <a:t> into a </a:t>
            </a:r>
            <a:r>
              <a:rPr lang="en-US" sz="2400">
                <a:solidFill>
                  <a:srgbClr val="FF0000"/>
                </a:solidFill>
              </a:rPr>
              <a:t>polycrystalline ceramic</a:t>
            </a:r>
            <a:r>
              <a:rPr lang="en-US" sz="2400"/>
              <a:t>.</a:t>
            </a:r>
          </a:p>
          <a:p>
            <a:pPr lvl="1" algn="just"/>
            <a:r>
              <a:rPr lang="en-US" sz="2400"/>
              <a:t>When temperature reaches a critical point, the semiconducting material forms a barrier to the flow of electricity and resistance climbs very quickly.</a:t>
            </a:r>
            <a:endParaRPr lang="en-IN" sz="2400"/>
          </a:p>
        </p:txBody>
      </p:sp>
    </p:spTree>
    <p:extLst>
      <p:ext uri="{BB962C8B-B14F-4D97-AF65-F5344CB8AC3E}">
        <p14:creationId xmlns:p14="http://schemas.microsoft.com/office/powerpoint/2010/main" val="4280190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7299" rIns="0" bIns="0" rtlCol="0">
            <a:spAutoFit/>
          </a:bodyPr>
          <a:lstStyle/>
          <a:p>
            <a:pPr marL="1910080">
              <a:lnSpc>
                <a:spcPct val="100000"/>
              </a:lnSpc>
              <a:spcBef>
                <a:spcPts val="105"/>
              </a:spcBef>
            </a:pPr>
            <a:r>
              <a:rPr b="1" spc="-25">
                <a:latin typeface="Calibri"/>
                <a:cs typeface="Calibri"/>
              </a:rPr>
              <a:t>Potentiometers</a:t>
            </a:r>
          </a:p>
        </p:txBody>
      </p:sp>
      <p:grpSp>
        <p:nvGrpSpPr>
          <p:cNvPr id="4" name="object 4"/>
          <p:cNvGrpSpPr/>
          <p:nvPr/>
        </p:nvGrpSpPr>
        <p:grpSpPr>
          <a:xfrm>
            <a:off x="913" y="1963673"/>
            <a:ext cx="9143365" cy="2952115"/>
            <a:chOff x="913" y="1963673"/>
            <a:chExt cx="9143365" cy="2952115"/>
          </a:xfrm>
        </p:grpSpPr>
        <p:pic>
          <p:nvPicPr>
            <p:cNvPr id="5" name="object 5"/>
            <p:cNvPicPr/>
            <p:nvPr/>
          </p:nvPicPr>
          <p:blipFill>
            <a:blip r:embed="rId2" cstate="print"/>
            <a:stretch>
              <a:fillRect/>
            </a:stretch>
          </p:blipFill>
          <p:spPr>
            <a:xfrm>
              <a:off x="913" y="2096896"/>
              <a:ext cx="4741799" cy="2663952"/>
            </a:xfrm>
            <a:prstGeom prst="rect">
              <a:avLst/>
            </a:prstGeom>
          </p:spPr>
        </p:pic>
        <p:pic>
          <p:nvPicPr>
            <p:cNvPr id="6" name="object 6"/>
            <p:cNvPicPr/>
            <p:nvPr/>
          </p:nvPicPr>
          <p:blipFill>
            <a:blip r:embed="rId3" cstate="print"/>
            <a:stretch>
              <a:fillRect/>
            </a:stretch>
          </p:blipFill>
          <p:spPr>
            <a:xfrm>
              <a:off x="4711954" y="1963673"/>
              <a:ext cx="4432045" cy="2951988"/>
            </a:xfrm>
            <a:prstGeom prst="rect">
              <a:avLst/>
            </a:prstGeom>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PTC working principle</a:t>
            </a:r>
            <a:endParaRPr lang="en-IN"/>
          </a:p>
        </p:txBody>
      </p:sp>
      <p:sp>
        <p:nvSpPr>
          <p:cNvPr id="3" name="Content Placeholder 2"/>
          <p:cNvSpPr>
            <a:spLocks noGrp="1"/>
          </p:cNvSpPr>
          <p:nvPr>
            <p:ph idx="1"/>
          </p:nvPr>
        </p:nvSpPr>
        <p:spPr>
          <a:xfrm>
            <a:off x="179512" y="1711349"/>
            <a:ext cx="4834880" cy="4525963"/>
          </a:xfrm>
        </p:spPr>
        <p:txBody>
          <a:bodyPr>
            <a:normAutofit/>
          </a:bodyPr>
          <a:lstStyle/>
          <a:p>
            <a:pPr algn="just"/>
            <a:r>
              <a:rPr lang="en-US" sz="2400"/>
              <a:t>Resistance of these types of thermistors increases with the rise in temperature</a:t>
            </a:r>
          </a:p>
          <a:p>
            <a:pPr algn="just"/>
            <a:r>
              <a:rPr lang="en-US" sz="2400"/>
              <a:t>Due to the special Resistance- Temperature-characteristic, there is no additional temperature regulation or safety device necessary while reaching high heat-power level when using the low resistance area</a:t>
            </a:r>
            <a:endParaRPr lang="en-IN" sz="240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381" y="1650386"/>
            <a:ext cx="3761107" cy="4445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28396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PTC Thermistor :Application</a:t>
            </a:r>
            <a:endParaRPr lang="en-IN"/>
          </a:p>
        </p:txBody>
      </p:sp>
      <p:sp>
        <p:nvSpPr>
          <p:cNvPr id="3" name="Content Placeholder 2"/>
          <p:cNvSpPr>
            <a:spLocks noGrp="1"/>
          </p:cNvSpPr>
          <p:nvPr>
            <p:ph idx="1"/>
          </p:nvPr>
        </p:nvSpPr>
        <p:spPr>
          <a:xfrm>
            <a:off x="535939" y="1522827"/>
            <a:ext cx="8165845" cy="3537585"/>
          </a:xfrm>
        </p:spPr>
        <p:txBody>
          <a:bodyPr>
            <a:normAutofit/>
          </a:bodyPr>
          <a:lstStyle/>
          <a:p>
            <a:pPr algn="just"/>
            <a:r>
              <a:rPr lang="en-US" sz="2400"/>
              <a:t>There are </a:t>
            </a:r>
            <a:r>
              <a:rPr lang="en-US" sz="2400">
                <a:solidFill>
                  <a:srgbClr val="FF0000"/>
                </a:solidFill>
              </a:rPr>
              <a:t>very few commercial applications </a:t>
            </a:r>
            <a:r>
              <a:rPr lang="en-US" sz="2400"/>
              <a:t>involving PTC thermistors that are based upon the resistance -temperature characteristic.</a:t>
            </a:r>
          </a:p>
          <a:p>
            <a:pPr algn="just"/>
            <a:r>
              <a:rPr lang="en-US" sz="2400"/>
              <a:t>Dramatic rise in resistance of a PTC at and above the transition temperature makes it ideal for </a:t>
            </a:r>
            <a:r>
              <a:rPr lang="en-US" sz="2400">
                <a:solidFill>
                  <a:srgbClr val="FF0000"/>
                </a:solidFill>
              </a:rPr>
              <a:t>over current protection.</a:t>
            </a:r>
            <a:endParaRPr lang="en-IN" sz="2400">
              <a:solidFill>
                <a:srgbClr val="FF0000"/>
              </a:solidFill>
            </a:endParaRPr>
          </a:p>
        </p:txBody>
      </p:sp>
    </p:spTree>
    <p:extLst>
      <p:ext uri="{BB962C8B-B14F-4D97-AF65-F5344CB8AC3E}">
        <p14:creationId xmlns:p14="http://schemas.microsoft.com/office/powerpoint/2010/main" val="42085527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6" y="502088"/>
            <a:ext cx="7290054" cy="1271293"/>
          </a:xfrm>
        </p:spPr>
        <p:txBody>
          <a:bodyPr>
            <a:normAutofit fontScale="90000"/>
          </a:bodyPr>
          <a:lstStyle/>
          <a:p>
            <a:r>
              <a:rPr lang="en-US" b="1"/>
              <a:t>PTC Thermistor: Industrial Applications</a:t>
            </a:r>
            <a:endParaRPr lang="en-IN"/>
          </a:p>
        </p:txBody>
      </p:sp>
      <p:sp>
        <p:nvSpPr>
          <p:cNvPr id="3" name="Content Placeholder 2"/>
          <p:cNvSpPr>
            <a:spLocks noGrp="1"/>
          </p:cNvSpPr>
          <p:nvPr>
            <p:ph idx="1"/>
          </p:nvPr>
        </p:nvSpPr>
        <p:spPr>
          <a:xfrm>
            <a:off x="768096" y="2207490"/>
            <a:ext cx="7290054" cy="4023360"/>
          </a:xfrm>
        </p:spPr>
        <p:txBody>
          <a:bodyPr>
            <a:noAutofit/>
          </a:bodyPr>
          <a:lstStyle/>
          <a:p>
            <a:r>
              <a:rPr lang="en-US" sz="2400">
                <a:solidFill>
                  <a:srgbClr val="FF0000"/>
                </a:solidFill>
              </a:rPr>
              <a:t>Time Delay Circuit:</a:t>
            </a:r>
          </a:p>
          <a:p>
            <a:pPr lvl="1"/>
            <a:r>
              <a:rPr lang="en-US" sz="2400"/>
              <a:t>In the time delay circuit, as the thermistor self-heats and increases its resistance, the voltage drop on the fixed resistor decreases to a minimum.</a:t>
            </a:r>
            <a:endParaRPr lang="en-IN" sz="2400"/>
          </a:p>
          <a:p>
            <a:r>
              <a:rPr lang="en-US" sz="2400">
                <a:solidFill>
                  <a:srgbClr val="FF0000"/>
                </a:solidFill>
              </a:rPr>
              <a:t>Motor Starting</a:t>
            </a:r>
          </a:p>
          <a:p>
            <a:pPr lvl="1" algn="just"/>
            <a:r>
              <a:rPr lang="en-US" sz="2400"/>
              <a:t>In the motor start circuit, PTC has a low resistance at turn-on so that a significant amount of current is permitted to flow in the starting winding of the motor.</a:t>
            </a:r>
          </a:p>
          <a:p>
            <a:pPr lvl="1" algn="just"/>
            <a:r>
              <a:rPr lang="en-US" sz="2400"/>
              <a:t>After the thermistor has self-heated into a high resistance state, the current through the starting winding becomes negligible.</a:t>
            </a:r>
            <a:endParaRPr lang="en-IN" sz="2400"/>
          </a:p>
        </p:txBody>
      </p:sp>
    </p:spTree>
    <p:extLst>
      <p:ext uri="{BB962C8B-B14F-4D97-AF65-F5344CB8AC3E}">
        <p14:creationId xmlns:p14="http://schemas.microsoft.com/office/powerpoint/2010/main" val="37022409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041" y="0"/>
            <a:ext cx="7290054" cy="1499616"/>
          </a:xfrm>
        </p:spPr>
        <p:txBody>
          <a:bodyPr/>
          <a:lstStyle/>
          <a:p>
            <a:r>
              <a:rPr lang="en-US"/>
              <a:t>NTC working principle</a:t>
            </a:r>
            <a:endParaRPr lang="en-IN"/>
          </a:p>
        </p:txBody>
      </p:sp>
      <p:sp>
        <p:nvSpPr>
          <p:cNvPr id="3" name="Content Placeholder 2"/>
          <p:cNvSpPr>
            <a:spLocks noGrp="1"/>
          </p:cNvSpPr>
          <p:nvPr>
            <p:ph idx="1"/>
          </p:nvPr>
        </p:nvSpPr>
        <p:spPr>
          <a:xfrm>
            <a:off x="577272" y="1499616"/>
            <a:ext cx="8229600" cy="4525963"/>
          </a:xfrm>
        </p:spPr>
        <p:txBody>
          <a:bodyPr>
            <a:noAutofit/>
          </a:bodyPr>
          <a:lstStyle/>
          <a:p>
            <a:pPr algn="just"/>
            <a:r>
              <a:rPr lang="en-US" sz="2400"/>
              <a:t>Resistance of NTC thermistors </a:t>
            </a:r>
            <a:r>
              <a:rPr lang="en-US" sz="2400">
                <a:solidFill>
                  <a:srgbClr val="FF0000"/>
                </a:solidFill>
              </a:rPr>
              <a:t>decreases proportionally with increases in temperature.</a:t>
            </a:r>
          </a:p>
          <a:p>
            <a:pPr algn="just"/>
            <a:r>
              <a:rPr lang="en-US" sz="2400"/>
              <a:t>Each thermistor material will have a </a:t>
            </a:r>
            <a:r>
              <a:rPr lang="en-US" sz="2400">
                <a:solidFill>
                  <a:srgbClr val="FF0000"/>
                </a:solidFill>
              </a:rPr>
              <a:t>different material constant (B) </a:t>
            </a:r>
            <a:r>
              <a:rPr lang="en-US" sz="2400"/>
              <a:t>and therefore a different resistance versus temperature curve.</a:t>
            </a:r>
          </a:p>
          <a:p>
            <a:pPr algn="just"/>
            <a:r>
              <a:rPr lang="en-US" sz="2400"/>
              <a:t>B value will define the thermistor’s material constant between the range of T1 and T2</a:t>
            </a:r>
          </a:p>
          <a:p>
            <a:pPr lvl="1" algn="just"/>
            <a:r>
              <a:rPr lang="en-US" sz="2400"/>
              <a:t>T1-thermistors resistive value at a first temperature or base point, (which is usually 25</a:t>
            </a:r>
            <a:r>
              <a:rPr lang="en-US" sz="2400" baseline="30000"/>
              <a:t>o</a:t>
            </a:r>
            <a:r>
              <a:rPr lang="en-US" sz="2400"/>
              <a:t>C)</a:t>
            </a:r>
          </a:p>
          <a:p>
            <a:pPr lvl="1" algn="just"/>
            <a:r>
              <a:rPr lang="en-US" sz="2400"/>
              <a:t>T2-the thermistors resistive value at a second temperature point, for example 100</a:t>
            </a:r>
            <a:r>
              <a:rPr lang="en-US" sz="2400" baseline="30000"/>
              <a:t>o</a:t>
            </a:r>
            <a:r>
              <a:rPr lang="en-US" sz="2400"/>
              <a:t>C</a:t>
            </a:r>
          </a:p>
          <a:p>
            <a:pPr algn="just"/>
            <a:r>
              <a:rPr lang="en-US" sz="2400"/>
              <a:t>B is a calibration constant depending on the thermistor material, usually between 3,000 and 5,000. </a:t>
            </a:r>
          </a:p>
          <a:p>
            <a:pPr algn="just"/>
            <a:endParaRPr lang="en-IN" sz="2400"/>
          </a:p>
        </p:txBody>
      </p:sp>
    </p:spTree>
    <p:extLst>
      <p:ext uri="{BB962C8B-B14F-4D97-AF65-F5344CB8AC3E}">
        <p14:creationId xmlns:p14="http://schemas.microsoft.com/office/powerpoint/2010/main" val="1357326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7299" rIns="0" bIns="0" rtlCol="0">
            <a:spAutoFit/>
          </a:bodyPr>
          <a:lstStyle/>
          <a:p>
            <a:pPr marL="2432685">
              <a:lnSpc>
                <a:spcPct val="100000"/>
              </a:lnSpc>
              <a:spcBef>
                <a:spcPts val="105"/>
              </a:spcBef>
            </a:pPr>
            <a:r>
              <a:rPr b="1" spc="-10">
                <a:latin typeface="Calibri"/>
                <a:cs typeface="Calibri"/>
              </a:rPr>
              <a:t>Thermistor</a:t>
            </a:r>
          </a:p>
        </p:txBody>
      </p:sp>
      <p:sp>
        <p:nvSpPr>
          <p:cNvPr id="3" name="object 3"/>
          <p:cNvSpPr txBox="1"/>
          <p:nvPr/>
        </p:nvSpPr>
        <p:spPr>
          <a:xfrm>
            <a:off x="832510" y="1585112"/>
            <a:ext cx="7406005" cy="4378960"/>
          </a:xfrm>
          <a:prstGeom prst="rect">
            <a:avLst/>
          </a:prstGeom>
        </p:spPr>
        <p:txBody>
          <a:bodyPr vert="horz" wrap="square" lIns="0" tIns="97790" rIns="0" bIns="0" rtlCol="0">
            <a:spAutoFit/>
          </a:bodyPr>
          <a:lstStyle/>
          <a:p>
            <a:pPr marL="354965" indent="-342265" algn="just">
              <a:lnSpc>
                <a:spcPct val="100000"/>
              </a:lnSpc>
              <a:spcBef>
                <a:spcPts val="770"/>
              </a:spcBef>
              <a:buFont typeface="Arial"/>
              <a:buChar char="•"/>
              <a:tabLst>
                <a:tab pos="354965" algn="l"/>
              </a:tabLst>
            </a:pPr>
            <a:r>
              <a:rPr sz="2800" spc="-10">
                <a:latin typeface="Calibri"/>
                <a:cs typeface="Calibri"/>
              </a:rPr>
              <a:t>Semiconductor</a:t>
            </a:r>
            <a:r>
              <a:rPr sz="2800" spc="-100">
                <a:latin typeface="Calibri"/>
                <a:cs typeface="Calibri"/>
              </a:rPr>
              <a:t> </a:t>
            </a:r>
            <a:r>
              <a:rPr sz="2800" spc="-10">
                <a:latin typeface="Calibri"/>
                <a:cs typeface="Calibri"/>
              </a:rPr>
              <a:t>resistance</a:t>
            </a:r>
            <a:r>
              <a:rPr sz="2800" spc="-100">
                <a:latin typeface="Calibri"/>
                <a:cs typeface="Calibri"/>
              </a:rPr>
              <a:t> </a:t>
            </a:r>
            <a:r>
              <a:rPr sz="2800" spc="-10">
                <a:latin typeface="Calibri"/>
                <a:cs typeface="Calibri"/>
              </a:rPr>
              <a:t>sensors</a:t>
            </a:r>
            <a:endParaRPr sz="2800">
              <a:latin typeface="Calibri"/>
              <a:cs typeface="Calibri"/>
            </a:endParaRPr>
          </a:p>
          <a:p>
            <a:pPr marL="355600" marR="5080" indent="-342900" algn="just">
              <a:lnSpc>
                <a:spcPct val="100000"/>
              </a:lnSpc>
              <a:spcBef>
                <a:spcPts val="675"/>
              </a:spcBef>
              <a:buFont typeface="Arial"/>
              <a:buChar char="•"/>
              <a:tabLst>
                <a:tab pos="355600" algn="l"/>
              </a:tabLst>
            </a:pPr>
            <a:r>
              <a:rPr sz="2800">
                <a:latin typeface="Calibri"/>
                <a:cs typeface="Calibri"/>
              </a:rPr>
              <a:t>Unlike</a:t>
            </a:r>
            <a:r>
              <a:rPr sz="2800" spc="-65">
                <a:latin typeface="Calibri"/>
                <a:cs typeface="Calibri"/>
              </a:rPr>
              <a:t> </a:t>
            </a:r>
            <a:r>
              <a:rPr sz="2800">
                <a:latin typeface="Calibri"/>
                <a:cs typeface="Calibri"/>
              </a:rPr>
              <a:t>metals,</a:t>
            </a:r>
            <a:r>
              <a:rPr sz="2800" spc="-65">
                <a:latin typeface="Calibri"/>
                <a:cs typeface="Calibri"/>
              </a:rPr>
              <a:t> </a:t>
            </a:r>
            <a:r>
              <a:rPr sz="2800" spc="-10">
                <a:latin typeface="Calibri"/>
                <a:cs typeface="Calibri"/>
              </a:rPr>
              <a:t>thermistors</a:t>
            </a:r>
            <a:r>
              <a:rPr sz="2800" spc="-45">
                <a:latin typeface="Calibri"/>
                <a:cs typeface="Calibri"/>
              </a:rPr>
              <a:t> </a:t>
            </a:r>
            <a:r>
              <a:rPr sz="2800">
                <a:latin typeface="Calibri"/>
                <a:cs typeface="Calibri"/>
              </a:rPr>
              <a:t>respond</a:t>
            </a:r>
            <a:r>
              <a:rPr sz="2800" spc="-40">
                <a:latin typeface="Calibri"/>
                <a:cs typeface="Calibri"/>
              </a:rPr>
              <a:t> </a:t>
            </a:r>
            <a:r>
              <a:rPr sz="2800" u="sng" spc="-10">
                <a:uFill>
                  <a:solidFill>
                    <a:srgbClr val="000000"/>
                  </a:solidFill>
                </a:uFill>
                <a:latin typeface="Calibri"/>
                <a:cs typeface="Calibri"/>
              </a:rPr>
              <a:t>negatively</a:t>
            </a:r>
            <a:r>
              <a:rPr sz="2800" spc="-70">
                <a:latin typeface="Calibri"/>
                <a:cs typeface="Calibri"/>
              </a:rPr>
              <a:t> </a:t>
            </a:r>
            <a:r>
              <a:rPr sz="2800" spc="-25">
                <a:latin typeface="Calibri"/>
                <a:cs typeface="Calibri"/>
              </a:rPr>
              <a:t>to </a:t>
            </a:r>
            <a:r>
              <a:rPr sz="2800" spc="-20">
                <a:latin typeface="Calibri"/>
                <a:cs typeface="Calibri"/>
              </a:rPr>
              <a:t>temperature</a:t>
            </a:r>
            <a:r>
              <a:rPr sz="2800" spc="-60">
                <a:latin typeface="Calibri"/>
                <a:cs typeface="Calibri"/>
              </a:rPr>
              <a:t> </a:t>
            </a:r>
            <a:r>
              <a:rPr sz="2800">
                <a:latin typeface="Calibri"/>
                <a:cs typeface="Calibri"/>
              </a:rPr>
              <a:t>and</a:t>
            </a:r>
            <a:r>
              <a:rPr sz="2800" spc="-60">
                <a:latin typeface="Calibri"/>
                <a:cs typeface="Calibri"/>
              </a:rPr>
              <a:t> </a:t>
            </a:r>
            <a:r>
              <a:rPr sz="2800">
                <a:latin typeface="Calibri"/>
                <a:cs typeface="Calibri"/>
              </a:rPr>
              <a:t>their</a:t>
            </a:r>
            <a:r>
              <a:rPr sz="2800" spc="-60">
                <a:latin typeface="Calibri"/>
                <a:cs typeface="Calibri"/>
              </a:rPr>
              <a:t> </a:t>
            </a:r>
            <a:r>
              <a:rPr sz="2800" spc="-10">
                <a:latin typeface="Calibri"/>
                <a:cs typeface="Calibri"/>
              </a:rPr>
              <a:t>coefficient</a:t>
            </a:r>
            <a:r>
              <a:rPr sz="2800" spc="-60">
                <a:latin typeface="Calibri"/>
                <a:cs typeface="Calibri"/>
              </a:rPr>
              <a:t> </a:t>
            </a:r>
            <a:r>
              <a:rPr sz="2800">
                <a:latin typeface="Calibri"/>
                <a:cs typeface="Calibri"/>
              </a:rPr>
              <a:t>of</a:t>
            </a:r>
            <a:r>
              <a:rPr sz="2800" spc="-55">
                <a:latin typeface="Calibri"/>
                <a:cs typeface="Calibri"/>
              </a:rPr>
              <a:t> </a:t>
            </a:r>
            <a:r>
              <a:rPr sz="2800" spc="-10">
                <a:latin typeface="Calibri"/>
                <a:cs typeface="Calibri"/>
              </a:rPr>
              <a:t>resistance</a:t>
            </a:r>
            <a:r>
              <a:rPr sz="2800" spc="-55">
                <a:latin typeface="Calibri"/>
                <a:cs typeface="Calibri"/>
              </a:rPr>
              <a:t> </a:t>
            </a:r>
            <a:r>
              <a:rPr sz="2800" spc="-25">
                <a:latin typeface="Calibri"/>
                <a:cs typeface="Calibri"/>
              </a:rPr>
              <a:t>is </a:t>
            </a:r>
            <a:r>
              <a:rPr sz="2800" u="sng">
                <a:uFill>
                  <a:solidFill>
                    <a:srgbClr val="000000"/>
                  </a:solidFill>
                </a:uFill>
                <a:latin typeface="Calibri"/>
                <a:cs typeface="Calibri"/>
              </a:rPr>
              <a:t>of</a:t>
            </a:r>
            <a:r>
              <a:rPr sz="2800" u="sng" spc="645">
                <a:uFill>
                  <a:solidFill>
                    <a:srgbClr val="000000"/>
                  </a:solidFill>
                </a:uFill>
                <a:latin typeface="Calibri"/>
                <a:cs typeface="Calibri"/>
              </a:rPr>
              <a:t> </a:t>
            </a:r>
            <a:r>
              <a:rPr sz="2800" u="sng">
                <a:uFill>
                  <a:solidFill>
                    <a:srgbClr val="000000"/>
                  </a:solidFill>
                </a:uFill>
                <a:latin typeface="Calibri"/>
                <a:cs typeface="Calibri"/>
              </a:rPr>
              <a:t>the</a:t>
            </a:r>
            <a:r>
              <a:rPr sz="2800" u="sng" spc="645">
                <a:uFill>
                  <a:solidFill>
                    <a:srgbClr val="000000"/>
                  </a:solidFill>
                </a:uFill>
                <a:latin typeface="Calibri"/>
                <a:cs typeface="Calibri"/>
              </a:rPr>
              <a:t> </a:t>
            </a:r>
            <a:r>
              <a:rPr sz="2800" u="sng">
                <a:uFill>
                  <a:solidFill>
                    <a:srgbClr val="000000"/>
                  </a:solidFill>
                </a:uFill>
                <a:latin typeface="Calibri"/>
                <a:cs typeface="Calibri"/>
              </a:rPr>
              <a:t>order</a:t>
            </a:r>
            <a:r>
              <a:rPr sz="2800" u="sng" spc="640">
                <a:uFill>
                  <a:solidFill>
                    <a:srgbClr val="000000"/>
                  </a:solidFill>
                </a:uFill>
                <a:latin typeface="Calibri"/>
                <a:cs typeface="Calibri"/>
              </a:rPr>
              <a:t> </a:t>
            </a:r>
            <a:r>
              <a:rPr sz="2800" u="sng">
                <a:uFill>
                  <a:solidFill>
                    <a:srgbClr val="000000"/>
                  </a:solidFill>
                </a:uFill>
                <a:latin typeface="Calibri"/>
                <a:cs typeface="Calibri"/>
              </a:rPr>
              <a:t>of</a:t>
            </a:r>
            <a:r>
              <a:rPr sz="2800" u="sng" spc="650">
                <a:uFill>
                  <a:solidFill>
                    <a:srgbClr val="000000"/>
                  </a:solidFill>
                </a:uFill>
                <a:latin typeface="Calibri"/>
                <a:cs typeface="Calibri"/>
              </a:rPr>
              <a:t> </a:t>
            </a:r>
            <a:r>
              <a:rPr sz="2800" u="sng">
                <a:uFill>
                  <a:solidFill>
                    <a:srgbClr val="000000"/>
                  </a:solidFill>
                </a:uFill>
                <a:latin typeface="Calibri"/>
                <a:cs typeface="Calibri"/>
              </a:rPr>
              <a:t>10</a:t>
            </a:r>
            <a:r>
              <a:rPr sz="2800" u="sng" spc="660">
                <a:uFill>
                  <a:solidFill>
                    <a:srgbClr val="000000"/>
                  </a:solidFill>
                </a:uFill>
                <a:latin typeface="Calibri"/>
                <a:cs typeface="Calibri"/>
              </a:rPr>
              <a:t> </a:t>
            </a:r>
            <a:r>
              <a:rPr sz="2800" u="sng">
                <a:uFill>
                  <a:solidFill>
                    <a:srgbClr val="000000"/>
                  </a:solidFill>
                </a:uFill>
                <a:latin typeface="Calibri"/>
                <a:cs typeface="Calibri"/>
              </a:rPr>
              <a:t>times</a:t>
            </a:r>
            <a:r>
              <a:rPr sz="2800" spc="665">
                <a:latin typeface="Calibri"/>
                <a:cs typeface="Calibri"/>
              </a:rPr>
              <a:t> </a:t>
            </a:r>
            <a:r>
              <a:rPr sz="2800">
                <a:latin typeface="Calibri"/>
                <a:cs typeface="Calibri"/>
              </a:rPr>
              <a:t>higher</a:t>
            </a:r>
            <a:r>
              <a:rPr sz="2800" spc="645">
                <a:latin typeface="Calibri"/>
                <a:cs typeface="Calibri"/>
              </a:rPr>
              <a:t> </a:t>
            </a:r>
            <a:r>
              <a:rPr sz="2800">
                <a:latin typeface="Calibri"/>
                <a:cs typeface="Calibri"/>
              </a:rPr>
              <a:t>than</a:t>
            </a:r>
            <a:r>
              <a:rPr sz="2800" spc="655">
                <a:latin typeface="Calibri"/>
                <a:cs typeface="Calibri"/>
              </a:rPr>
              <a:t> </a:t>
            </a:r>
            <a:r>
              <a:rPr sz="2800">
                <a:latin typeface="Calibri"/>
                <a:cs typeface="Calibri"/>
              </a:rPr>
              <a:t>that</a:t>
            </a:r>
            <a:r>
              <a:rPr sz="2800" spc="650">
                <a:latin typeface="Calibri"/>
                <a:cs typeface="Calibri"/>
              </a:rPr>
              <a:t> </a:t>
            </a:r>
            <a:r>
              <a:rPr sz="2800" spc="-25">
                <a:latin typeface="Calibri"/>
                <a:cs typeface="Calibri"/>
              </a:rPr>
              <a:t>of </a:t>
            </a:r>
            <a:r>
              <a:rPr sz="2800">
                <a:latin typeface="Calibri"/>
                <a:cs typeface="Calibri"/>
              </a:rPr>
              <a:t>platinum</a:t>
            </a:r>
            <a:r>
              <a:rPr sz="2800" spc="-65">
                <a:latin typeface="Calibri"/>
                <a:cs typeface="Calibri"/>
              </a:rPr>
              <a:t> </a:t>
            </a:r>
            <a:r>
              <a:rPr sz="2800">
                <a:latin typeface="Calibri"/>
                <a:cs typeface="Calibri"/>
              </a:rPr>
              <a:t>or</a:t>
            </a:r>
            <a:r>
              <a:rPr sz="2800" spc="-90">
                <a:latin typeface="Calibri"/>
                <a:cs typeface="Calibri"/>
              </a:rPr>
              <a:t> </a:t>
            </a:r>
            <a:r>
              <a:rPr sz="2800" spc="-10">
                <a:latin typeface="Calibri"/>
                <a:cs typeface="Calibri"/>
              </a:rPr>
              <a:t>copper.</a:t>
            </a:r>
            <a:endParaRPr sz="2800">
              <a:latin typeface="Calibri"/>
              <a:cs typeface="Calibri"/>
            </a:endParaRPr>
          </a:p>
          <a:p>
            <a:pPr marL="354965" indent="-342265" algn="just">
              <a:lnSpc>
                <a:spcPct val="100000"/>
              </a:lnSpc>
              <a:spcBef>
                <a:spcPts val="670"/>
              </a:spcBef>
              <a:buFont typeface="Arial"/>
              <a:buChar char="•"/>
              <a:tabLst>
                <a:tab pos="354965" algn="l"/>
              </a:tabLst>
            </a:pPr>
            <a:r>
              <a:rPr sz="2800" b="1" u="sng" spc="-35">
                <a:solidFill>
                  <a:srgbClr val="FF0000"/>
                </a:solidFill>
                <a:uFill>
                  <a:solidFill>
                    <a:srgbClr val="FF0000"/>
                  </a:solidFill>
                </a:uFill>
                <a:latin typeface="Calibri"/>
                <a:cs typeface="Calibri"/>
              </a:rPr>
              <a:t>NEGATIVE</a:t>
            </a:r>
            <a:r>
              <a:rPr sz="2800" b="1" u="sng" spc="-55">
                <a:solidFill>
                  <a:srgbClr val="FF0000"/>
                </a:solidFill>
                <a:uFill>
                  <a:solidFill>
                    <a:srgbClr val="FF0000"/>
                  </a:solidFill>
                </a:uFill>
                <a:latin typeface="Calibri"/>
                <a:cs typeface="Calibri"/>
              </a:rPr>
              <a:t> </a:t>
            </a:r>
            <a:r>
              <a:rPr sz="2800" b="1" u="sng" spc="-30">
                <a:solidFill>
                  <a:srgbClr val="FF0000"/>
                </a:solidFill>
                <a:uFill>
                  <a:solidFill>
                    <a:srgbClr val="FF0000"/>
                  </a:solidFill>
                </a:uFill>
                <a:latin typeface="Calibri"/>
                <a:cs typeface="Calibri"/>
              </a:rPr>
              <a:t>TEMPERATURE</a:t>
            </a:r>
            <a:r>
              <a:rPr sz="2800" b="1" u="sng" spc="-65">
                <a:solidFill>
                  <a:srgbClr val="FF0000"/>
                </a:solidFill>
                <a:uFill>
                  <a:solidFill>
                    <a:srgbClr val="FF0000"/>
                  </a:solidFill>
                </a:uFill>
                <a:latin typeface="Calibri"/>
                <a:cs typeface="Calibri"/>
              </a:rPr>
              <a:t> </a:t>
            </a:r>
            <a:r>
              <a:rPr sz="2800" b="1" u="sng" spc="-30">
                <a:solidFill>
                  <a:srgbClr val="FF0000"/>
                </a:solidFill>
                <a:uFill>
                  <a:solidFill>
                    <a:srgbClr val="FF0000"/>
                  </a:solidFill>
                </a:uFill>
                <a:latin typeface="Calibri"/>
                <a:cs typeface="Calibri"/>
              </a:rPr>
              <a:t>CO-</a:t>
            </a:r>
            <a:r>
              <a:rPr sz="2800" b="1" u="sng" spc="-10">
                <a:solidFill>
                  <a:srgbClr val="FF0000"/>
                </a:solidFill>
                <a:uFill>
                  <a:solidFill>
                    <a:srgbClr val="FF0000"/>
                  </a:solidFill>
                </a:uFill>
                <a:latin typeface="Calibri"/>
                <a:cs typeface="Calibri"/>
              </a:rPr>
              <a:t>EFFICIENT</a:t>
            </a:r>
            <a:endParaRPr sz="2800">
              <a:latin typeface="Calibri"/>
              <a:cs typeface="Calibri"/>
            </a:endParaRPr>
          </a:p>
          <a:p>
            <a:pPr marL="354965" indent="-342265" algn="just">
              <a:lnSpc>
                <a:spcPct val="100000"/>
              </a:lnSpc>
              <a:spcBef>
                <a:spcPts val="675"/>
              </a:spcBef>
              <a:buFont typeface="Arial"/>
              <a:buChar char="•"/>
              <a:tabLst>
                <a:tab pos="354965" algn="l"/>
                <a:tab pos="3095625" algn="l"/>
              </a:tabLst>
            </a:pPr>
            <a:r>
              <a:rPr sz="2800" spc="-10">
                <a:latin typeface="Calibri"/>
                <a:cs typeface="Calibri"/>
              </a:rPr>
              <a:t>Temperature</a:t>
            </a:r>
            <a:r>
              <a:rPr sz="2800">
                <a:latin typeface="Calibri"/>
                <a:cs typeface="Calibri"/>
              </a:rPr>
              <a:t>	</a:t>
            </a:r>
            <a:r>
              <a:rPr sz="2800" spc="-10">
                <a:latin typeface="Calibri"/>
                <a:cs typeface="Calibri"/>
              </a:rPr>
              <a:t>semiconductor</a:t>
            </a:r>
            <a:r>
              <a:rPr sz="2800" spc="-90">
                <a:latin typeface="Calibri"/>
                <a:cs typeface="Calibri"/>
              </a:rPr>
              <a:t> </a:t>
            </a:r>
            <a:r>
              <a:rPr sz="2800" spc="-10">
                <a:latin typeface="Calibri"/>
                <a:cs typeface="Calibri"/>
              </a:rPr>
              <a:t>resistance</a:t>
            </a:r>
            <a:endParaRPr sz="2800">
              <a:latin typeface="Calibri"/>
              <a:cs typeface="Calibri"/>
            </a:endParaRPr>
          </a:p>
          <a:p>
            <a:pPr>
              <a:lnSpc>
                <a:spcPct val="100000"/>
              </a:lnSpc>
              <a:spcBef>
                <a:spcPts val="5"/>
              </a:spcBef>
              <a:buFont typeface="Arial"/>
              <a:buChar char="•"/>
            </a:pPr>
            <a:endParaRPr sz="3850">
              <a:latin typeface="Calibri"/>
              <a:cs typeface="Calibri"/>
            </a:endParaRPr>
          </a:p>
          <a:p>
            <a:pPr marL="354965" indent="-342265" algn="just">
              <a:lnSpc>
                <a:spcPct val="100000"/>
              </a:lnSpc>
              <a:buFont typeface="Arial"/>
              <a:buChar char="•"/>
              <a:tabLst>
                <a:tab pos="354965" algn="l"/>
              </a:tabLst>
            </a:pPr>
            <a:r>
              <a:rPr sz="2800" spc="-10">
                <a:latin typeface="Calibri"/>
                <a:cs typeface="Calibri"/>
              </a:rPr>
              <a:t>Symbol</a:t>
            </a:r>
            <a:endParaRPr sz="2800">
              <a:latin typeface="Calibri"/>
              <a:cs typeface="Calibri"/>
            </a:endParaRPr>
          </a:p>
        </p:txBody>
      </p:sp>
      <p:grpSp>
        <p:nvGrpSpPr>
          <p:cNvPr id="4" name="object 4"/>
          <p:cNvGrpSpPr/>
          <p:nvPr/>
        </p:nvGrpSpPr>
        <p:grpSpPr>
          <a:xfrm>
            <a:off x="3144266" y="4496434"/>
            <a:ext cx="482600" cy="635000"/>
            <a:chOff x="3144266" y="4496434"/>
            <a:chExt cx="482600" cy="635000"/>
          </a:xfrm>
        </p:grpSpPr>
        <p:sp>
          <p:nvSpPr>
            <p:cNvPr id="5" name="object 5"/>
            <p:cNvSpPr/>
            <p:nvPr/>
          </p:nvSpPr>
          <p:spPr>
            <a:xfrm>
              <a:off x="3156966" y="4509134"/>
              <a:ext cx="457200" cy="609600"/>
            </a:xfrm>
            <a:custGeom>
              <a:avLst/>
              <a:gdLst/>
              <a:ahLst/>
              <a:cxnLst/>
              <a:rect l="l" t="t" r="r" b="b"/>
              <a:pathLst>
                <a:path w="457200" h="609600">
                  <a:moveTo>
                    <a:pt x="228599" y="0"/>
                  </a:moveTo>
                  <a:lnTo>
                    <a:pt x="0" y="228600"/>
                  </a:lnTo>
                  <a:lnTo>
                    <a:pt x="114299" y="228600"/>
                  </a:lnTo>
                  <a:lnTo>
                    <a:pt x="114299" y="609600"/>
                  </a:lnTo>
                  <a:lnTo>
                    <a:pt x="342899" y="609600"/>
                  </a:lnTo>
                  <a:lnTo>
                    <a:pt x="342899" y="228600"/>
                  </a:lnTo>
                  <a:lnTo>
                    <a:pt x="457199" y="228600"/>
                  </a:lnTo>
                  <a:lnTo>
                    <a:pt x="228599" y="0"/>
                  </a:lnTo>
                  <a:close/>
                </a:path>
              </a:pathLst>
            </a:custGeom>
            <a:solidFill>
              <a:srgbClr val="4F81BC"/>
            </a:solidFill>
          </p:spPr>
          <p:txBody>
            <a:bodyPr wrap="square" lIns="0" tIns="0" rIns="0" bIns="0" rtlCol="0"/>
            <a:lstStyle/>
            <a:p>
              <a:endParaRPr/>
            </a:p>
          </p:txBody>
        </p:sp>
        <p:sp>
          <p:nvSpPr>
            <p:cNvPr id="6" name="object 6"/>
            <p:cNvSpPr/>
            <p:nvPr/>
          </p:nvSpPr>
          <p:spPr>
            <a:xfrm>
              <a:off x="3156966" y="4509134"/>
              <a:ext cx="457200" cy="609600"/>
            </a:xfrm>
            <a:custGeom>
              <a:avLst/>
              <a:gdLst/>
              <a:ahLst/>
              <a:cxnLst/>
              <a:rect l="l" t="t" r="r" b="b"/>
              <a:pathLst>
                <a:path w="457200" h="609600">
                  <a:moveTo>
                    <a:pt x="0" y="228600"/>
                  </a:moveTo>
                  <a:lnTo>
                    <a:pt x="228599" y="0"/>
                  </a:lnTo>
                  <a:lnTo>
                    <a:pt x="457199" y="228600"/>
                  </a:lnTo>
                  <a:lnTo>
                    <a:pt x="342899" y="228600"/>
                  </a:lnTo>
                  <a:lnTo>
                    <a:pt x="342899" y="609600"/>
                  </a:lnTo>
                  <a:lnTo>
                    <a:pt x="114299" y="609600"/>
                  </a:lnTo>
                  <a:lnTo>
                    <a:pt x="114299" y="228600"/>
                  </a:lnTo>
                  <a:lnTo>
                    <a:pt x="0" y="228600"/>
                  </a:lnTo>
                  <a:close/>
                </a:path>
              </a:pathLst>
            </a:custGeom>
            <a:ln w="25400">
              <a:solidFill>
                <a:srgbClr val="385D89"/>
              </a:solidFill>
            </a:ln>
          </p:spPr>
          <p:txBody>
            <a:bodyPr wrap="square" lIns="0" tIns="0" rIns="0" bIns="0" rtlCol="0"/>
            <a:lstStyle/>
            <a:p>
              <a:endParaRPr/>
            </a:p>
          </p:txBody>
        </p:sp>
      </p:grpSp>
      <p:grpSp>
        <p:nvGrpSpPr>
          <p:cNvPr id="7" name="object 7"/>
          <p:cNvGrpSpPr/>
          <p:nvPr/>
        </p:nvGrpSpPr>
        <p:grpSpPr>
          <a:xfrm>
            <a:off x="7655686" y="4496434"/>
            <a:ext cx="482600" cy="635000"/>
            <a:chOff x="7655686" y="4496434"/>
            <a:chExt cx="482600" cy="635000"/>
          </a:xfrm>
        </p:grpSpPr>
        <p:sp>
          <p:nvSpPr>
            <p:cNvPr id="8" name="object 8"/>
            <p:cNvSpPr/>
            <p:nvPr/>
          </p:nvSpPr>
          <p:spPr>
            <a:xfrm>
              <a:off x="7668386" y="4509134"/>
              <a:ext cx="457200" cy="609600"/>
            </a:xfrm>
            <a:custGeom>
              <a:avLst/>
              <a:gdLst/>
              <a:ahLst/>
              <a:cxnLst/>
              <a:rect l="l" t="t" r="r" b="b"/>
              <a:pathLst>
                <a:path w="457200" h="609600">
                  <a:moveTo>
                    <a:pt x="342900" y="0"/>
                  </a:moveTo>
                  <a:lnTo>
                    <a:pt x="114300" y="0"/>
                  </a:lnTo>
                  <a:lnTo>
                    <a:pt x="114300" y="381000"/>
                  </a:lnTo>
                  <a:lnTo>
                    <a:pt x="0" y="381000"/>
                  </a:lnTo>
                  <a:lnTo>
                    <a:pt x="228600" y="609600"/>
                  </a:lnTo>
                  <a:lnTo>
                    <a:pt x="457200" y="381000"/>
                  </a:lnTo>
                  <a:lnTo>
                    <a:pt x="342900" y="381000"/>
                  </a:lnTo>
                  <a:lnTo>
                    <a:pt x="342900" y="0"/>
                  </a:lnTo>
                  <a:close/>
                </a:path>
              </a:pathLst>
            </a:custGeom>
            <a:solidFill>
              <a:srgbClr val="4F81BC"/>
            </a:solidFill>
          </p:spPr>
          <p:txBody>
            <a:bodyPr wrap="square" lIns="0" tIns="0" rIns="0" bIns="0" rtlCol="0"/>
            <a:lstStyle/>
            <a:p>
              <a:endParaRPr/>
            </a:p>
          </p:txBody>
        </p:sp>
        <p:sp>
          <p:nvSpPr>
            <p:cNvPr id="9" name="object 9"/>
            <p:cNvSpPr/>
            <p:nvPr/>
          </p:nvSpPr>
          <p:spPr>
            <a:xfrm>
              <a:off x="7668386" y="4509134"/>
              <a:ext cx="457200" cy="609600"/>
            </a:xfrm>
            <a:custGeom>
              <a:avLst/>
              <a:gdLst/>
              <a:ahLst/>
              <a:cxnLst/>
              <a:rect l="l" t="t" r="r" b="b"/>
              <a:pathLst>
                <a:path w="457200" h="609600">
                  <a:moveTo>
                    <a:pt x="457200" y="381000"/>
                  </a:moveTo>
                  <a:lnTo>
                    <a:pt x="228600" y="609600"/>
                  </a:lnTo>
                  <a:lnTo>
                    <a:pt x="0" y="381000"/>
                  </a:lnTo>
                  <a:lnTo>
                    <a:pt x="114300" y="381000"/>
                  </a:lnTo>
                  <a:lnTo>
                    <a:pt x="114300" y="0"/>
                  </a:lnTo>
                  <a:lnTo>
                    <a:pt x="342900" y="0"/>
                  </a:lnTo>
                  <a:lnTo>
                    <a:pt x="342900" y="381000"/>
                  </a:lnTo>
                  <a:lnTo>
                    <a:pt x="457200" y="381000"/>
                  </a:lnTo>
                  <a:close/>
                </a:path>
              </a:pathLst>
            </a:custGeom>
            <a:ln w="25400">
              <a:solidFill>
                <a:srgbClr val="385D89"/>
              </a:solidFill>
            </a:ln>
          </p:spPr>
          <p:txBody>
            <a:bodyPr wrap="square" lIns="0" tIns="0" rIns="0" bIns="0" rtlCol="0"/>
            <a:lstStyle/>
            <a:p>
              <a:endParaRPr/>
            </a:p>
          </p:txBody>
        </p:sp>
      </p:grpSp>
      <p:pic>
        <p:nvPicPr>
          <p:cNvPr id="10" name="object 10"/>
          <p:cNvPicPr/>
          <p:nvPr/>
        </p:nvPicPr>
        <p:blipFill>
          <a:blip r:embed="rId2" cstate="print"/>
          <a:stretch>
            <a:fillRect/>
          </a:stretch>
        </p:blipFill>
        <p:spPr>
          <a:xfrm>
            <a:off x="3385565" y="5610568"/>
            <a:ext cx="1714500" cy="533400"/>
          </a:xfrm>
          <a:prstGeom prst="rect">
            <a:avLst/>
          </a:prstGeom>
        </p:spPr>
      </p:pic>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94</a:t>
            </a:fld>
            <a:endParaRPr spc="-25"/>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93873" y="451865"/>
            <a:ext cx="3571240" cy="513715"/>
          </a:xfrm>
          <a:prstGeom prst="rect">
            <a:avLst/>
          </a:prstGeom>
        </p:spPr>
        <p:txBody>
          <a:bodyPr vert="horz" wrap="square" lIns="0" tIns="13335" rIns="0" bIns="0" rtlCol="0">
            <a:spAutoFit/>
          </a:bodyPr>
          <a:lstStyle/>
          <a:p>
            <a:pPr marL="12700">
              <a:lnSpc>
                <a:spcPct val="100000"/>
              </a:lnSpc>
              <a:spcBef>
                <a:spcPts val="105"/>
              </a:spcBef>
            </a:pPr>
            <a:r>
              <a:rPr sz="3200" b="1">
                <a:latin typeface="Calibri"/>
                <a:cs typeface="Calibri"/>
              </a:rPr>
              <a:t>Practical</a:t>
            </a:r>
            <a:r>
              <a:rPr sz="3200" b="1" spc="-95">
                <a:latin typeface="Calibri"/>
                <a:cs typeface="Calibri"/>
              </a:rPr>
              <a:t> </a:t>
            </a:r>
            <a:r>
              <a:rPr sz="3200" b="1" spc="-10">
                <a:latin typeface="Calibri"/>
                <a:cs typeface="Calibri"/>
              </a:rPr>
              <a:t>Thermistors</a:t>
            </a:r>
            <a:endParaRPr sz="3200">
              <a:latin typeface="Calibri"/>
              <a:cs typeface="Calibri"/>
            </a:endParaRPr>
          </a:p>
        </p:txBody>
      </p:sp>
      <p:sp>
        <p:nvSpPr>
          <p:cNvPr id="3" name="object 3"/>
          <p:cNvSpPr txBox="1"/>
          <p:nvPr/>
        </p:nvSpPr>
        <p:spPr>
          <a:xfrm>
            <a:off x="1374775" y="1497584"/>
            <a:ext cx="6405880" cy="695960"/>
          </a:xfrm>
          <a:prstGeom prst="rect">
            <a:avLst/>
          </a:prstGeom>
        </p:spPr>
        <p:txBody>
          <a:bodyPr vert="horz" wrap="square" lIns="0" tIns="12065" rIns="0" bIns="0" rtlCol="0">
            <a:spAutoFit/>
          </a:bodyPr>
          <a:lstStyle/>
          <a:p>
            <a:pPr marL="880110" marR="5080" indent="-867410">
              <a:lnSpc>
                <a:spcPct val="100000"/>
              </a:lnSpc>
              <a:spcBef>
                <a:spcPts val="95"/>
              </a:spcBef>
            </a:pPr>
            <a:r>
              <a:rPr sz="2200">
                <a:latin typeface="Calibri"/>
                <a:cs typeface="Calibri"/>
              </a:rPr>
              <a:t>NTC</a:t>
            </a:r>
            <a:r>
              <a:rPr sz="2200" spc="-55">
                <a:latin typeface="Calibri"/>
                <a:cs typeface="Calibri"/>
              </a:rPr>
              <a:t> </a:t>
            </a:r>
            <a:r>
              <a:rPr sz="2200">
                <a:latin typeface="Calibri"/>
                <a:cs typeface="Calibri"/>
              </a:rPr>
              <a:t>=&gt;</a:t>
            </a:r>
            <a:r>
              <a:rPr sz="2200" spc="-55">
                <a:latin typeface="Calibri"/>
                <a:cs typeface="Calibri"/>
              </a:rPr>
              <a:t> </a:t>
            </a:r>
            <a:r>
              <a:rPr sz="2200" spc="-10">
                <a:latin typeface="Calibri"/>
                <a:cs typeface="Calibri"/>
              </a:rPr>
              <a:t>“Negative</a:t>
            </a:r>
            <a:r>
              <a:rPr sz="2200" spc="-65">
                <a:latin typeface="Calibri"/>
                <a:cs typeface="Calibri"/>
              </a:rPr>
              <a:t> </a:t>
            </a:r>
            <a:r>
              <a:rPr sz="2200" spc="-30">
                <a:latin typeface="Calibri"/>
                <a:cs typeface="Calibri"/>
              </a:rPr>
              <a:t>Temperatur</a:t>
            </a:r>
            <a:r>
              <a:rPr sz="2200" spc="-60">
                <a:latin typeface="Calibri"/>
                <a:cs typeface="Calibri"/>
              </a:rPr>
              <a:t> </a:t>
            </a:r>
            <a:r>
              <a:rPr sz="2200">
                <a:latin typeface="Calibri"/>
                <a:cs typeface="Calibri"/>
              </a:rPr>
              <a:t>Coefficient”</a:t>
            </a:r>
            <a:r>
              <a:rPr sz="2200" spc="-40">
                <a:latin typeface="Calibri"/>
                <a:cs typeface="Calibri"/>
              </a:rPr>
              <a:t> </a:t>
            </a:r>
            <a:r>
              <a:rPr sz="2200">
                <a:latin typeface="Calibri"/>
                <a:cs typeface="Calibri"/>
              </a:rPr>
              <a:t>=&gt;</a:t>
            </a:r>
            <a:r>
              <a:rPr sz="2200" spc="-60">
                <a:latin typeface="Calibri"/>
                <a:cs typeface="Calibri"/>
              </a:rPr>
              <a:t> </a:t>
            </a:r>
            <a:r>
              <a:rPr sz="2200" spc="-10">
                <a:latin typeface="Calibri"/>
                <a:cs typeface="Calibri"/>
              </a:rPr>
              <a:t>Resistance </a:t>
            </a:r>
            <a:r>
              <a:rPr sz="2200">
                <a:latin typeface="Calibri"/>
                <a:cs typeface="Calibri"/>
              </a:rPr>
              <a:t>goes</a:t>
            </a:r>
            <a:r>
              <a:rPr sz="2200" spc="-50">
                <a:latin typeface="Calibri"/>
                <a:cs typeface="Calibri"/>
              </a:rPr>
              <a:t> </a:t>
            </a:r>
            <a:r>
              <a:rPr sz="2200">
                <a:latin typeface="Calibri"/>
                <a:cs typeface="Calibri"/>
              </a:rPr>
              <a:t>DOWN</a:t>
            </a:r>
            <a:r>
              <a:rPr sz="2200" spc="-25">
                <a:latin typeface="Calibri"/>
                <a:cs typeface="Calibri"/>
              </a:rPr>
              <a:t> </a:t>
            </a:r>
            <a:r>
              <a:rPr sz="2200">
                <a:latin typeface="Calibri"/>
                <a:cs typeface="Calibri"/>
              </a:rPr>
              <a:t>with</a:t>
            </a:r>
            <a:r>
              <a:rPr sz="2200" spc="-55">
                <a:latin typeface="Calibri"/>
                <a:cs typeface="Calibri"/>
              </a:rPr>
              <a:t> </a:t>
            </a:r>
            <a:r>
              <a:rPr sz="2200" spc="-10">
                <a:latin typeface="Calibri"/>
                <a:cs typeface="Calibri"/>
              </a:rPr>
              <a:t>increasing</a:t>
            </a:r>
            <a:r>
              <a:rPr sz="2200" spc="-65">
                <a:latin typeface="Calibri"/>
                <a:cs typeface="Calibri"/>
              </a:rPr>
              <a:t> </a:t>
            </a:r>
            <a:r>
              <a:rPr sz="2200" spc="-10">
                <a:latin typeface="Calibri"/>
                <a:cs typeface="Calibri"/>
              </a:rPr>
              <a:t>temperature</a:t>
            </a:r>
            <a:endParaRPr sz="2200">
              <a:latin typeface="Calibri"/>
              <a:cs typeface="Calibri"/>
            </a:endParaRPr>
          </a:p>
        </p:txBody>
      </p:sp>
      <p:pic>
        <p:nvPicPr>
          <p:cNvPr id="4" name="object 4"/>
          <p:cNvPicPr/>
          <p:nvPr/>
        </p:nvPicPr>
        <p:blipFill>
          <a:blip r:embed="rId2" cstate="print"/>
          <a:stretch>
            <a:fillRect/>
          </a:stretch>
        </p:blipFill>
        <p:spPr>
          <a:xfrm>
            <a:off x="1066800" y="2456891"/>
            <a:ext cx="2724150" cy="3619500"/>
          </a:xfrm>
          <a:prstGeom prst="rect">
            <a:avLst/>
          </a:prstGeom>
        </p:spPr>
      </p:pic>
      <p:pic>
        <p:nvPicPr>
          <p:cNvPr id="5" name="object 5"/>
          <p:cNvPicPr/>
          <p:nvPr/>
        </p:nvPicPr>
        <p:blipFill>
          <a:blip r:embed="rId3" cstate="print"/>
          <a:stretch>
            <a:fillRect/>
          </a:stretch>
        </p:blipFill>
        <p:spPr>
          <a:xfrm>
            <a:off x="4041949" y="2429208"/>
            <a:ext cx="4616355" cy="3710088"/>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95</a:t>
            </a:fld>
            <a:endParaRPr spc="-25"/>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96</a:t>
            </a:fld>
            <a:endParaRPr spc="-25"/>
          </a:p>
        </p:txBody>
      </p:sp>
      <p:sp>
        <p:nvSpPr>
          <p:cNvPr id="8" name="TextBox 7">
            <a:extLst>
              <a:ext uri="{FF2B5EF4-FFF2-40B4-BE49-F238E27FC236}">
                <a16:creationId xmlns:a16="http://schemas.microsoft.com/office/drawing/2014/main" id="{8CA9FD03-1F2D-FBE8-87E3-1EDCE0D1DBA4}"/>
              </a:ext>
            </a:extLst>
          </p:cNvPr>
          <p:cNvSpPr txBox="1"/>
          <p:nvPr/>
        </p:nvSpPr>
        <p:spPr>
          <a:xfrm>
            <a:off x="325184" y="1295400"/>
            <a:ext cx="8493632" cy="4801314"/>
          </a:xfrm>
          <a:prstGeom prst="rect">
            <a:avLst/>
          </a:prstGeom>
          <a:noFill/>
        </p:spPr>
        <p:txBody>
          <a:bodyPr wrap="square">
            <a:spAutoFit/>
          </a:bodyPr>
          <a:lstStyle/>
          <a:p>
            <a:pPr algn="just"/>
            <a:r>
              <a:rPr lang="en-US" b="1">
                <a:solidFill>
                  <a:srgbClr val="FF0000"/>
                </a:solidFill>
              </a:rPr>
              <a:t>Thermistor is a contraction of a term "thermal resistors". Thermistors are generally composed of semi-conductor materials</a:t>
            </a:r>
            <a:r>
              <a:rPr lang="en-US"/>
              <a:t>. </a:t>
            </a:r>
          </a:p>
          <a:p>
            <a:pPr algn="just"/>
            <a:endParaRPr lang="en-US"/>
          </a:p>
          <a:p>
            <a:pPr algn="just"/>
            <a:r>
              <a:rPr lang="en-US"/>
              <a:t>Although </a:t>
            </a:r>
            <a:r>
              <a:rPr lang="en-US" b="1"/>
              <a:t>positive temperature co-efficient of units </a:t>
            </a:r>
            <a:r>
              <a:rPr lang="en-US"/>
              <a:t>(which exhibit an increase in the value of resistance with increase in temperature) are available, most thermistors have a negative coefficient of temperature resistance i.e. their </a:t>
            </a:r>
            <a:r>
              <a:rPr lang="en-US" b="1">
                <a:solidFill>
                  <a:srgbClr val="FF0000"/>
                </a:solidFill>
              </a:rPr>
              <a:t>resistance decreases with increase of temperature. </a:t>
            </a:r>
          </a:p>
          <a:p>
            <a:pPr algn="just"/>
            <a:endParaRPr lang="en-US"/>
          </a:p>
          <a:p>
            <a:pPr algn="just"/>
            <a:r>
              <a:rPr lang="en-US"/>
              <a:t>The </a:t>
            </a:r>
            <a:r>
              <a:rPr lang="en-US" b="1">
                <a:solidFill>
                  <a:srgbClr val="FF0000"/>
                </a:solidFill>
              </a:rPr>
              <a:t>negative temperature coefficient of resistance </a:t>
            </a:r>
            <a:r>
              <a:rPr lang="en-US"/>
              <a:t>can be as large as several percent per degree Celsius. This allows the thermistor circuits to detect very small changes in temperature which could not be observed with an RTD or a thermocouple.</a:t>
            </a:r>
          </a:p>
          <a:p>
            <a:pPr algn="just"/>
            <a:endParaRPr lang="en-US"/>
          </a:p>
          <a:p>
            <a:pPr algn="just"/>
            <a:r>
              <a:rPr lang="en-US"/>
              <a:t> In some cases </a:t>
            </a:r>
            <a:r>
              <a:rPr lang="en-US" b="1"/>
              <a:t>the resistance of thermistor at room temperature may decrease as much as 5 percent for each 1°C rise in temperature</a:t>
            </a:r>
            <a:r>
              <a:rPr lang="en-US"/>
              <a:t>. This high sensitivity to temperature changes makes thermistors extremely useful for precision temperature measurements control and compensation</a:t>
            </a:r>
            <a:endParaRPr lang="en-IN"/>
          </a:p>
        </p:txBody>
      </p:sp>
    </p:spTree>
    <p:extLst>
      <p:ext uri="{BB962C8B-B14F-4D97-AF65-F5344CB8AC3E}">
        <p14:creationId xmlns:p14="http://schemas.microsoft.com/office/powerpoint/2010/main" val="35496619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97</a:t>
            </a:fld>
            <a:endParaRPr spc="-25"/>
          </a:p>
        </p:txBody>
      </p:sp>
      <p:pic>
        <p:nvPicPr>
          <p:cNvPr id="4" name="Picture 3">
            <a:extLst>
              <a:ext uri="{FF2B5EF4-FFF2-40B4-BE49-F238E27FC236}">
                <a16:creationId xmlns:a16="http://schemas.microsoft.com/office/drawing/2014/main" id="{C3ABA681-4A37-F71C-9FE9-BDFA2400E1B1}"/>
              </a:ext>
            </a:extLst>
          </p:cNvPr>
          <p:cNvPicPr>
            <a:picLocks noChangeAspect="1"/>
          </p:cNvPicPr>
          <p:nvPr/>
        </p:nvPicPr>
        <p:blipFill>
          <a:blip r:embed="rId2"/>
          <a:stretch>
            <a:fillRect/>
          </a:stretch>
        </p:blipFill>
        <p:spPr>
          <a:xfrm>
            <a:off x="1981200" y="992655"/>
            <a:ext cx="5015166" cy="5002002"/>
          </a:xfrm>
          <a:prstGeom prst="rect">
            <a:avLst/>
          </a:prstGeom>
        </p:spPr>
      </p:pic>
    </p:spTree>
    <p:extLst>
      <p:ext uri="{BB962C8B-B14F-4D97-AF65-F5344CB8AC3E}">
        <p14:creationId xmlns:p14="http://schemas.microsoft.com/office/powerpoint/2010/main" val="9316411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98</a:t>
            </a:fld>
            <a:endParaRPr spc="-25"/>
          </a:p>
        </p:txBody>
      </p:sp>
      <p:sp>
        <p:nvSpPr>
          <p:cNvPr id="5" name="TextBox 4">
            <a:extLst>
              <a:ext uri="{FF2B5EF4-FFF2-40B4-BE49-F238E27FC236}">
                <a16:creationId xmlns:a16="http://schemas.microsoft.com/office/drawing/2014/main" id="{1932844A-C3E1-382C-3779-45B9F2C4D09D}"/>
              </a:ext>
            </a:extLst>
          </p:cNvPr>
          <p:cNvSpPr txBox="1"/>
          <p:nvPr/>
        </p:nvSpPr>
        <p:spPr>
          <a:xfrm>
            <a:off x="685800" y="963108"/>
            <a:ext cx="8229600" cy="1477328"/>
          </a:xfrm>
          <a:prstGeom prst="rect">
            <a:avLst/>
          </a:prstGeom>
          <a:noFill/>
        </p:spPr>
        <p:txBody>
          <a:bodyPr wrap="square">
            <a:spAutoFit/>
          </a:bodyPr>
          <a:lstStyle/>
          <a:p>
            <a:r>
              <a:rPr lang="en-US" b="1"/>
              <a:t>Resistance-Temperature </a:t>
            </a:r>
          </a:p>
          <a:p>
            <a:endParaRPr lang="en-US"/>
          </a:p>
          <a:p>
            <a:r>
              <a:rPr lang="en-US"/>
              <a:t>Characteristics of Thermistors The mathematical expression for the relationship between the resistance of a thermistor and absolute temperature of thermistor is</a:t>
            </a:r>
            <a:endParaRPr lang="en-IN"/>
          </a:p>
        </p:txBody>
      </p:sp>
      <p:pic>
        <p:nvPicPr>
          <p:cNvPr id="8" name="Picture 7">
            <a:extLst>
              <a:ext uri="{FF2B5EF4-FFF2-40B4-BE49-F238E27FC236}">
                <a16:creationId xmlns:a16="http://schemas.microsoft.com/office/drawing/2014/main" id="{615EE068-B324-FACF-BD30-37AA43440692}"/>
              </a:ext>
            </a:extLst>
          </p:cNvPr>
          <p:cNvPicPr>
            <a:picLocks noChangeAspect="1"/>
          </p:cNvPicPr>
          <p:nvPr/>
        </p:nvPicPr>
        <p:blipFill>
          <a:blip r:embed="rId2"/>
          <a:stretch>
            <a:fillRect/>
          </a:stretch>
        </p:blipFill>
        <p:spPr>
          <a:xfrm>
            <a:off x="1981200" y="2858829"/>
            <a:ext cx="4610318" cy="3036063"/>
          </a:xfrm>
          <a:prstGeom prst="rect">
            <a:avLst/>
          </a:prstGeom>
          <a:ln w="38100">
            <a:solidFill>
              <a:srgbClr val="FF0000"/>
            </a:solidFill>
          </a:ln>
        </p:spPr>
      </p:pic>
    </p:spTree>
    <p:extLst>
      <p:ext uri="{BB962C8B-B14F-4D97-AF65-F5344CB8AC3E}">
        <p14:creationId xmlns:p14="http://schemas.microsoft.com/office/powerpoint/2010/main" val="20813079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400" y="457200"/>
            <a:ext cx="2235327" cy="505908"/>
          </a:xfrm>
          <a:prstGeom prst="rect">
            <a:avLst/>
          </a:prstGeom>
        </p:spPr>
        <p:txBody>
          <a:bodyPr vert="horz" wrap="square" lIns="0" tIns="13335" rIns="0" bIns="0" rtlCol="0">
            <a:spAutoFit/>
          </a:bodyPr>
          <a:lstStyle/>
          <a:p>
            <a:pPr marL="12700">
              <a:lnSpc>
                <a:spcPct val="100000"/>
              </a:lnSpc>
              <a:spcBef>
                <a:spcPts val="105"/>
              </a:spcBef>
            </a:pPr>
            <a:r>
              <a:rPr sz="3200" b="1" spc="-10">
                <a:solidFill>
                  <a:srgbClr val="FF0000"/>
                </a:solidFill>
                <a:latin typeface="Calibri"/>
                <a:cs typeface="Calibri"/>
              </a:rPr>
              <a:t>Thermistors</a:t>
            </a:r>
            <a:endParaRPr sz="3200">
              <a:solidFill>
                <a:srgbClr val="FF0000"/>
              </a:solidFill>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99</a:t>
            </a:fld>
            <a:endParaRPr spc="-25"/>
          </a:p>
        </p:txBody>
      </p:sp>
      <p:pic>
        <p:nvPicPr>
          <p:cNvPr id="4" name="Picture 3">
            <a:extLst>
              <a:ext uri="{FF2B5EF4-FFF2-40B4-BE49-F238E27FC236}">
                <a16:creationId xmlns:a16="http://schemas.microsoft.com/office/drawing/2014/main" id="{1FAE9131-BDF6-FA51-07C0-A4299F95E070}"/>
              </a:ext>
            </a:extLst>
          </p:cNvPr>
          <p:cNvPicPr>
            <a:picLocks noChangeAspect="1"/>
          </p:cNvPicPr>
          <p:nvPr/>
        </p:nvPicPr>
        <p:blipFill>
          <a:blip r:embed="rId2"/>
          <a:stretch>
            <a:fillRect/>
          </a:stretch>
        </p:blipFill>
        <p:spPr>
          <a:xfrm>
            <a:off x="202163" y="963108"/>
            <a:ext cx="4343400" cy="3993514"/>
          </a:xfrm>
          <a:prstGeom prst="rect">
            <a:avLst/>
          </a:prstGeom>
        </p:spPr>
      </p:pic>
      <p:sp>
        <p:nvSpPr>
          <p:cNvPr id="9" name="TextBox 8">
            <a:extLst>
              <a:ext uri="{FF2B5EF4-FFF2-40B4-BE49-F238E27FC236}">
                <a16:creationId xmlns:a16="http://schemas.microsoft.com/office/drawing/2014/main" id="{9AA306D8-2744-AB70-6148-DA8CCEF452CB}"/>
              </a:ext>
            </a:extLst>
          </p:cNvPr>
          <p:cNvSpPr txBox="1"/>
          <p:nvPr/>
        </p:nvSpPr>
        <p:spPr>
          <a:xfrm>
            <a:off x="202163" y="4956622"/>
            <a:ext cx="4572000" cy="646331"/>
          </a:xfrm>
          <a:prstGeom prst="rect">
            <a:avLst/>
          </a:prstGeom>
          <a:noFill/>
        </p:spPr>
        <p:txBody>
          <a:bodyPr wrap="square">
            <a:spAutoFit/>
          </a:bodyPr>
          <a:lstStyle/>
          <a:p>
            <a:r>
              <a:rPr lang="en-US"/>
              <a:t>Resistance-temperature characteristics of a typical thermistor and platinum.</a:t>
            </a:r>
            <a:endParaRPr lang="en-IN"/>
          </a:p>
        </p:txBody>
      </p:sp>
      <p:sp>
        <p:nvSpPr>
          <p:cNvPr id="11" name="TextBox 10">
            <a:extLst>
              <a:ext uri="{FF2B5EF4-FFF2-40B4-BE49-F238E27FC236}">
                <a16:creationId xmlns:a16="http://schemas.microsoft.com/office/drawing/2014/main" id="{3A222C58-7F7C-E7D1-A4B8-D6F984B08037}"/>
              </a:ext>
            </a:extLst>
          </p:cNvPr>
          <p:cNvSpPr txBox="1"/>
          <p:nvPr/>
        </p:nvSpPr>
        <p:spPr>
          <a:xfrm>
            <a:off x="4545563" y="998746"/>
            <a:ext cx="4572000" cy="2031325"/>
          </a:xfrm>
          <a:prstGeom prst="rect">
            <a:avLst/>
          </a:prstGeom>
          <a:noFill/>
        </p:spPr>
        <p:txBody>
          <a:bodyPr wrap="square">
            <a:spAutoFit/>
          </a:bodyPr>
          <a:lstStyle/>
          <a:p>
            <a:pPr algn="just"/>
            <a:r>
              <a:rPr lang="en-US"/>
              <a:t>The characteristics of thermistors are no doubt non-linear but a linear approximation of the resistance-temperature curve can be obtained over a small range of temperature. Thus, for a limited range of temperature, the resistance of a thermistor varies as given by </a:t>
            </a:r>
            <a:r>
              <a:rPr lang="en-US" err="1"/>
              <a:t>Eqn</a:t>
            </a:r>
            <a:endParaRPr lang="en-IN"/>
          </a:p>
        </p:txBody>
      </p:sp>
      <p:pic>
        <p:nvPicPr>
          <p:cNvPr id="13" name="Picture 12">
            <a:extLst>
              <a:ext uri="{FF2B5EF4-FFF2-40B4-BE49-F238E27FC236}">
                <a16:creationId xmlns:a16="http://schemas.microsoft.com/office/drawing/2014/main" id="{10FE8192-2DF1-DAAA-7323-4418933C1A52}"/>
              </a:ext>
            </a:extLst>
          </p:cNvPr>
          <p:cNvPicPr>
            <a:picLocks noChangeAspect="1"/>
          </p:cNvPicPr>
          <p:nvPr/>
        </p:nvPicPr>
        <p:blipFill>
          <a:blip r:embed="rId3"/>
          <a:stretch>
            <a:fillRect/>
          </a:stretch>
        </p:blipFill>
        <p:spPr>
          <a:xfrm>
            <a:off x="5360003" y="3424335"/>
            <a:ext cx="3286029" cy="739900"/>
          </a:xfrm>
          <a:prstGeom prst="rect">
            <a:avLst/>
          </a:prstGeom>
          <a:ln w="28575">
            <a:solidFill>
              <a:srgbClr val="FF0000"/>
            </a:solidFill>
          </a:ln>
        </p:spPr>
      </p:pic>
    </p:spTree>
    <p:extLst>
      <p:ext uri="{BB962C8B-B14F-4D97-AF65-F5344CB8AC3E}">
        <p14:creationId xmlns:p14="http://schemas.microsoft.com/office/powerpoint/2010/main" val="1287602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8b3528e-c29d-4111-b526-c93a7a094c4f">
      <Terms xmlns="http://schemas.microsoft.com/office/infopath/2007/PartnerControls"/>
    </lcf76f155ced4ddcb4097134ff3c332f>
    <TaxCatchAll xmlns="6562e32e-0032-41c3-8e5b-5171b9e2853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30828B62F68548B536606B169F73C7" ma:contentTypeVersion="12" ma:contentTypeDescription="Create a new document." ma:contentTypeScope="" ma:versionID="216f2672dfce6dbe1d1afb2429bac517">
  <xsd:schema xmlns:xsd="http://www.w3.org/2001/XMLSchema" xmlns:xs="http://www.w3.org/2001/XMLSchema" xmlns:p="http://schemas.microsoft.com/office/2006/metadata/properties" xmlns:ns2="f8b3528e-c29d-4111-b526-c93a7a094c4f" xmlns:ns3="6562e32e-0032-41c3-8e5b-5171b9e2853b" targetNamespace="http://schemas.microsoft.com/office/2006/metadata/properties" ma:root="true" ma:fieldsID="5f52127f2fff5fb3e26a432dde7a99c6" ns2:_="" ns3:_="">
    <xsd:import namespace="f8b3528e-c29d-4111-b526-c93a7a094c4f"/>
    <xsd:import namespace="6562e32e-0032-41c3-8e5b-5171b9e2853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b3528e-c29d-4111-b526-c93a7a094c4f"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34f2db7-5c9e-4885-aa5f-8b428826e263"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62e32e-0032-41c3-8e5b-5171b9e2853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900aa54-3d3d-448f-b84a-e36aa217c4db}" ma:internalName="TaxCatchAll" ma:showField="CatchAllData" ma:web="6562e32e-0032-41c3-8e5b-5171b9e285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36AE59-1231-4176-96A7-61B85B7D4982}">
  <ds:schemaRefs>
    <ds:schemaRef ds:uri="6562e32e-0032-41c3-8e5b-5171b9e2853b"/>
    <ds:schemaRef ds:uri="f8b3528e-c29d-4111-b526-c93a7a094c4f"/>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9B0897B-9BC2-4F76-B96A-27315BDD3199}">
  <ds:schemaRefs>
    <ds:schemaRef ds:uri="http://schemas.microsoft.com/sharepoint/v3/contenttype/forms"/>
  </ds:schemaRefs>
</ds:datastoreItem>
</file>

<file path=customXml/itemProps3.xml><?xml version="1.0" encoding="utf-8"?>
<ds:datastoreItem xmlns:ds="http://schemas.openxmlformats.org/officeDocument/2006/customXml" ds:itemID="{FCB6F465-6B36-41C6-BC70-A1B2FE491765}">
  <ds:schemaRefs>
    <ds:schemaRef ds:uri="6562e32e-0032-41c3-8e5b-5171b9e2853b"/>
    <ds:schemaRef ds:uri="f8b3528e-c29d-4111-b526-c93a7a094c4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197</Slides>
  <Notes>14</Notes>
  <HiddenSlides>0</HiddenSlides>
  <ScaleCrop>false</ScaleCrop>
  <HeadingPairs>
    <vt:vector size="4" baseType="variant">
      <vt:variant>
        <vt:lpstr>Theme</vt:lpstr>
      </vt:variant>
      <vt:variant>
        <vt:i4>1</vt:i4>
      </vt:variant>
      <vt:variant>
        <vt:lpstr>Slide Titles</vt:lpstr>
      </vt:variant>
      <vt:variant>
        <vt:i4>197</vt:i4>
      </vt:variant>
    </vt:vector>
  </HeadingPairs>
  <TitlesOfParts>
    <vt:vector size="198" baseType="lpstr">
      <vt:lpstr>Office Theme</vt:lpstr>
      <vt:lpstr>Sensors Technology</vt:lpstr>
      <vt:lpstr>Sensors Technology</vt:lpstr>
      <vt:lpstr>Resistive Sensors</vt:lpstr>
      <vt:lpstr>Resistive Sensors</vt:lpstr>
      <vt:lpstr>Resistive Position Sensors</vt:lpstr>
      <vt:lpstr>Position Sensors</vt:lpstr>
      <vt:lpstr>Potentiometer Sensors</vt:lpstr>
      <vt:lpstr>Resistive sensors - Potentiometers</vt:lpstr>
      <vt:lpstr>Potentiometers</vt:lpstr>
      <vt:lpstr>Potentiometers</vt:lpstr>
      <vt:lpstr>Strain Gauge</vt:lpstr>
      <vt:lpstr>Strain Gauge</vt:lpstr>
      <vt:lpstr>Strain Gauges</vt:lpstr>
      <vt:lpstr>Bonded Strain Gauge</vt:lpstr>
      <vt:lpstr>PowerPoint Presentation</vt:lpstr>
      <vt:lpstr>Strain gauge</vt:lpstr>
      <vt:lpstr>PowerPoint Presentation</vt:lpstr>
      <vt:lpstr>Working</vt:lpstr>
      <vt:lpstr>PowerPoint Presentation</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Strain Gauges</vt:lpstr>
      <vt:lpstr>PowerPoint Presentation</vt:lpstr>
      <vt:lpstr>Strain Gauges</vt:lpstr>
      <vt:lpstr>Strain Gauges</vt:lpstr>
      <vt:lpstr>Strain Gauges</vt:lpstr>
      <vt:lpstr>Strain Gauges</vt:lpstr>
      <vt:lpstr>Strain Gauges</vt:lpstr>
      <vt:lpstr>Strain Gauges</vt:lpstr>
      <vt:lpstr>Strain Gauges</vt:lpstr>
      <vt:lpstr>Strain Gauges</vt:lpstr>
      <vt:lpstr>Strain Gauge used with Wheat Stone Bridge</vt:lpstr>
      <vt:lpstr>Torque Measurement</vt:lpstr>
      <vt:lpstr>Torque Measurement</vt:lpstr>
      <vt:lpstr>Strain Gauges</vt:lpstr>
      <vt:lpstr>Resistance Thermometers (RTD)</vt:lpstr>
      <vt:lpstr>Resistance Thermometers</vt:lpstr>
      <vt:lpstr>Resistance Thermometers</vt:lpstr>
      <vt:lpstr>Resistance Thermometers</vt:lpstr>
      <vt:lpstr>Resistance Thermometers</vt:lpstr>
      <vt:lpstr>Resistance Thermometers</vt:lpstr>
      <vt:lpstr>Resistance Thermometers</vt:lpstr>
      <vt:lpstr>PowerPoint Presentation</vt:lpstr>
      <vt:lpstr>Resistance Thermometers</vt:lpstr>
      <vt:lpstr>Resistance Thermometers</vt:lpstr>
      <vt:lpstr>Resistance Thermometers</vt:lpstr>
      <vt:lpstr>PowerPoint Presentation</vt:lpstr>
      <vt:lpstr>Resistance Thermometers</vt:lpstr>
      <vt:lpstr>Resistance Thermometers</vt:lpstr>
      <vt:lpstr>Resistance Thermometers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Temperature</vt:lpstr>
      <vt:lpstr>Measurement of temperature</vt:lpstr>
      <vt:lpstr>Cont..</vt:lpstr>
      <vt:lpstr>Selecting A Temperature Sensor</vt:lpstr>
      <vt:lpstr>Thermistors: THERMal resISTORS</vt:lpstr>
      <vt:lpstr>PowerPoint Presentation</vt:lpstr>
      <vt:lpstr>What are the maximum and minimum temperatures for the device? </vt:lpstr>
      <vt:lpstr>Where are thermistors useful?</vt:lpstr>
      <vt:lpstr>Thermistors Classification</vt:lpstr>
      <vt:lpstr>PowerPoint Presentation</vt:lpstr>
      <vt:lpstr>Thermistor construction</vt:lpstr>
      <vt:lpstr>PTC working principle</vt:lpstr>
      <vt:lpstr>PTC Thermistor :Application</vt:lpstr>
      <vt:lpstr>PTC Thermistor: Industrial Applications</vt:lpstr>
      <vt:lpstr>NTC working principle</vt:lpstr>
      <vt:lpstr>Thermistor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Resistance - Temperature Relation in</vt:lpstr>
      <vt:lpstr>Resistance - Temperature Relation in Thermistor</vt:lpstr>
      <vt:lpstr>Measurement of temperature</vt:lpstr>
      <vt:lpstr>PowerPoint Presentation</vt:lpstr>
      <vt:lpstr>Resistance - Temperature Relation in Thermistor</vt:lpstr>
      <vt:lpstr>Resistance - Temperature Relation in Thermistor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Thermistor Advantages</vt:lpstr>
      <vt:lpstr>Thermistor Disadvantages</vt:lpstr>
      <vt:lpstr>Variable Inductance Transducers </vt:lpstr>
      <vt:lpstr>Variable Inductance Transducers </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Self and Mutual Inductance</vt:lpstr>
      <vt:lpstr>Light Dependent Resistor</vt:lpstr>
      <vt:lpstr>LDR</vt:lpstr>
      <vt:lpstr>LDR</vt:lpstr>
      <vt:lpstr>LDR</vt:lpstr>
      <vt:lpstr>LDR</vt:lpstr>
      <vt:lpstr>LDR</vt:lpstr>
      <vt:lpstr>LDR</vt:lpstr>
      <vt:lpstr>PowerPoint Presentation</vt:lpstr>
      <vt:lpstr>PowerPoint Presentation</vt:lpstr>
      <vt:lpstr>PowerPoint Presentation</vt:lpstr>
      <vt:lpstr>LDR</vt:lpstr>
      <vt:lpstr>LVDT</vt:lpstr>
      <vt:lpstr>L V D T</vt:lpstr>
      <vt:lpstr>L V D Ts</vt:lpstr>
      <vt:lpstr>L V D Ts</vt:lpstr>
      <vt:lpstr>L V D Ts</vt:lpstr>
      <vt:lpstr>PowerPoint Presentation</vt:lpstr>
      <vt:lpstr>Cross Sectional View of LVDT</vt:lpstr>
      <vt:lpstr>PowerPoint Presentation</vt:lpstr>
      <vt:lpstr>PowerPoint Presentation</vt:lpstr>
      <vt:lpstr>Cross Sectional View of LVDT</vt:lpstr>
      <vt:lpstr>PowerPoint Presentation</vt:lpstr>
      <vt:lpstr>PowerPoint Presentation</vt:lpstr>
      <vt:lpstr>PowerPoint Presentation</vt:lpstr>
      <vt:lpstr>Working of LVDT</vt:lpstr>
      <vt:lpstr>PowerPoint Presentation</vt:lpstr>
      <vt:lpstr>PowerPoint Presentation</vt:lpstr>
      <vt:lpstr>WORKING OF DC LVDT</vt:lpstr>
      <vt:lpstr>Working of LVDT</vt:lpstr>
      <vt:lpstr>PowerPoint Presentation</vt:lpstr>
      <vt:lpstr>PowerPoint Presentation</vt:lpstr>
      <vt:lpstr>PowerPoint Presentation</vt:lpstr>
      <vt:lpstr>AC in / AC out</vt:lpstr>
      <vt:lpstr>Characteristics of LVDT</vt:lpstr>
      <vt:lpstr>PowerPoint Presentation</vt:lpstr>
      <vt:lpstr>PowerPoint Presentation</vt:lpstr>
      <vt:lpstr>PowerPoint Presentation</vt:lpstr>
      <vt:lpstr>PowerPoint Presentation</vt:lpstr>
      <vt:lpstr>PowerPoint Presentation</vt:lpstr>
      <vt:lpstr>APPLICATIONS OF LVDT</vt:lpstr>
      <vt:lpstr>Pressure Measurement using LVDT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Capacitive transducer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MEASUREMENTS</dc:title>
  <dc:creator>Go</dc:creator>
  <cp:revision>1</cp:revision>
  <dcterms:created xsi:type="dcterms:W3CDTF">2024-07-15T14:13:08Z</dcterms:created>
  <dcterms:modified xsi:type="dcterms:W3CDTF">2024-11-24T23:52:22Z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2023-08-01T00:00:00Z</vt:filetime>
  </property>
  <property fmtid="{D5CDD505-2E9C-101B-9397-08002B2CF9AE}" pid="3" name="Creator">
    <vt:lpwstr>Microsoft® PowerPoint® 2010</vt:lpwstr>
  </property>
  <property fmtid="{D5CDD505-2E9C-101B-9397-08002B2CF9AE}" pid="4" name="LastSaved">
    <vt:filetime>2024-07-15T00:00:00Z</vt:filetime>
  </property>
  <property fmtid="{D5CDD505-2E9C-101B-9397-08002B2CF9AE}" pid="5" name="Producer">
    <vt:lpwstr>Microsoft® PowerPoint® 2010</vt:lpwstr>
  </property>
  <property fmtid="{D5CDD505-2E9C-101B-9397-08002B2CF9AE}" pid="6" name="ContentTypeId">
    <vt:lpwstr>0x0101000C30828B62F68548B536606B169F73C7</vt:lpwstr>
  </property>
  <property fmtid="{D5CDD505-2E9C-101B-9397-08002B2CF9AE}" pid="7" name="MediaServiceImageTags">
    <vt:lpwstr/>
  </property>
</Properties>
</file>